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174" r:id="rId3"/>
    <p:sldId id="1175" r:id="rId4"/>
    <p:sldId id="1176" r:id="rId5"/>
    <p:sldId id="260" r:id="rId6"/>
    <p:sldId id="261" r:id="rId7"/>
    <p:sldId id="263" r:id="rId8"/>
    <p:sldId id="266" r:id="rId9"/>
    <p:sldId id="268" r:id="rId10"/>
    <p:sldId id="1178" r:id="rId11"/>
    <p:sldId id="275" r:id="rId12"/>
    <p:sldId id="276" r:id="rId13"/>
    <p:sldId id="277" r:id="rId14"/>
    <p:sldId id="278" r:id="rId15"/>
    <p:sldId id="1179" r:id="rId16"/>
    <p:sldId id="1180" r:id="rId17"/>
    <p:sldId id="1181" r:id="rId18"/>
    <p:sldId id="1182" r:id="rId19"/>
    <p:sldId id="279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D874-062A-4724-9D35-72B257F84614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D819-D2AD-4310-8D9E-47B6A122F7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64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03D85B-7024-45EA-8119-76691B230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F266F36-10C5-4A54-9A0D-89C7B4375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213134C-2000-42FA-B63C-B8E31FF3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DED7E1B-96DE-463D-ABEF-9474F328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16D9199-EE76-4479-AF3C-C64DF74E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64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2B9EEE-9C2E-48F7-963A-9AC69154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6D315B0-1F6C-4053-82D7-7563B1C1A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54C710A-A129-4D9D-AD81-420BE9F3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A8B72AE-A85B-46A6-B2EC-4A479B9C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3A44BE9-C7EE-4159-9B09-9C32074D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5EABED80-A803-466A-95D2-814B5580C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77EF883-92EB-47DC-A11D-2DF5484A3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00B78A2-4A71-4DC8-A797-A2ED5067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55B0B6E-E3FF-4DE4-AED8-295FB403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CE105A4-94B1-49B2-85DF-709A812C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DCBDC1-5B10-4DD4-B01B-147C9B11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A54C27F-6509-4414-B769-2E4D23B9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183742A-4865-4537-87B1-26E4DDD6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C66D3E0-02A4-4445-B739-7FDEEED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B2993D8-B2A2-4F01-96EE-6F39C6EC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3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4EAF6D-CD72-4A87-A919-1560BA84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026256B-31A5-4347-86CD-B25A972C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3CB2370-326F-4C88-8E6F-286BA0D2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E255153-766D-4799-960B-D26B83D4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E25257D-7200-4C8B-A117-B23E6A9F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85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60B6C6-9A82-47A8-9EB1-9CE6EAE3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80AD34C-EF6C-4DD3-A6B4-9320D2788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2E9C43D-E673-4544-BF10-22F1FF27B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65524D7-A0E7-4D63-A325-6FF95806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3CFB3EF-AF4B-4E27-990B-9149CCE4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0744F23-21E9-4689-BC4A-ABA17403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5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F88896-2B49-4779-A4D0-185F0A36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FD6E65F-2A2F-4168-BFE3-429690890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88D0600-2351-49C4-A42B-19196A0A4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01A0A613-2C92-474C-AF87-7E8B18250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ED23D2A-A53C-434F-BA57-6C073D5EB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383E08D3-E7D3-4F95-AAA1-3168B35B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7416BFDE-BC9B-4581-A9BA-DF35FB87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31011722-4BD4-41E0-A584-E789799B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1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2DB90B-F200-4BCB-8F30-5E1005B4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8DFFB65-C5C3-4400-84F0-134907BA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AF02204-47D8-4FF7-84E0-6563231B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F8E0B44-FEC0-485F-9BBC-23604855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55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5C5894FB-4BCD-4639-AE0F-84E5882E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E0C33AB-BE83-4637-AD3E-273D74D2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7FFED0F6-A9DD-4002-AB90-3D756B08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18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2D44D7-B9D9-4FFB-98C0-A3BC5422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692A3CD-D354-4490-BF0F-776806582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D7B4BA2F-630A-4111-B314-290E275F5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2BF214E-3209-4F52-ABC3-31858D23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394CA48F-B319-470C-8EA1-9173E91E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0521DD5-FFC2-4E0F-8724-D4F94688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52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5F8503-01ED-4EDA-A8A2-86662693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F0FCB542-916D-48FC-B774-739316378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1A20CDF6-B79C-4253-B721-E2B152A2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E69E29E-D56B-408E-9CCA-C217A22A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4C64D42-22BA-4664-B0B8-8BD0BD1E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64D24CF-FB8E-4DB4-B343-F3DB6BD0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E77CBBA6-7D2E-47AA-AE03-0F3485D2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C33AFD2A-1CAB-47CF-B6A2-406D40979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1DF9176-EDB9-418B-8A85-609F7394F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6DB4-3589-49C2-8B9D-49E72D3FED19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004FFF6-4414-4781-A3B7-F9C7B4626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487DA91-AF57-4276-8F76-5E113FFE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5387-0DA6-4D1D-851A-F919706E9E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1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08261_resize_1500_84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07152_resize_1500_84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11542_resize_1500_84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15982_resize_1500_840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27651_resize_1500_840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32996_resize_1500_840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136437_resize_1500_840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061543_resize_1500_840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063981_resize_1500_840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085183_resize_1500_840.jp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varidebaixo.sc.gov.br/noticias/index/ver/codMapaItem/4374/codNoticia/67580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fecam.net.br/thumbs/239/3095134_resize_1500_84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239350" y="1412776"/>
            <a:ext cx="7047697" cy="33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33" dirty="0">
                <a:latin typeface="Arial Black" panose="020B0A04020102020204" pitchFamily="34" charset="0"/>
              </a:rPr>
              <a:t>Secretaria de Educação, Cultura, Esporte e Turismo</a:t>
            </a:r>
          </a:p>
          <a:p>
            <a:endParaRPr lang="pt-BR" sz="2400" dirty="0">
              <a:latin typeface="Arial Black" panose="020B0A04020102020204" pitchFamily="34" charset="0"/>
            </a:endParaRPr>
          </a:p>
          <a:p>
            <a:endParaRPr lang="pt-BR" sz="2400" dirty="0">
              <a:latin typeface="Arial Black" panose="020B0A04020102020204" pitchFamily="34" charset="0"/>
            </a:endParaRPr>
          </a:p>
          <a:p>
            <a:endParaRPr lang="pt-BR" sz="2400" dirty="0">
              <a:latin typeface="Arial Black" panose="020B0A04020102020204" pitchFamily="34" charset="0"/>
            </a:endParaRPr>
          </a:p>
          <a:p>
            <a:endParaRPr lang="pt-BR" sz="2400" dirty="0">
              <a:latin typeface="Arial Black" panose="020B0A04020102020204" pitchFamily="34" charset="0"/>
            </a:endParaRPr>
          </a:p>
          <a:p>
            <a:r>
              <a:rPr lang="pt-BR" sz="2000" dirty="0">
                <a:latin typeface="Arial Black" panose="020B0A04020102020204" pitchFamily="34" charset="0"/>
              </a:rPr>
              <a:t>Demonstração e Avaliação das Ações e Metas Fiscais do 2º Quadrimestre do Exercício de 2021</a:t>
            </a:r>
          </a:p>
          <a:p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2FECD25-EA5E-48E0-AAA8-8CD07C652D64}"/>
              </a:ext>
            </a:extLst>
          </p:cNvPr>
          <p:cNvSpPr txBox="1"/>
          <p:nvPr/>
        </p:nvSpPr>
        <p:spPr>
          <a:xfrm>
            <a:off x="2754168" y="1502113"/>
            <a:ext cx="6188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b="1" kern="1800" dirty="0">
              <a:solidFill>
                <a:srgbClr val="0A4971"/>
              </a:solidFill>
              <a:latin typeface="Arial" panose="020B0604020202020204" pitchFamily="34" charset="0"/>
            </a:endParaRPr>
          </a:p>
          <a:p>
            <a:endParaRPr lang="pt-BR" sz="2000" b="1" kern="1800" dirty="0">
              <a:solidFill>
                <a:srgbClr val="0A4971"/>
              </a:solidFill>
              <a:latin typeface="Arial" panose="020B0604020202020204" pitchFamily="34" charset="0"/>
            </a:endParaRPr>
          </a:p>
          <a:p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73BF26E5-29FA-487D-BB7E-6EAD5DDACD39}"/>
              </a:ext>
            </a:extLst>
          </p:cNvPr>
          <p:cNvSpPr txBox="1"/>
          <p:nvPr/>
        </p:nvSpPr>
        <p:spPr>
          <a:xfrm>
            <a:off x="1172818" y="259434"/>
            <a:ext cx="7388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Cultura é reativado e jornalista Álvaro </a:t>
            </a:r>
            <a:r>
              <a:rPr lang="pt-BR" sz="1800" b="1" kern="1800" dirty="0" err="1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Dalmagro</a:t>
            </a: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nomeado diretor</a:t>
            </a:r>
            <a:endParaRPr lang="pt-BR" dirty="0"/>
          </a:p>
        </p:txBody>
      </p:sp>
      <p:pic>
        <p:nvPicPr>
          <p:cNvPr id="11" name="Espaço Reservado para Conteúdo 3">
            <a:hlinkClick r:id="rId3" tooltip="&quot;&quot;"/>
            <a:extLst>
              <a:ext uri="{FF2B5EF4-FFF2-40B4-BE49-F238E27FC236}">
                <a16:creationId xmlns="" xmlns:a16="http://schemas.microsoft.com/office/drawing/2014/main" id="{124DD936-5F52-4CE9-AEAC-44E36CE80C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60" y="1743179"/>
            <a:ext cx="4725002" cy="3371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8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9CE3F42-F2B2-46FB-B7B0-11A34C33BA0D}"/>
              </a:ext>
            </a:extLst>
          </p:cNvPr>
          <p:cNvSpPr txBox="1"/>
          <p:nvPr/>
        </p:nvSpPr>
        <p:spPr>
          <a:xfrm>
            <a:off x="1358348" y="533439"/>
            <a:ext cx="6188764" cy="177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Prefeitura inicia identificação de agentes culturais, artistas e empresas de cultura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m 9">
            <a:hlinkClick r:id="rId3" tooltip="&quot;&quot;"/>
            <a:extLst>
              <a:ext uri="{FF2B5EF4-FFF2-40B4-BE49-F238E27FC236}">
                <a16:creationId xmlns="" xmlns:a16="http://schemas.microsoft.com/office/drawing/2014/main" id="{4E976F2D-0373-4EFF-ACC2-57A4CC7CA4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06" y="2839899"/>
            <a:ext cx="285750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BBFBA747-F550-4611-BA7C-00B06B53E3EA}"/>
              </a:ext>
            </a:extLst>
          </p:cNvPr>
          <p:cNvSpPr txBox="1"/>
          <p:nvPr/>
        </p:nvSpPr>
        <p:spPr>
          <a:xfrm>
            <a:off x="490330" y="1411340"/>
            <a:ext cx="7633253" cy="4705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prefeitura de Capivari de Baixo reativou o Departamento de Cultura, órgão responsável pelo planejamento e execução das políticas culturais do município, e ligado à Secretaria de Educação, Cultura, Esporte e Turismo.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primeiro passo foi identificar quem faz cultura no Município. As informações serviram para iniciar o relacionamento entre o poder público e os agentes culturais, artistas e empresas de cultura de Capivari de Baixo.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 se cadastrar artistas de áreas como: audiovisual, artes carnavalescas, circenses e plásticas, capoeira, coral, dança, folclore, literatura, música, produção cultural, teatro, tradicionalismo, entre outros. A partir da obtenção dos dados, o Departamento de Cultura vai mapear os artistas da cidade e, também, desenvolver políticas públicas eficientes para o setor.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CB806E4-AAC1-40EB-B158-1758C814D7B3}"/>
              </a:ext>
            </a:extLst>
          </p:cNvPr>
          <p:cNvSpPr txBox="1"/>
          <p:nvPr/>
        </p:nvSpPr>
        <p:spPr>
          <a:xfrm>
            <a:off x="788505" y="1218779"/>
            <a:ext cx="6460434" cy="4420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da rede municipal de Capivari de Baixo atende 23 alunos estrangeiros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2000" b="1" kern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Escola Municipal Santo André, no bairro homônimo, em Capivari de Baixo, que atende cerca de 230 estudantes no ensino fundamental completo (até o 9º ano), está entre as unidades educacionais da </a:t>
            </a:r>
            <a:r>
              <a:rPr lang="pt-BR" sz="1800" dirty="0" err="1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Amurel</a:t>
            </a: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o maior número de alunos estrangeiros (proporcionalmente), a maioria de famílias imigrantes refugiados. São 23 no total, incluindo aí um japonês do 2º ano, que não é imigrante, pois o pai é nipônico e a mãe brasileira.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hlinkClick r:id="rId3" tooltip="&quot;&quot;"/>
            <a:extLst>
              <a:ext uri="{FF2B5EF4-FFF2-40B4-BE49-F238E27FC236}">
                <a16:creationId xmlns="" xmlns:a16="http://schemas.microsoft.com/office/drawing/2014/main" id="{255188AC-865A-46A4-9F6A-472AF62BBC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2524044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E05F4270-66C1-4473-8E9A-46C6598020B3}"/>
              </a:ext>
            </a:extLst>
          </p:cNvPr>
          <p:cNvSpPr txBox="1"/>
          <p:nvPr/>
        </p:nvSpPr>
        <p:spPr>
          <a:xfrm>
            <a:off x="762001" y="652709"/>
            <a:ext cx="6188764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Engenho de farinha de Capivari de Baixo pode se tornar ponto cultural de visitação pública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hlinkClick r:id="rId3" tooltip="&quot;&quot;"/>
            <a:extLst>
              <a:ext uri="{FF2B5EF4-FFF2-40B4-BE49-F238E27FC236}">
                <a16:creationId xmlns="" xmlns:a16="http://schemas.microsoft.com/office/drawing/2014/main" id="{1BDDBCA5-3443-46A5-A927-43CCD2EA95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59" y="1642441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95E506ED-A11E-47A4-9896-42E779B8A12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0" y="4124921"/>
            <a:ext cx="3243359" cy="252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1C8129A9-66F9-4CB6-A09D-53E6417B92C7}"/>
              </a:ext>
            </a:extLst>
          </p:cNvPr>
          <p:cNvSpPr txBox="1"/>
          <p:nvPr/>
        </p:nvSpPr>
        <p:spPr>
          <a:xfrm>
            <a:off x="285446" y="2014330"/>
            <a:ext cx="6188764" cy="391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vice-prefeita esteve acompanhada do diretor de Cultura, Álvaro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Dalmagro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não tem dúvida do potencial do local. “Fiquei impressionado com este universo da produção de farinha artesanal e com a importância que isso tem para estas famílias do ponto de vista do cooperativismo, da manutenção dos laços culturais, das raízes de sua origem, do aspecto gastronômico e econômico. O engenho é histórico, e tanto o prédio físico quanto todo este jeito de fazer farinha e de conviver entre as pessoas podem virar um ponto cultural de visitação, além de poder ser explorado também pela rede municipal de ensino”, considerou  Álvaro.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7DC3D4B-8E59-4E6E-8325-18E567CD9EB6}"/>
              </a:ext>
            </a:extLst>
          </p:cNvPr>
          <p:cNvSpPr txBox="1"/>
          <p:nvPr/>
        </p:nvSpPr>
        <p:spPr>
          <a:xfrm>
            <a:off x="186434" y="1140996"/>
            <a:ext cx="7149548" cy="4352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Prefeito assina termo de posse de nova professora da Educação Infantil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professora </a:t>
            </a:r>
            <a:r>
              <a:rPr lang="pt-BR" sz="1800" dirty="0" err="1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Schirlei</a:t>
            </a: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Sousa da Silva tomou posse, como nova servidora efetiva da Secretaria de Educação, Cultura, Esporte e Turismo.  Sua atuação será de 30 horas. Ela será alocada em um Centro de Educação Infantil (CEI) para compor a equipe de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professores das creches, hoje com 164 profissionais. Silva prestou o concurso público 002/2016, homologado em 15 de junho de 2016.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Teve seu acesso em decisão judicial.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>
            <a:hlinkClick r:id="rId3" tooltip="&quot;&quot;"/>
            <a:extLst>
              <a:ext uri="{FF2B5EF4-FFF2-40B4-BE49-F238E27FC236}">
                <a16:creationId xmlns="" xmlns:a16="http://schemas.microsoft.com/office/drawing/2014/main" id="{5C1491BC-D1A4-4069-A2B1-88155ADAF5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09" y="2636354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7DC3D4B-8E59-4E6E-8325-18E567CD9EB6}"/>
              </a:ext>
            </a:extLst>
          </p:cNvPr>
          <p:cNvSpPr txBox="1"/>
          <p:nvPr/>
        </p:nvSpPr>
        <p:spPr>
          <a:xfrm>
            <a:off x="186434" y="1140996"/>
            <a:ext cx="7149548" cy="485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Capivari de Baixo conquista título inédito no fisiculturismo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Ezequiel de Souza Corrêa, o Zico, campeão sul-americano de Halterofilismo Paralímpico em agosto de 2019, em Lima, capital do Peru, que dedicou os últimos meses a um treinamento intenso visando o seu primeiro campeonato de fisiculturismo, levou o primeiro lugar na categoria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Men's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Physique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Estreante, no campeonato Iron Games, organizado pela NPC Santa Catarina. Foi o primeiro título de um representante do município nesta competição e categoria. A disputa ocorreu em Imbituba.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hlinkClick r:id="rId3" tooltip="&quot;&quot;"/>
            <a:extLst>
              <a:ext uri="{FF2B5EF4-FFF2-40B4-BE49-F238E27FC236}">
                <a16:creationId xmlns="" xmlns:a16="http://schemas.microsoft.com/office/drawing/2014/main" id="{3E04CA09-4373-4E7F-A096-DF8AFF362C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11" y="266285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90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7DC3D4B-8E59-4E6E-8325-18E567CD9EB6}"/>
              </a:ext>
            </a:extLst>
          </p:cNvPr>
          <p:cNvSpPr txBox="1"/>
          <p:nvPr/>
        </p:nvSpPr>
        <p:spPr>
          <a:xfrm>
            <a:off x="186433" y="1140996"/>
            <a:ext cx="9818957" cy="384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Escolinhas esportivas</a:t>
            </a: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endParaRPr lang="pt-BR" sz="2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já tradicionais escolinhas esportivas de Capivari de Baixo foram retomadas. As modalidades ofertadas são o futsal, futebol de campo, karatê, ciclismo, xadrez, badminton (quando o campo sintético na Praça da Bandeira ficar pronto), voleibol e caminhada orientada.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6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7DC3D4B-8E59-4E6E-8325-18E567CD9EB6}"/>
              </a:ext>
            </a:extLst>
          </p:cNvPr>
          <p:cNvSpPr txBox="1"/>
          <p:nvPr/>
        </p:nvSpPr>
        <p:spPr>
          <a:xfrm>
            <a:off x="205861" y="918697"/>
            <a:ext cx="7231093" cy="4702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Fórum municipal abre leque de oportunidades à cultura </a:t>
            </a:r>
            <a:r>
              <a:rPr lang="pt-BR" sz="1800" b="1" kern="1800" dirty="0" err="1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capivariense</a:t>
            </a:r>
            <a:endParaRPr lang="pt-BR" sz="18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Prefeitura de Capivari de Baixo, por meio da Secretaria Municipal de Educação, Cultura, Esporte e Turismo, promoveu, no Centro de Convivência da Terceira Idade, um Fórum Municipal de Cultura. O evento foi aberto à sociedade civil e funcionalismo público e atraiu muitos artistas e produtores da área.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endParaRPr lang="pt-BR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Prestigiaram o evento, além de representantes do Parque, artistas e moradores, com participação especial da turismóloga e diretora de Cultura de Braço do Norte, Caroline dos Reis Ribeiro Maciel.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hlinkClick r:id="rId3" tooltip="&quot;&quot;"/>
            <a:extLst>
              <a:ext uri="{FF2B5EF4-FFF2-40B4-BE49-F238E27FC236}">
                <a16:creationId xmlns="" xmlns:a16="http://schemas.microsoft.com/office/drawing/2014/main" id="{778A11FA-7A3B-4064-974D-B31A1E4FD8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24" y="227364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20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7DC3D4B-8E59-4E6E-8325-18E567CD9EB6}"/>
              </a:ext>
            </a:extLst>
          </p:cNvPr>
          <p:cNvSpPr txBox="1"/>
          <p:nvPr/>
        </p:nvSpPr>
        <p:spPr>
          <a:xfrm>
            <a:off x="205861" y="918697"/>
            <a:ext cx="7231093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34293F1-A343-4E2F-ACE8-5506A08FFA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656522"/>
            <a:ext cx="4685472" cy="47425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969473B-3B8C-4AFD-8BA5-E02760C45319}"/>
              </a:ext>
            </a:extLst>
          </p:cNvPr>
          <p:cNvSpPr txBox="1"/>
          <p:nvPr/>
        </p:nvSpPr>
        <p:spPr>
          <a:xfrm>
            <a:off x="636105" y="2517913"/>
            <a:ext cx="406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" panose="02020603050405020304" pitchFamily="18" charset="0"/>
              </a:rPr>
              <a:t>As aulas com 100% Presencial iniciou dia 30/08 em toda a Rede Municipal de Ensino.</a:t>
            </a:r>
          </a:p>
        </p:txBody>
      </p:sp>
    </p:spTree>
    <p:extLst>
      <p:ext uri="{BB962C8B-B14F-4D97-AF65-F5344CB8AC3E}">
        <p14:creationId xmlns:p14="http://schemas.microsoft.com/office/powerpoint/2010/main" val="63454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pic>
        <p:nvPicPr>
          <p:cNvPr id="2050" name="Picture 2" descr="Pode ser uma imagem de uma ou mais pessoas, pessoas em pé e texto que diz &quot;ARCERIAPELA EDUCAÇÃO VALORIZAÇÃO Encerramento do encontro 10:54 FOTOGRAFAR A SALA VIRTUAL DO ENCONTRO ← Capivari de Baixo- Ciclo Encontro GEDU Vana Heloísa Frederic DOOOTO® (20(日&quot;">
            <a:extLst>
              <a:ext uri="{FF2B5EF4-FFF2-40B4-BE49-F238E27FC236}">
                <a16:creationId xmlns="" xmlns:a16="http://schemas.microsoft.com/office/drawing/2014/main" id="{7C0A18BC-8975-4B89-ABB8-A6135E85C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t="38544"/>
          <a:stretch/>
        </p:blipFill>
        <p:spPr bwMode="auto">
          <a:xfrm>
            <a:off x="5724938" y="4054383"/>
            <a:ext cx="4658925" cy="224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8A285E7-6E0A-4818-833A-81184D7DACB5}"/>
              </a:ext>
            </a:extLst>
          </p:cNvPr>
          <p:cNvSpPr txBox="1"/>
          <p:nvPr/>
        </p:nvSpPr>
        <p:spPr>
          <a:xfrm>
            <a:off x="731977" y="544414"/>
            <a:ext cx="7776864" cy="296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67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PVE - Parceria pela Valorização da Educação </a:t>
            </a:r>
          </a:p>
          <a:p>
            <a:pPr algn="just"/>
            <a:r>
              <a:rPr lang="pt-BR" sz="1867" dirty="0" err="1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Pve</a:t>
            </a:r>
            <a:r>
              <a:rPr lang="pt-BR" sz="1867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uma iniciativa do Instituto Votorantim e das empresas investidas e parceiras da Votorantim, comprometidas com a melhoria da educação pública, a partir da qualificação de práticas de gestão e de mobilização social de comunidades.</a:t>
            </a:r>
          </a:p>
          <a:p>
            <a:pPr algn="just"/>
            <a:r>
              <a:rPr lang="pt-BR" sz="1867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PVE atua em três frentes de formação: [1] Gestores Educacionais com a equipe técnica da Secretaria de Educação; [2] Gestores Escolares e [3] Grupo de Mobilização.</a:t>
            </a:r>
          </a:p>
          <a:p>
            <a:pPr algn="just"/>
            <a:endParaRPr lang="pt-BR" sz="1867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67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de qualidade transforma a vida das pessoas!!!!</a:t>
            </a:r>
          </a:p>
        </p:txBody>
      </p:sp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965D1117-144D-4D44-8DE6-18A9E5D8B73B}"/>
              </a:ext>
            </a:extLst>
          </p:cNvPr>
          <p:cNvSpPr txBox="1"/>
          <p:nvPr/>
        </p:nvSpPr>
        <p:spPr>
          <a:xfrm>
            <a:off x="527382" y="68628"/>
            <a:ext cx="796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ESTRUTURA ORGANIZACIONAL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569922"/>
            <a:ext cx="7748954" cy="61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1B879C4-2049-4BD0-AE0F-135862D9BCFB}"/>
              </a:ext>
            </a:extLst>
          </p:cNvPr>
          <p:cNvSpPr txBox="1"/>
          <p:nvPr/>
        </p:nvSpPr>
        <p:spPr>
          <a:xfrm>
            <a:off x="719403" y="54868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ESTRUTURA DA SECRETARIA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94750211-2887-4DC1-BB89-C17DAF682E1E}"/>
              </a:ext>
            </a:extLst>
          </p:cNvPr>
          <p:cNvSpPr txBox="1"/>
          <p:nvPr/>
        </p:nvSpPr>
        <p:spPr>
          <a:xfrm>
            <a:off x="719403" y="1507867"/>
            <a:ext cx="9793088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14 Unidades escolares</a:t>
            </a:r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09 Centros de Educação Infantil</a:t>
            </a:r>
          </a:p>
          <a:p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05 Escolas de Ensino Fundamental </a:t>
            </a:r>
          </a:p>
          <a:p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2.860 Total de Alunos</a:t>
            </a:r>
          </a:p>
          <a:p>
            <a:pPr>
              <a:buNone/>
            </a:pPr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643 Alunos 0 a 3 anos nos Centros de Educação Infantil</a:t>
            </a:r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539 Alunos Pré-Escolar de 4 a 5 anos</a:t>
            </a:r>
          </a:p>
          <a:p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1.678 Alunos no Ensino Fundamental</a:t>
            </a:r>
          </a:p>
          <a:p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335 Professores Efetivos e </a:t>
            </a:r>
            <a:r>
              <a:rPr lang="pt-BR" sz="2933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endParaRPr lang="pt-BR" sz="29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84 Auxiliares de Sala</a:t>
            </a:r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1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1B879C4-2049-4BD0-AE0F-135862D9BCFB}"/>
              </a:ext>
            </a:extLst>
          </p:cNvPr>
          <p:cNvSpPr txBox="1"/>
          <p:nvPr/>
        </p:nvSpPr>
        <p:spPr>
          <a:xfrm>
            <a:off x="911424" y="6794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RECURSOS DA SECRETARIA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08B931D-07D5-4082-A2EE-4B3C9783D64B}"/>
              </a:ext>
            </a:extLst>
          </p:cNvPr>
          <p:cNvSpPr txBox="1"/>
          <p:nvPr/>
        </p:nvSpPr>
        <p:spPr>
          <a:xfrm>
            <a:off x="1391478" y="2468895"/>
            <a:ext cx="8475397" cy="2800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Manutenção FUNDEB;</a:t>
            </a:r>
            <a:b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- PNATE;</a:t>
            </a:r>
            <a:b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- PNAE;</a:t>
            </a:r>
            <a:b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- Salário Educação;</a:t>
            </a:r>
            <a:b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- Recursos Próprios (25%);</a:t>
            </a:r>
            <a:b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33" dirty="0">
                <a:latin typeface="Arial" panose="020B0604020202020204" pitchFamily="34" charset="0"/>
                <a:cs typeface="Arial" panose="020B0604020202020204" pitchFamily="34" charset="0"/>
              </a:rPr>
              <a:t>- Outros Convênios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A919856-B22B-4BB7-90E0-250D5D55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6" y="360403"/>
            <a:ext cx="7527235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Secretaria de Educa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ão equipa escolas com novos materiais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Imagem 1" descr="https://static.fecam.net.br/thumbs/239/3061543_resize_380_600.jpg">
            <a:hlinkClick r:id="rId3" tooltip="&quot;&quot;"/>
            <a:extLst>
              <a:ext uri="{FF2B5EF4-FFF2-40B4-BE49-F238E27FC236}">
                <a16:creationId xmlns="" xmlns:a16="http://schemas.microsoft.com/office/drawing/2014/main" id="{4A634048-B44E-4268-8B6A-18BC7725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9" y="1870703"/>
            <a:ext cx="3321286" cy="26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939D46E2-BBBA-4D3F-B5DE-3B5D383E7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pt-BR" altLang="pt-BR" sz="12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1A2208EF-D500-49A6-BCDF-0CB00D8E356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56" y="1870704"/>
            <a:ext cx="3755374" cy="26073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9FDAA64D-F1A6-4116-AA1D-93176FEA4E5E}"/>
              </a:ext>
            </a:extLst>
          </p:cNvPr>
          <p:cNvSpPr txBox="1"/>
          <p:nvPr/>
        </p:nvSpPr>
        <p:spPr>
          <a:xfrm>
            <a:off x="0" y="4880372"/>
            <a:ext cx="11913704" cy="144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Foram adquiridos armários de duas portas, balcões, mesa de professor, quadro branco, berços, cadeiras de educação infantil, televisores e condicionadores de ar, sendo este um investimento para atender os parâmetros de qualidade da educação.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0D810AF-530C-4E8A-B423-53695AC2D68A}"/>
              </a:ext>
            </a:extLst>
          </p:cNvPr>
          <p:cNvSpPr txBox="1"/>
          <p:nvPr/>
        </p:nvSpPr>
        <p:spPr>
          <a:xfrm>
            <a:off x="158394" y="511904"/>
            <a:ext cx="8160907" cy="634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Artistas de Capivari de Baixo criam </a:t>
            </a:r>
            <a:r>
              <a:rPr lang="pt-BR" sz="1800" b="1" kern="1800" dirty="0" err="1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vídeodança</a:t>
            </a: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 recursos da Lei Aldir Blanc</a:t>
            </a: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Encontros virtuais, ensaios com distanciamento social,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gravações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edição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fizeram parte do processo criativo da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videodança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Entre Estrelas e Raízes. Fruto de um sonho coletivo, o projeto surgiu de um chamado do coreógrafo e dançarino Matheus </a:t>
            </a:r>
            <a:r>
              <a:rPr lang="pt-BR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Pipoka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a atriz e dançarina Giselle Paes, com o objetivo de criar um trabalho aliando a linguagem da dança contemporânea ao vídeo.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Lei de Emergência Cultural Aldir Blanc foi criada no ano passado para ajudar profissionais do setor cultural com atividades interrompidas por força da pandemia da Covid-19. Em Capivari de Baixo, que teve 26 projetos contemplados, a Lei foi uma oportunidade para os artistas e produtores culturais locais viabilizarem seus trabalhos, já que o município ainda não dispõe de um Conselho Municipal de Cultura para a criação de um Fundo destinado a garantir editais nessa área.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8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hlinkClick r:id="rId3" tooltip="&quot;&quot;"/>
            <a:extLst>
              <a:ext uri="{FF2B5EF4-FFF2-40B4-BE49-F238E27FC236}">
                <a16:creationId xmlns="" xmlns:a16="http://schemas.microsoft.com/office/drawing/2014/main" id="{B784CDDC-7D51-48EC-97B2-C48997D491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94" y="3041675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4" y="487239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BC8A24B-6869-4EC6-975F-2F0278B551D2}"/>
              </a:ext>
            </a:extLst>
          </p:cNvPr>
          <p:cNvSpPr txBox="1"/>
          <p:nvPr/>
        </p:nvSpPr>
        <p:spPr>
          <a:xfrm>
            <a:off x="717013" y="1461092"/>
            <a:ext cx="7335078" cy="661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Município faz assinatura de revistas para apoio na formação dos alunos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Secretaria de Educação, Cultura, Esporte e Turismo adquiriu para as cinco escolas municipais de ensino fundamental, assinatura anual da revista Nosso Amiguinho e assinatura anual da revista Nosso Amiguinho Júnior para os nove centros de educação infantil - CEIs.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objetivo ao assinar as revistas Nosso Amiguinho e Nosso Amiguinho Júnior é que elas contribuam para a formação do caráter, fortalecimento de princípios morais e éticos, aumento de interesse pela leitura, desenvolvimento cultural, físico e social, ensino e realização de tarefas escolares, estudo e aperfeiçoamento psicomotor.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pt-BR" sz="18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b="1" kern="1800" dirty="0">
              <a:solidFill>
                <a:srgbClr val="0A497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b="1" kern="1800" dirty="0">
              <a:solidFill>
                <a:srgbClr val="0A49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hlinkClick r:id="rId3" tooltip="&quot;&quot;"/>
            <a:extLst>
              <a:ext uri="{FF2B5EF4-FFF2-40B4-BE49-F238E27FC236}">
                <a16:creationId xmlns="" xmlns:a16="http://schemas.microsoft.com/office/drawing/2014/main" id="{7F3A1AF0-33D0-4848-8CF6-955DCB8101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3" y="3086928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hlinkClick r:id="rId3"/>
            <a:extLst>
              <a:ext uri="{FF2B5EF4-FFF2-40B4-BE49-F238E27FC236}">
                <a16:creationId xmlns="" xmlns:a16="http://schemas.microsoft.com/office/drawing/2014/main" id="{50C80EA1-FDD0-4F4D-BD4E-5D24429A36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32" y="1948566"/>
            <a:ext cx="5877133" cy="420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BAE2541-616D-4C66-B0B9-4CEA96A23846}"/>
              </a:ext>
            </a:extLst>
          </p:cNvPr>
          <p:cNvSpPr txBox="1"/>
          <p:nvPr/>
        </p:nvSpPr>
        <p:spPr>
          <a:xfrm>
            <a:off x="3732195" y="957508"/>
            <a:ext cx="4727609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b="1" u="sng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Secretaria de Educação adquire coleção de livros voltada à educação ambiental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B2FECD25-EA5E-48E0-AAA8-8CD07C652D64}"/>
              </a:ext>
            </a:extLst>
          </p:cNvPr>
          <p:cNvSpPr txBox="1"/>
          <p:nvPr/>
        </p:nvSpPr>
        <p:spPr>
          <a:xfrm>
            <a:off x="1693995" y="905765"/>
            <a:ext cx="61887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kern="1800" dirty="0">
                <a:solidFill>
                  <a:srgbClr val="0A49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Matrículas para Educação de Jovens e Adultos</a:t>
            </a:r>
          </a:p>
          <a:p>
            <a:endParaRPr lang="pt-BR" sz="2000" b="1" kern="1800" dirty="0">
              <a:solidFill>
                <a:srgbClr val="0A4971"/>
              </a:solidFill>
              <a:latin typeface="Arial" panose="020B0604020202020204" pitchFamily="34" charset="0"/>
            </a:endParaRPr>
          </a:p>
          <a:p>
            <a:endParaRPr lang="pt-BR" sz="2000" b="1" kern="1800" dirty="0">
              <a:solidFill>
                <a:srgbClr val="0A4971"/>
              </a:solidFill>
              <a:latin typeface="Arial" panose="020B0604020202020204" pitchFamily="34" charset="0"/>
            </a:endParaRPr>
          </a:p>
          <a:p>
            <a:endParaRPr lang="pt-BR" sz="2000" dirty="0"/>
          </a:p>
        </p:txBody>
      </p:sp>
      <p:pic>
        <p:nvPicPr>
          <p:cNvPr id="9" name="Imagem 8">
            <a:hlinkClick r:id="rId3" tooltip="&quot;&quot;"/>
            <a:extLst>
              <a:ext uri="{FF2B5EF4-FFF2-40B4-BE49-F238E27FC236}">
                <a16:creationId xmlns="" xmlns:a16="http://schemas.microsoft.com/office/drawing/2014/main" id="{8EBBCEDB-155D-447E-B3F8-15942C8883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33" y="2540504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4578656E-B50E-4859-B866-04DE730108C7}"/>
              </a:ext>
            </a:extLst>
          </p:cNvPr>
          <p:cNvSpPr txBox="1"/>
          <p:nvPr/>
        </p:nvSpPr>
        <p:spPr>
          <a:xfrm>
            <a:off x="344557" y="1553553"/>
            <a:ext cx="736820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Capivari de Baixo retomou, as aulas para jovens e adultos que pretendem concluir o ensino médio.   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t">
              <a:lnSpc>
                <a:spcPct val="115000"/>
              </a:lnSpc>
              <a:spcBef>
                <a:spcPts val="150"/>
              </a:spcBef>
              <a:spcAft>
                <a:spcPts val="375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programa foi criado pelo Decreto nº 6093, de 24 de abril de 2007, e seu objetivo era a universalização da alfabetização de Jovens e Adultos a partir dos 15 anos ou mais. A EJA é uma modalidade de ensino que tem seus direitos assegurado pela lei de Diretrizes e Bases da Educação Nacional (LDBEN) e é ofertada gratuitamente a alunos que não tiveram acesso escolar na idade própria, cabendo ao poder público estimular o acesso e a permanência do jovem e do adulto na escola, independente da sua idade.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1222</Words>
  <Application>Microsoft Office PowerPoint</Application>
  <PresentationFormat>Personalizar</PresentationFormat>
  <Paragraphs>84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usuário</cp:lastModifiedBy>
  <cp:revision>16</cp:revision>
  <cp:lastPrinted>2021-09-24T15:56:18Z</cp:lastPrinted>
  <dcterms:created xsi:type="dcterms:W3CDTF">2021-09-23T13:34:26Z</dcterms:created>
  <dcterms:modified xsi:type="dcterms:W3CDTF">2021-09-29T15:12:28Z</dcterms:modified>
</cp:coreProperties>
</file>