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98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138" y="408430"/>
            <a:ext cx="8991723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54404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6755" y="117094"/>
            <a:ext cx="611048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9718" y="847248"/>
            <a:ext cx="6127750" cy="314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959350" cy="5143500"/>
            <a:chOff x="0" y="0"/>
            <a:chExt cx="495935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955299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5543" y="4507040"/>
              <a:ext cx="807073" cy="56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2617" y="4426991"/>
              <a:ext cx="1026437" cy="647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33866" y="4439946"/>
            <a:ext cx="1084621" cy="621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2868" y="1317322"/>
            <a:ext cx="2279650" cy="1376680"/>
          </a:xfrm>
          <a:custGeom>
            <a:avLst/>
            <a:gdLst/>
            <a:ahLst/>
            <a:cxnLst/>
            <a:rect l="l" t="t" r="r" b="b"/>
            <a:pathLst>
              <a:path w="2279650" h="1376680">
                <a:moveTo>
                  <a:pt x="2279395" y="1376397"/>
                </a:moveTo>
                <a:lnTo>
                  <a:pt x="0" y="1376397"/>
                </a:lnTo>
                <a:lnTo>
                  <a:pt x="0" y="0"/>
                </a:lnTo>
                <a:lnTo>
                  <a:pt x="2279395" y="0"/>
                </a:lnTo>
                <a:lnTo>
                  <a:pt x="2279395" y="1376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835" y="2438299"/>
            <a:ext cx="4353197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rlito"/>
                <a:cs typeface="Carlito"/>
              </a:rPr>
              <a:t>2º </a:t>
            </a:r>
            <a:r>
              <a:rPr sz="3200" b="1" spc="-15" dirty="0">
                <a:latin typeface="Carlito"/>
                <a:cs typeface="Carlito"/>
              </a:rPr>
              <a:t>Quadrimestre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2021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400" y="895350"/>
            <a:ext cx="7033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rlito"/>
                <a:cs typeface="Carlito"/>
              </a:rPr>
              <a:t>Secretaria </a:t>
            </a:r>
            <a:r>
              <a:rPr sz="3200" b="1" spc="-5" dirty="0">
                <a:latin typeface="Carlito"/>
                <a:cs typeface="Carlito"/>
              </a:rPr>
              <a:t>Municipal de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Saúde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10400" y="3409950"/>
            <a:ext cx="1913836" cy="64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69880" cy="511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6755" y="117094"/>
            <a:ext cx="611048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392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Procedimentos</a:t>
            </a:r>
            <a:r>
              <a:rPr spc="-30" dirty="0"/>
              <a:t> </a:t>
            </a:r>
            <a:r>
              <a:rPr spc="-10" dirty="0"/>
              <a:t>Clínicos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9718" y="1200148"/>
          <a:ext cx="6108699" cy="2775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/>
                <a:gridCol w="1936114"/>
              </a:tblGrid>
              <a:tr h="34215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Especialista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(Psiquiatria)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572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459707">
                <a:tc>
                  <a:txBody>
                    <a:bodyPr/>
                    <a:lstStyle/>
                    <a:p>
                      <a:pPr marL="85725" marR="5003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de Profissional de Nível Superior na  Atenção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Especializada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3.137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Medica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em Atenção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Especializada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em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Cardiologia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em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Dermatologia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em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Ginecologia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290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Infectologista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69880" cy="511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392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Procedimentos</a:t>
            </a:r>
            <a:r>
              <a:rPr spc="-30" dirty="0"/>
              <a:t> </a:t>
            </a:r>
            <a:r>
              <a:rPr spc="-10" dirty="0"/>
              <a:t>Clínicos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1800" y="1352550"/>
          <a:ext cx="6019800" cy="1708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863"/>
                <a:gridCol w="1907937"/>
              </a:tblGrid>
              <a:tr h="13506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13506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Oftalmologia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13506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em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Ortopedia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481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13541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em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Otorrinolaringologia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118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13506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Consulta </a:t>
                      </a:r>
                      <a:r>
                        <a:rPr sz="1400" spc="-5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5" smtClean="0">
                          <a:latin typeface="Arial"/>
                          <a:cs typeface="Arial"/>
                        </a:rPr>
                        <a:t>ediatria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13541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Pequenas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cirurgias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112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135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52617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4501" y="77812"/>
            <a:ext cx="4410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Gestão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Participativa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299" y="1287722"/>
            <a:ext cx="5840095" cy="2526665"/>
            <a:chOff x="61299" y="1287722"/>
            <a:chExt cx="5840095" cy="2526665"/>
          </a:xfrm>
        </p:grpSpPr>
        <p:sp>
          <p:nvSpPr>
            <p:cNvPr id="5" name="object 5"/>
            <p:cNvSpPr/>
            <p:nvPr/>
          </p:nvSpPr>
          <p:spPr>
            <a:xfrm>
              <a:off x="3182293" y="1287722"/>
              <a:ext cx="2316480" cy="1284605"/>
            </a:xfrm>
            <a:custGeom>
              <a:avLst/>
              <a:gdLst/>
              <a:ahLst/>
              <a:cxnLst/>
              <a:rect l="l" t="t" r="r" b="b"/>
              <a:pathLst>
                <a:path w="2316479" h="1284605">
                  <a:moveTo>
                    <a:pt x="2316295" y="1283997"/>
                  </a:moveTo>
                  <a:lnTo>
                    <a:pt x="0" y="1283997"/>
                  </a:lnTo>
                  <a:lnTo>
                    <a:pt x="0" y="0"/>
                  </a:lnTo>
                  <a:lnTo>
                    <a:pt x="2316295" y="0"/>
                  </a:lnTo>
                  <a:lnTo>
                    <a:pt x="2316295" y="1283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9768" y="1574999"/>
              <a:ext cx="2391520" cy="2196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247" y="1595421"/>
              <a:ext cx="1981195" cy="21960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99" y="1605771"/>
              <a:ext cx="1379947" cy="22083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87087" y="413549"/>
            <a:ext cx="2435225" cy="3486785"/>
            <a:chOff x="6187087" y="413549"/>
            <a:chExt cx="2435225" cy="3486785"/>
          </a:xfrm>
        </p:grpSpPr>
        <p:sp>
          <p:nvSpPr>
            <p:cNvPr id="10" name="object 10"/>
            <p:cNvSpPr/>
            <p:nvPr/>
          </p:nvSpPr>
          <p:spPr>
            <a:xfrm>
              <a:off x="6187087" y="1559164"/>
              <a:ext cx="2435195" cy="23407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59085" y="413549"/>
              <a:ext cx="1250722" cy="1161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9093" y="1376522"/>
            <a:ext cx="1998345" cy="1487805"/>
          </a:xfrm>
          <a:custGeom>
            <a:avLst/>
            <a:gdLst/>
            <a:ahLst/>
            <a:cxnLst/>
            <a:rect l="l" t="t" r="r" b="b"/>
            <a:pathLst>
              <a:path w="1998345" h="1487805">
                <a:moveTo>
                  <a:pt x="1998295" y="1487697"/>
                </a:moveTo>
                <a:lnTo>
                  <a:pt x="0" y="1487697"/>
                </a:lnTo>
                <a:lnTo>
                  <a:pt x="0" y="0"/>
                </a:lnTo>
                <a:lnTo>
                  <a:pt x="1998295" y="0"/>
                </a:lnTo>
                <a:lnTo>
                  <a:pt x="1998295" y="1487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24118" y="357549"/>
            <a:ext cx="4502150" cy="1766570"/>
            <a:chOff x="3424118" y="357549"/>
            <a:chExt cx="4502150" cy="1766570"/>
          </a:xfrm>
        </p:grpSpPr>
        <p:sp>
          <p:nvSpPr>
            <p:cNvPr id="4" name="object 4"/>
            <p:cNvSpPr/>
            <p:nvPr/>
          </p:nvSpPr>
          <p:spPr>
            <a:xfrm>
              <a:off x="5640563" y="357549"/>
              <a:ext cx="2285585" cy="17664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4118" y="404186"/>
              <a:ext cx="2216445" cy="1673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3265" y="2207420"/>
            <a:ext cx="2004995" cy="1956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0093" y="1366984"/>
            <a:ext cx="2131695" cy="1406525"/>
          </a:xfrm>
          <a:custGeom>
            <a:avLst/>
            <a:gdLst/>
            <a:ahLst/>
            <a:cxnLst/>
            <a:rect l="l" t="t" r="r" b="b"/>
            <a:pathLst>
              <a:path w="2131695" h="1406525">
                <a:moveTo>
                  <a:pt x="2131495" y="1406109"/>
                </a:moveTo>
                <a:lnTo>
                  <a:pt x="0" y="1406109"/>
                </a:lnTo>
                <a:lnTo>
                  <a:pt x="0" y="0"/>
                </a:lnTo>
                <a:lnTo>
                  <a:pt x="2131495" y="0"/>
                </a:lnTo>
                <a:lnTo>
                  <a:pt x="2131495" y="1406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611" y="0"/>
            <a:ext cx="2580369" cy="4140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217" y="0"/>
            <a:ext cx="2647944" cy="4140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174" y="1341747"/>
            <a:ext cx="2286020" cy="2286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476875" cy="5143500"/>
            <a:chOff x="0" y="0"/>
            <a:chExt cx="547687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289781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15693" y="1272922"/>
              <a:ext cx="2360930" cy="1524635"/>
            </a:xfrm>
            <a:custGeom>
              <a:avLst/>
              <a:gdLst/>
              <a:ahLst/>
              <a:cxnLst/>
              <a:rect l="l" t="t" r="r" b="b"/>
              <a:pathLst>
                <a:path w="2360929" h="1524635">
                  <a:moveTo>
                    <a:pt x="2360695" y="1524596"/>
                  </a:moveTo>
                  <a:lnTo>
                    <a:pt x="0" y="1524596"/>
                  </a:lnTo>
                  <a:lnTo>
                    <a:pt x="0" y="0"/>
                  </a:lnTo>
                  <a:lnTo>
                    <a:pt x="2360695" y="0"/>
                  </a:lnTo>
                  <a:lnTo>
                    <a:pt x="2360695" y="1524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58016" y="408430"/>
            <a:ext cx="5109845" cy="12141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20"/>
              </a:spcBef>
            </a:pPr>
            <a:r>
              <a:rPr sz="3000" b="1" dirty="0">
                <a:solidFill>
                  <a:srgbClr val="232323"/>
                </a:solidFill>
                <a:latin typeface="Arial"/>
                <a:cs typeface="Arial"/>
              </a:rPr>
              <a:t>“O </a:t>
            </a:r>
            <a:r>
              <a:rPr sz="3000" b="1" spc="-35" dirty="0">
                <a:solidFill>
                  <a:srgbClr val="232323"/>
                </a:solidFill>
                <a:latin typeface="Arial"/>
                <a:cs typeface="Arial"/>
              </a:rPr>
              <a:t>dever, </a:t>
            </a:r>
            <a:r>
              <a:rPr sz="3000" b="1" spc="-5" dirty="0">
                <a:solidFill>
                  <a:srgbClr val="232323"/>
                </a:solidFill>
                <a:latin typeface="Arial"/>
                <a:cs typeface="Arial"/>
              </a:rPr>
              <a:t>lealmente  cumprido, mantém </a:t>
            </a:r>
            <a:r>
              <a:rPr sz="3000" b="1" dirty="0">
                <a:solidFill>
                  <a:srgbClr val="232323"/>
                </a:solidFill>
                <a:latin typeface="Arial"/>
                <a:cs typeface="Arial"/>
              </a:rPr>
              <a:t>a </a:t>
            </a:r>
            <a:r>
              <a:rPr sz="3000" b="1" spc="-5" dirty="0">
                <a:solidFill>
                  <a:srgbClr val="232323"/>
                </a:solidFill>
                <a:latin typeface="Arial"/>
                <a:cs typeface="Arial"/>
              </a:rPr>
              <a:t>saúde  da</a:t>
            </a:r>
            <a:r>
              <a:rPr sz="3000" b="1" spc="-15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232323"/>
                </a:solidFill>
                <a:latin typeface="Arial"/>
                <a:cs typeface="Arial"/>
              </a:rPr>
              <a:t>consciência.”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8016" y="2481063"/>
            <a:ext cx="3474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593E2"/>
                </a:solidFill>
                <a:latin typeface="Arial"/>
                <a:cs typeface="Arial"/>
              </a:rPr>
              <a:t>(Alexsandra</a:t>
            </a:r>
            <a:r>
              <a:rPr sz="3000" b="1" spc="-95" dirty="0">
                <a:solidFill>
                  <a:srgbClr val="0593E2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593E2"/>
                </a:solidFill>
                <a:latin typeface="Arial"/>
                <a:cs typeface="Arial"/>
              </a:rPr>
              <a:t>Zulpo)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591" y="3168093"/>
            <a:ext cx="2626069" cy="1751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97723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514350"/>
            <a:ext cx="764032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pt-BR" sz="2800" spc="-50" dirty="0"/>
              <a:t>ATENÇÃO </a:t>
            </a:r>
            <a:r>
              <a:rPr lang="pt-BR" sz="2800" spc="-5" dirty="0"/>
              <a:t>PRIMÁRIA DE</a:t>
            </a:r>
            <a:r>
              <a:rPr lang="pt-BR" sz="2800" spc="-15" dirty="0"/>
              <a:t> </a:t>
            </a:r>
            <a:r>
              <a:rPr lang="pt-BR" sz="2800" spc="-25" dirty="0"/>
              <a:t>SAÚDE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2915869" y="1383922"/>
            <a:ext cx="2479675" cy="1414145"/>
          </a:xfrm>
          <a:custGeom>
            <a:avLst/>
            <a:gdLst/>
            <a:ahLst/>
            <a:cxnLst/>
            <a:rect l="l" t="t" r="r" b="b"/>
            <a:pathLst>
              <a:path w="2479675" h="1414145">
                <a:moveTo>
                  <a:pt x="2479195" y="1413597"/>
                </a:moveTo>
                <a:lnTo>
                  <a:pt x="0" y="1413597"/>
                </a:lnTo>
                <a:lnTo>
                  <a:pt x="0" y="0"/>
                </a:lnTo>
                <a:lnTo>
                  <a:pt x="2479195" y="0"/>
                </a:lnTo>
                <a:lnTo>
                  <a:pt x="2479195" y="141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81150"/>
            <a:ext cx="4822825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897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77" y="160104"/>
            <a:ext cx="8791575" cy="9812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775"/>
              </a:lnSpc>
              <a:spcBef>
                <a:spcPts val="110"/>
              </a:spcBef>
            </a:pPr>
            <a:r>
              <a:rPr sz="2600" spc="-20" dirty="0"/>
              <a:t>Atendimentos </a:t>
            </a:r>
            <a:r>
              <a:rPr sz="2600" spc="-5" dirty="0"/>
              <a:t>individuais </a:t>
            </a:r>
            <a:r>
              <a:rPr sz="2600" dirty="0"/>
              <a:t>das </a:t>
            </a:r>
            <a:r>
              <a:rPr sz="2600" spc="-10" dirty="0"/>
              <a:t>ESF </a:t>
            </a:r>
            <a:r>
              <a:rPr sz="2600" dirty="0"/>
              <a:t>no </a:t>
            </a:r>
            <a:r>
              <a:rPr sz="2600" spc="-10" dirty="0"/>
              <a:t>Quadrimestre</a:t>
            </a:r>
            <a:r>
              <a:rPr sz="2600" spc="75" dirty="0"/>
              <a:t> </a:t>
            </a:r>
            <a:r>
              <a:rPr sz="2600" spc="5" dirty="0"/>
              <a:t>2</a:t>
            </a:r>
            <a:endParaRPr sz="2600"/>
          </a:p>
          <a:p>
            <a:pPr marL="8890" algn="ctr">
              <a:lnSpc>
                <a:spcPts val="4195"/>
              </a:lnSpc>
            </a:pPr>
            <a:r>
              <a:rPr sz="2600" spc="-15" dirty="0"/>
              <a:t>Comparado </a:t>
            </a:r>
            <a:r>
              <a:rPr sz="2600" spc="-5" dirty="0"/>
              <a:t>ao </a:t>
            </a:r>
            <a:r>
              <a:rPr sz="2600" spc="-10" dirty="0"/>
              <a:t>Quadrimestre </a:t>
            </a:r>
            <a:r>
              <a:rPr sz="2600" dirty="0"/>
              <a:t>1</a:t>
            </a:r>
            <a:r>
              <a:rPr sz="2600" spc="180" dirty="0"/>
              <a:t> </a:t>
            </a:r>
            <a:r>
              <a:rPr sz="2600" spc="-5" dirty="0"/>
              <a:t>2021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3115668" y="1383922"/>
            <a:ext cx="2479675" cy="1414145"/>
          </a:xfrm>
          <a:custGeom>
            <a:avLst/>
            <a:gdLst/>
            <a:ahLst/>
            <a:cxnLst/>
            <a:rect l="l" t="t" r="r" b="b"/>
            <a:pathLst>
              <a:path w="2479675" h="1414145">
                <a:moveTo>
                  <a:pt x="2479195" y="1413597"/>
                </a:moveTo>
                <a:lnTo>
                  <a:pt x="0" y="1413597"/>
                </a:lnTo>
                <a:lnTo>
                  <a:pt x="0" y="0"/>
                </a:lnTo>
                <a:lnTo>
                  <a:pt x="2479195" y="0"/>
                </a:lnTo>
                <a:lnTo>
                  <a:pt x="2479195" y="141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63629" y="1517109"/>
          <a:ext cx="4559934" cy="2864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835"/>
                <a:gridCol w="1158239"/>
                <a:gridCol w="1165860"/>
              </a:tblGrid>
              <a:tr h="822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3415" marR="517525" indent="-1289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Atendimentos  Individuais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Q2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Análise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822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725" marR="1803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Atendimentos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individuais  gerais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3.967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6695" marR="189865" indent="-298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Aumento  de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166%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ABA59"/>
                    </a:solidFill>
                  </a:tcPr>
                </a:tc>
              </a:tr>
              <a:tr h="609548">
                <a:tc>
                  <a:txBody>
                    <a:bodyPr/>
                    <a:lstStyle/>
                    <a:p>
                      <a:pPr marL="85725" marR="1803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Atendimentos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individuais  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ESF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25.109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89865" indent="-298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Aumento  de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147%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ABA59"/>
                    </a:solidFill>
                  </a:tcPr>
                </a:tc>
              </a:tr>
              <a:tr h="609548">
                <a:tc>
                  <a:txBody>
                    <a:bodyPr/>
                    <a:lstStyle/>
                    <a:p>
                      <a:pPr marL="85725" marR="1803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Atendimentos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individuais  de equipes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13.858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89865" indent="-298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Aumento  de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217%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ABA5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62573" y="1913846"/>
            <a:ext cx="2724919" cy="208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97723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225" y="87471"/>
            <a:ext cx="764032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800" spc="-20" smtClean="0"/>
              <a:t>Atendimentos </a:t>
            </a:r>
            <a:r>
              <a:rPr sz="2800" spc="-5" smtClean="0"/>
              <a:t>individuais </a:t>
            </a:r>
            <a:r>
              <a:rPr sz="2800" smtClean="0"/>
              <a:t>da</a:t>
            </a:r>
            <a:r>
              <a:rPr sz="2800" spc="-5" smtClean="0"/>
              <a:t> </a:t>
            </a:r>
            <a:r>
              <a:rPr sz="2800" spc="-20" smtClean="0"/>
              <a:t>ESF</a:t>
            </a:r>
            <a:endParaRPr sz="280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800" spc="-25" dirty="0"/>
              <a:t>Por </a:t>
            </a:r>
            <a:r>
              <a:rPr sz="2800" spc="-10" dirty="0"/>
              <a:t>Condição </a:t>
            </a:r>
            <a:r>
              <a:rPr sz="2800" spc="-5" dirty="0"/>
              <a:t>de Saúde </a:t>
            </a:r>
            <a:r>
              <a:rPr sz="2800" dirty="0"/>
              <a:t>- </a:t>
            </a:r>
            <a:r>
              <a:rPr sz="2800" spc="-5" dirty="0"/>
              <a:t>Mai </a:t>
            </a:r>
            <a:r>
              <a:rPr sz="2800" dirty="0"/>
              <a:t>a </a:t>
            </a:r>
            <a:r>
              <a:rPr sz="2800" spc="-15" dirty="0"/>
              <a:t>Ago</a:t>
            </a:r>
            <a:r>
              <a:rPr sz="2800" spc="-35" dirty="0"/>
              <a:t> </a:t>
            </a:r>
            <a:r>
              <a:rPr sz="2800" spc="-5" dirty="0"/>
              <a:t>2021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915869" y="1383922"/>
            <a:ext cx="2479675" cy="1414145"/>
          </a:xfrm>
          <a:custGeom>
            <a:avLst/>
            <a:gdLst/>
            <a:ahLst/>
            <a:cxnLst/>
            <a:rect l="l" t="t" r="r" b="b"/>
            <a:pathLst>
              <a:path w="2479675" h="1414145">
                <a:moveTo>
                  <a:pt x="2479195" y="1413597"/>
                </a:moveTo>
                <a:lnTo>
                  <a:pt x="0" y="1413597"/>
                </a:lnTo>
                <a:lnTo>
                  <a:pt x="0" y="0"/>
                </a:lnTo>
                <a:lnTo>
                  <a:pt x="2479195" y="0"/>
                </a:lnTo>
                <a:lnTo>
                  <a:pt x="2479195" y="141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44778" y="1496209"/>
          <a:ext cx="4255135" cy="2773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105"/>
                <a:gridCol w="1510030"/>
              </a:tblGrid>
              <a:tr h="396199">
                <a:tc>
                  <a:txBody>
                    <a:bodyPr/>
                    <a:lstStyle/>
                    <a:p>
                      <a:pPr marL="5480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Condição de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Saúde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Quantidade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Diabetes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Hipertensão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241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Obesidade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Pré-Natal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550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Puericultura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14.856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Puerpério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8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7127" y="283929"/>
            <a:ext cx="3669029" cy="10623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ts val="2620"/>
              </a:lnSpc>
              <a:spcBef>
                <a:spcPts val="430"/>
              </a:spcBef>
            </a:pPr>
            <a:r>
              <a:rPr sz="2400" spc="-5" dirty="0"/>
              <a:t>Atendimentos </a:t>
            </a:r>
            <a:r>
              <a:rPr sz="2400" spc="5" dirty="0"/>
              <a:t>individuais </a:t>
            </a:r>
            <a:r>
              <a:rPr sz="2400" spc="10" dirty="0"/>
              <a:t>da  </a:t>
            </a:r>
            <a:r>
              <a:rPr sz="2400" dirty="0"/>
              <a:t>ESB</a:t>
            </a:r>
            <a:endParaRPr sz="2400"/>
          </a:p>
          <a:p>
            <a:pPr marL="3810" algn="ctr">
              <a:lnSpc>
                <a:spcPts val="2585"/>
              </a:lnSpc>
            </a:pPr>
            <a:r>
              <a:rPr sz="2400" spc="10" dirty="0"/>
              <a:t>Jan a </a:t>
            </a:r>
            <a:r>
              <a:rPr sz="2400" spc="5" dirty="0"/>
              <a:t>Ago</a:t>
            </a:r>
            <a:r>
              <a:rPr sz="2400" spc="-35" dirty="0"/>
              <a:t> </a:t>
            </a:r>
            <a:r>
              <a:rPr sz="2400" spc="10" dirty="0"/>
              <a:t>2021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99" y="0"/>
            <a:ext cx="9032875" cy="5132070"/>
            <a:chOff x="12999" y="0"/>
            <a:chExt cx="9032875" cy="5132070"/>
          </a:xfrm>
        </p:grpSpPr>
        <p:sp>
          <p:nvSpPr>
            <p:cNvPr id="5" name="object 5"/>
            <p:cNvSpPr/>
            <p:nvPr/>
          </p:nvSpPr>
          <p:spPr>
            <a:xfrm>
              <a:off x="12999" y="0"/>
              <a:ext cx="4779790" cy="5131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6619" y="1330222"/>
              <a:ext cx="2286000" cy="1241425"/>
            </a:xfrm>
            <a:custGeom>
              <a:avLst/>
              <a:gdLst/>
              <a:ahLst/>
              <a:cxnLst/>
              <a:rect l="l" t="t" r="r" b="b"/>
              <a:pathLst>
                <a:path w="2286000" h="1241425">
                  <a:moveTo>
                    <a:pt x="2285995" y="1241397"/>
                  </a:moveTo>
                  <a:lnTo>
                    <a:pt x="0" y="1241397"/>
                  </a:lnTo>
                  <a:lnTo>
                    <a:pt x="0" y="0"/>
                  </a:lnTo>
                  <a:lnTo>
                    <a:pt x="2285995" y="0"/>
                  </a:lnTo>
                  <a:lnTo>
                    <a:pt x="2285995" y="1241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9644" y="1715921"/>
              <a:ext cx="6245812" cy="2515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9644" y="177799"/>
              <a:ext cx="2139995" cy="15381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98593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642" y="172056"/>
            <a:ext cx="78130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7864" marR="5080" indent="-1955800">
              <a:lnSpc>
                <a:spcPct val="100400"/>
              </a:lnSpc>
              <a:spcBef>
                <a:spcPts val="95"/>
              </a:spcBef>
            </a:pPr>
            <a:r>
              <a:rPr sz="2400" spc="-5" dirty="0"/>
              <a:t>Algumas ações </a:t>
            </a:r>
            <a:r>
              <a:rPr sz="2400" dirty="0"/>
              <a:t>da </a:t>
            </a:r>
            <a:r>
              <a:rPr sz="2400" spc="-10" dirty="0"/>
              <a:t>Secretaria </a:t>
            </a:r>
            <a:r>
              <a:rPr sz="2400" dirty="0"/>
              <a:t>Municipal de Saúde no  2º </a:t>
            </a:r>
            <a:r>
              <a:rPr sz="2400" spc="-5" dirty="0"/>
              <a:t>Quadrimestre </a:t>
            </a:r>
            <a:r>
              <a:rPr sz="2400" dirty="0"/>
              <a:t>de</a:t>
            </a:r>
            <a:r>
              <a:rPr sz="2400" spc="-20" dirty="0"/>
              <a:t> </a:t>
            </a:r>
            <a:r>
              <a:rPr sz="2000" spc="-5" dirty="0"/>
              <a:t>2021</a:t>
            </a:r>
            <a:r>
              <a:rPr sz="2400" spc="-5" dirty="0"/>
              <a:t>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362793" y="1383922"/>
            <a:ext cx="2479675" cy="1414145"/>
          </a:xfrm>
          <a:custGeom>
            <a:avLst/>
            <a:gdLst/>
            <a:ahLst/>
            <a:cxnLst/>
            <a:rect l="l" t="t" r="r" b="b"/>
            <a:pathLst>
              <a:path w="2479675" h="1414145">
                <a:moveTo>
                  <a:pt x="2479195" y="1413597"/>
                </a:moveTo>
                <a:lnTo>
                  <a:pt x="0" y="1413597"/>
                </a:lnTo>
                <a:lnTo>
                  <a:pt x="0" y="0"/>
                </a:lnTo>
                <a:lnTo>
                  <a:pt x="2479195" y="0"/>
                </a:lnTo>
                <a:lnTo>
                  <a:pt x="2479195" y="141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9165" y="1123950"/>
            <a:ext cx="5664835" cy="164673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6350">
              <a:lnSpc>
                <a:spcPct val="80000"/>
              </a:lnSpc>
              <a:spcBef>
                <a:spcPts val="625"/>
              </a:spcBef>
              <a:tabLst>
                <a:tab pos="1798320" algn="l"/>
                <a:tab pos="2414905" algn="l"/>
                <a:tab pos="3509645" algn="l"/>
                <a:tab pos="4116704" algn="l"/>
                <a:tab pos="5360670" algn="l"/>
              </a:tabLst>
            </a:pPr>
            <a:r>
              <a:rPr b="1" spc="-5" dirty="0">
                <a:latin typeface="Carlito"/>
                <a:cs typeface="Carlito"/>
              </a:rPr>
              <a:t>Manu</a:t>
            </a:r>
            <a:r>
              <a:rPr b="1" spc="-30" dirty="0">
                <a:latin typeface="Carlito"/>
                <a:cs typeface="Carlito"/>
              </a:rPr>
              <a:t>t</a:t>
            </a:r>
            <a:r>
              <a:rPr b="1" spc="-5" dirty="0">
                <a:latin typeface="Carlito"/>
                <a:cs typeface="Carlito"/>
              </a:rPr>
              <a:t>en</a:t>
            </a:r>
            <a:r>
              <a:rPr b="1" spc="-15" dirty="0">
                <a:latin typeface="Carlito"/>
                <a:cs typeface="Carlito"/>
              </a:rPr>
              <a:t>ç</a:t>
            </a:r>
            <a:r>
              <a:rPr b="1" spc="-5" dirty="0">
                <a:latin typeface="Carlito"/>
                <a:cs typeface="Carlito"/>
              </a:rPr>
              <a:t>ã</a:t>
            </a:r>
            <a:r>
              <a:rPr b="1" dirty="0">
                <a:latin typeface="Carlito"/>
                <a:cs typeface="Carlito"/>
              </a:rPr>
              <a:t>o	</a:t>
            </a:r>
            <a:r>
              <a:rPr b="1" spc="-5" dirty="0">
                <a:latin typeface="Carlito"/>
                <a:cs typeface="Carlito"/>
              </a:rPr>
              <a:t>d</a:t>
            </a:r>
            <a:r>
              <a:rPr b="1" dirty="0">
                <a:latin typeface="Carlito"/>
                <a:cs typeface="Carlito"/>
              </a:rPr>
              <a:t>o	</a:t>
            </a:r>
            <a:r>
              <a:rPr b="1" spc="-5" dirty="0">
                <a:latin typeface="Carlito"/>
                <a:cs typeface="Carlito"/>
              </a:rPr>
              <a:t>Ce</a:t>
            </a:r>
            <a:r>
              <a:rPr b="1" spc="-25" dirty="0">
                <a:latin typeface="Carlito"/>
                <a:cs typeface="Carlito"/>
              </a:rPr>
              <a:t>n</a:t>
            </a:r>
            <a:r>
              <a:rPr b="1" spc="-5" dirty="0">
                <a:latin typeface="Carlito"/>
                <a:cs typeface="Carlito"/>
              </a:rPr>
              <a:t>t</a:t>
            </a:r>
            <a:r>
              <a:rPr b="1" spc="-30" dirty="0">
                <a:latin typeface="Carlito"/>
                <a:cs typeface="Carlito"/>
              </a:rPr>
              <a:t>r</a:t>
            </a:r>
            <a:r>
              <a:rPr b="1" dirty="0">
                <a:latin typeface="Carlito"/>
                <a:cs typeface="Carlito"/>
              </a:rPr>
              <a:t>o	</a:t>
            </a:r>
            <a:r>
              <a:rPr b="1" spc="-5" dirty="0">
                <a:latin typeface="Carlito"/>
                <a:cs typeface="Carlito"/>
              </a:rPr>
              <a:t>d</a:t>
            </a:r>
            <a:r>
              <a:rPr b="1" dirty="0">
                <a:latin typeface="Carlito"/>
                <a:cs typeface="Carlito"/>
              </a:rPr>
              <a:t>e	</a:t>
            </a:r>
            <a:r>
              <a:rPr b="1" spc="-114" dirty="0">
                <a:latin typeface="Carlito"/>
                <a:cs typeface="Carlito"/>
              </a:rPr>
              <a:t>T</a:t>
            </a:r>
            <a:r>
              <a:rPr b="1" spc="-5" dirty="0">
                <a:latin typeface="Carlito"/>
                <a:cs typeface="Carlito"/>
              </a:rPr>
              <a:t>ria</a:t>
            </a:r>
            <a:r>
              <a:rPr b="1" spc="-25" dirty="0">
                <a:latin typeface="Carlito"/>
                <a:cs typeface="Carlito"/>
              </a:rPr>
              <a:t>g</a:t>
            </a:r>
            <a:r>
              <a:rPr b="1" spc="-5" dirty="0">
                <a:latin typeface="Carlito"/>
                <a:cs typeface="Carlito"/>
              </a:rPr>
              <a:t>e</a:t>
            </a:r>
            <a:r>
              <a:rPr b="1" dirty="0">
                <a:latin typeface="Carlito"/>
                <a:cs typeface="Carlito"/>
              </a:rPr>
              <a:t>m	</a:t>
            </a:r>
            <a:r>
              <a:rPr b="1" spc="-5" dirty="0">
                <a:latin typeface="Carlito"/>
                <a:cs typeface="Carlito"/>
              </a:rPr>
              <a:t>de  </a:t>
            </a:r>
            <a:r>
              <a:rPr b="1" spc="-20" dirty="0">
                <a:latin typeface="Carlito"/>
                <a:cs typeface="Carlito"/>
              </a:rPr>
              <a:t>Atendimento </a:t>
            </a:r>
            <a:r>
              <a:rPr b="1" spc="-5" dirty="0">
                <a:latin typeface="Carlito"/>
                <a:cs typeface="Carlito"/>
              </a:rPr>
              <a:t>ao </a:t>
            </a:r>
            <a:r>
              <a:rPr b="1" spc="-15" dirty="0">
                <a:latin typeface="Carlito"/>
                <a:cs typeface="Carlito"/>
              </a:rPr>
              <a:t>Sintomático</a:t>
            </a:r>
            <a:r>
              <a:rPr b="1" spc="10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Respiratório;</a:t>
            </a:r>
            <a:endParaRPr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ts val="2375"/>
              </a:lnSpc>
            </a:pPr>
            <a:r>
              <a:rPr b="1" spc="-15" smtClean="0">
                <a:latin typeface="Carlito"/>
                <a:cs typeface="Carlito"/>
              </a:rPr>
              <a:t>Centro</a:t>
            </a:r>
            <a:r>
              <a:rPr b="1" spc="215" smtClean="0">
                <a:latin typeface="Carlito"/>
                <a:cs typeface="Carlito"/>
              </a:rPr>
              <a:t> </a:t>
            </a:r>
            <a:r>
              <a:rPr b="1" spc="-5" smtClean="0">
                <a:latin typeface="Carlito"/>
                <a:cs typeface="Carlito"/>
              </a:rPr>
              <a:t>de</a:t>
            </a:r>
            <a:r>
              <a:rPr b="1" spc="215" smtClean="0">
                <a:latin typeface="Carlito"/>
                <a:cs typeface="Carlito"/>
              </a:rPr>
              <a:t> </a:t>
            </a:r>
            <a:r>
              <a:rPr b="1" spc="-10" smtClean="0">
                <a:latin typeface="Carlito"/>
                <a:cs typeface="Carlito"/>
              </a:rPr>
              <a:t>Coleta</a:t>
            </a:r>
            <a:r>
              <a:rPr b="1" spc="220" smtClean="0">
                <a:latin typeface="Carlito"/>
                <a:cs typeface="Carlito"/>
              </a:rPr>
              <a:t> </a:t>
            </a:r>
            <a:r>
              <a:rPr b="1" spc="-15" smtClean="0">
                <a:latin typeface="Carlito"/>
                <a:cs typeface="Carlito"/>
              </a:rPr>
              <a:t>para</a:t>
            </a:r>
            <a:r>
              <a:rPr b="1" spc="215" smtClean="0">
                <a:latin typeface="Carlito"/>
                <a:cs typeface="Carlito"/>
              </a:rPr>
              <a:t> </a:t>
            </a:r>
            <a:r>
              <a:rPr b="1" spc="-10" smtClean="0">
                <a:latin typeface="Carlito"/>
                <a:cs typeface="Carlito"/>
              </a:rPr>
              <a:t>Exame</a:t>
            </a:r>
            <a:r>
              <a:rPr b="1" spc="215" smtClean="0">
                <a:latin typeface="Carlito"/>
                <a:cs typeface="Carlito"/>
              </a:rPr>
              <a:t> </a:t>
            </a:r>
            <a:r>
              <a:rPr b="1" spc="-10" smtClean="0">
                <a:latin typeface="Carlito"/>
                <a:cs typeface="Carlito"/>
              </a:rPr>
              <a:t>Diagnóstico</a:t>
            </a:r>
            <a:r>
              <a:rPr b="1" spc="220" smtClean="0">
                <a:latin typeface="Carlito"/>
                <a:cs typeface="Carlito"/>
              </a:rPr>
              <a:t> </a:t>
            </a:r>
            <a:r>
              <a:rPr b="1" spc="-10" smtClean="0">
                <a:latin typeface="Carlito"/>
                <a:cs typeface="Carlito"/>
              </a:rPr>
              <a:t>Covid</a:t>
            </a:r>
          </a:p>
          <a:p>
            <a:pPr marL="12700" marR="14604">
              <a:lnSpc>
                <a:spcPct val="80000"/>
              </a:lnSpc>
              <a:spcBef>
                <a:spcPts val="265"/>
              </a:spcBef>
              <a:tabLst>
                <a:tab pos="571500" algn="l"/>
                <a:tab pos="1136015" algn="l"/>
                <a:tab pos="2480310" algn="l"/>
                <a:tab pos="3056890" algn="l"/>
                <a:tab pos="4119879" algn="l"/>
              </a:tabLst>
            </a:pPr>
            <a:r>
              <a:rPr b="1" spc="-5" smtClean="0">
                <a:latin typeface="Carlito"/>
                <a:cs typeface="Carlito"/>
              </a:rPr>
              <a:t>1</a:t>
            </a:r>
            <a:r>
              <a:rPr b="1" smtClean="0">
                <a:latin typeface="Carlito"/>
                <a:cs typeface="Carlito"/>
              </a:rPr>
              <a:t>9	</a:t>
            </a:r>
            <a:r>
              <a:rPr b="1" spc="-5" smtClean="0">
                <a:latin typeface="Carlito"/>
                <a:cs typeface="Carlito"/>
              </a:rPr>
              <a:t>n</a:t>
            </a:r>
            <a:r>
              <a:rPr b="1" smtClean="0">
                <a:latin typeface="Carlito"/>
                <a:cs typeface="Carlito"/>
              </a:rPr>
              <a:t>a	</a:t>
            </a:r>
            <a:r>
              <a:rPr b="1" spc="-5" smtClean="0">
                <a:latin typeface="Carlito"/>
                <a:cs typeface="Carlito"/>
              </a:rPr>
              <a:t>E</a:t>
            </a:r>
            <a:r>
              <a:rPr b="1" spc="-30" smtClean="0">
                <a:latin typeface="Carlito"/>
                <a:cs typeface="Carlito"/>
              </a:rPr>
              <a:t>s</a:t>
            </a:r>
            <a:r>
              <a:rPr b="1" spc="-5" smtClean="0">
                <a:latin typeface="Carlito"/>
                <a:cs typeface="Carlito"/>
              </a:rPr>
              <a:t>trutu</a:t>
            </a:r>
            <a:r>
              <a:rPr b="1" spc="-50" smtClean="0">
                <a:latin typeface="Carlito"/>
                <a:cs typeface="Carlito"/>
              </a:rPr>
              <a:t>r</a:t>
            </a:r>
            <a:r>
              <a:rPr b="1" smtClean="0">
                <a:latin typeface="Carlito"/>
                <a:cs typeface="Carlito"/>
              </a:rPr>
              <a:t>a	</a:t>
            </a:r>
            <a:r>
              <a:rPr b="1" spc="-5" smtClean="0">
                <a:latin typeface="Carlito"/>
                <a:cs typeface="Carlito"/>
              </a:rPr>
              <a:t>d</a:t>
            </a:r>
            <a:r>
              <a:rPr b="1" smtClean="0">
                <a:latin typeface="Carlito"/>
                <a:cs typeface="Carlito"/>
              </a:rPr>
              <a:t>o	</a:t>
            </a:r>
            <a:r>
              <a:rPr b="1" spc="-5" smtClean="0">
                <a:latin typeface="Carlito"/>
                <a:cs typeface="Carlito"/>
              </a:rPr>
              <a:t>P</a:t>
            </a:r>
            <a:r>
              <a:rPr b="1" spc="-30" smtClean="0">
                <a:latin typeface="Carlito"/>
                <a:cs typeface="Carlito"/>
              </a:rPr>
              <a:t>r</a:t>
            </a:r>
            <a:r>
              <a:rPr b="1" spc="-5" smtClean="0">
                <a:latin typeface="Carlito"/>
                <a:cs typeface="Carlito"/>
              </a:rPr>
              <a:t>o</a:t>
            </a:r>
            <a:r>
              <a:rPr b="1" spc="-25" smtClean="0">
                <a:latin typeface="Carlito"/>
                <a:cs typeface="Carlito"/>
              </a:rPr>
              <a:t>nt</a:t>
            </a:r>
            <a:r>
              <a:rPr b="1" smtClean="0">
                <a:latin typeface="Carlito"/>
                <a:cs typeface="Carlito"/>
              </a:rPr>
              <a:t>o	</a:t>
            </a:r>
            <a:r>
              <a:rPr b="1" spc="-70" smtClean="0">
                <a:latin typeface="Carlito"/>
                <a:cs typeface="Carlito"/>
              </a:rPr>
              <a:t>A</a:t>
            </a:r>
            <a:r>
              <a:rPr b="1" spc="-30" smtClean="0">
                <a:latin typeface="Carlito"/>
                <a:cs typeface="Carlito"/>
              </a:rPr>
              <a:t>t</a:t>
            </a:r>
            <a:r>
              <a:rPr b="1" spc="-5" smtClean="0">
                <a:latin typeface="Carlito"/>
                <a:cs typeface="Carlito"/>
              </a:rPr>
              <a:t>endime</a:t>
            </a:r>
            <a:r>
              <a:rPr b="1" spc="-25" smtClean="0">
                <a:latin typeface="Carlito"/>
                <a:cs typeface="Carlito"/>
              </a:rPr>
              <a:t>nt</a:t>
            </a:r>
            <a:r>
              <a:rPr b="1" smtClean="0">
                <a:latin typeface="Carlito"/>
                <a:cs typeface="Carlito"/>
              </a:rPr>
              <a:t>o  </a:t>
            </a:r>
            <a:r>
              <a:rPr b="1" spc="-5" smtClean="0">
                <a:latin typeface="Carlito"/>
                <a:cs typeface="Carlito"/>
              </a:rPr>
              <a:t>Municipal</a:t>
            </a:r>
            <a:r>
              <a:rPr sz="2200" b="1" spc="-5" smtClean="0">
                <a:latin typeface="Carlito"/>
                <a:cs typeface="Carlito"/>
              </a:rPr>
              <a:t>;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8"/>
          <p:cNvGraphicFramePr>
            <a:graphicFrameLocks noGrp="1"/>
          </p:cNvGraphicFramePr>
          <p:nvPr/>
        </p:nvGraphicFramePr>
        <p:xfrm>
          <a:off x="3516633" y="2952750"/>
          <a:ext cx="5627367" cy="1005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767"/>
                <a:gridCol w="990600"/>
                <a:gridCol w="861063"/>
                <a:gridCol w="791209"/>
                <a:gridCol w="888364"/>
                <a:gridCol w="888364"/>
              </a:tblGrid>
              <a:tr h="609548">
                <a:tc>
                  <a:txBody>
                    <a:bodyPr/>
                    <a:lstStyle/>
                    <a:p>
                      <a:pPr marL="461645" marR="78740" indent="-3752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pt-BR" sz="1200" b="1" spc="-5" dirty="0" smtClean="0">
                          <a:latin typeface="Arial"/>
                          <a:cs typeface="Arial"/>
                        </a:rPr>
                        <a:t>Atendimentos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20" smtClean="0">
                          <a:latin typeface="Arial"/>
                          <a:cs typeface="Arial"/>
                        </a:rPr>
                        <a:t>Trans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PCR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Óbitos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2.807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1.884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1.771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53735" cy="5143500"/>
            <a:chOff x="0" y="0"/>
            <a:chExt cx="575373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1187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6918" y="1376522"/>
              <a:ext cx="2356485" cy="1195705"/>
            </a:xfrm>
            <a:custGeom>
              <a:avLst/>
              <a:gdLst/>
              <a:ahLst/>
              <a:cxnLst/>
              <a:rect l="l" t="t" r="r" b="b"/>
              <a:pathLst>
                <a:path w="2356485" h="1195705">
                  <a:moveTo>
                    <a:pt x="2356195" y="1195197"/>
                  </a:moveTo>
                  <a:lnTo>
                    <a:pt x="0" y="1195197"/>
                  </a:lnTo>
                  <a:lnTo>
                    <a:pt x="0" y="0"/>
                  </a:lnTo>
                  <a:lnTo>
                    <a:pt x="2356195" y="0"/>
                  </a:lnTo>
                  <a:lnTo>
                    <a:pt x="2356195" y="1195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57600" y="1276350"/>
            <a:ext cx="52387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indent="-482600">
              <a:lnSpc>
                <a:spcPct val="100000"/>
              </a:lnSpc>
              <a:spcBef>
                <a:spcPts val="100"/>
              </a:spcBef>
              <a:buFont typeface="AoyagiKouzanFontT"/>
              <a:buChar char="❏"/>
              <a:tabLst>
                <a:tab pos="494665" algn="l"/>
                <a:tab pos="495300" algn="l"/>
              </a:tabLst>
            </a:pPr>
            <a:r>
              <a:rPr sz="2000" spc="-15" dirty="0">
                <a:latin typeface="Carlito"/>
                <a:cs typeface="Carlito"/>
              </a:rPr>
              <a:t>Vacinação </a:t>
            </a:r>
            <a:r>
              <a:rPr sz="2000" spc="-5" dirty="0">
                <a:latin typeface="Carlito"/>
                <a:cs typeface="Carlito"/>
              </a:rPr>
              <a:t>Covid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19;</a:t>
            </a:r>
            <a:endParaRPr sz="2000">
              <a:latin typeface="Carlito"/>
              <a:cs typeface="Carlito"/>
            </a:endParaRPr>
          </a:p>
          <a:p>
            <a:pPr marL="494665" marR="5080" indent="-482600">
              <a:lnSpc>
                <a:spcPct val="100000"/>
              </a:lnSpc>
              <a:buFont typeface="AoyagiKouzanFontT"/>
              <a:buChar char="❏"/>
              <a:tabLst>
                <a:tab pos="494665" algn="l"/>
                <a:tab pos="495300" algn="l"/>
              </a:tabLst>
            </a:pPr>
            <a:r>
              <a:rPr sz="2000" spc="-15" dirty="0">
                <a:latin typeface="Carlito"/>
                <a:cs typeface="Carlito"/>
              </a:rPr>
              <a:t>Informação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população </a:t>
            </a:r>
            <a:r>
              <a:rPr sz="2000" dirty="0">
                <a:latin typeface="Carlito"/>
                <a:cs typeface="Carlito"/>
              </a:rPr>
              <a:t>e as </a:t>
            </a:r>
            <a:r>
              <a:rPr sz="2000" spc="-10" dirty="0">
                <a:latin typeface="Carlito"/>
                <a:cs typeface="Carlito"/>
              </a:rPr>
              <a:t>autoridades  </a:t>
            </a:r>
            <a:r>
              <a:rPr sz="2000" spc="-20" dirty="0">
                <a:latin typeface="Carlito"/>
                <a:cs typeface="Carlito"/>
              </a:rPr>
              <a:t>através </a:t>
            </a:r>
            <a:r>
              <a:rPr sz="2000" spc="-5" dirty="0">
                <a:latin typeface="Carlito"/>
                <a:cs typeface="Carlito"/>
              </a:rPr>
              <a:t>do </a:t>
            </a:r>
            <a:r>
              <a:rPr sz="2000" spc="-10" dirty="0">
                <a:latin typeface="Carlito"/>
                <a:cs typeface="Carlito"/>
              </a:rPr>
              <a:t>Boletim </a:t>
            </a:r>
            <a:r>
              <a:rPr sz="2000" spc="-5" dirty="0">
                <a:latin typeface="Carlito"/>
                <a:cs typeface="Carlito"/>
              </a:rPr>
              <a:t>Diário </a:t>
            </a:r>
            <a:r>
              <a:rPr sz="2000" spc="-10" dirty="0">
                <a:latin typeface="Carlito"/>
                <a:cs typeface="Carlito"/>
              </a:rPr>
              <a:t>sobre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evolução </a:t>
            </a:r>
            <a:r>
              <a:rPr sz="2000" spc="-5" dirty="0">
                <a:latin typeface="Carlito"/>
                <a:cs typeface="Carlito"/>
              </a:rPr>
              <a:t>do  Covid </a:t>
            </a:r>
            <a:r>
              <a:rPr sz="2000" spc="-10" dirty="0">
                <a:latin typeface="Carlito"/>
                <a:cs typeface="Carlito"/>
              </a:rPr>
              <a:t>com </a:t>
            </a:r>
            <a:r>
              <a:rPr sz="2000" spc="-5" dirty="0">
                <a:latin typeface="Carlito"/>
                <a:cs typeface="Carlito"/>
              </a:rPr>
              <a:t>dados obtidos </a:t>
            </a:r>
            <a:r>
              <a:rPr sz="2000" spc="-20" dirty="0">
                <a:latin typeface="Carlito"/>
                <a:cs typeface="Carlito"/>
              </a:rPr>
              <a:t>através </a:t>
            </a:r>
            <a:r>
              <a:rPr sz="2000" spc="-5" dirty="0">
                <a:latin typeface="Carlito"/>
                <a:cs typeface="Carlito"/>
              </a:rPr>
              <a:t>da Vigilância  </a:t>
            </a:r>
            <a:r>
              <a:rPr sz="2000" spc="-10" dirty="0">
                <a:latin typeface="Carlito"/>
                <a:cs typeface="Carlito"/>
              </a:rPr>
              <a:t>Epidemiológica </a:t>
            </a:r>
            <a:r>
              <a:rPr sz="2000" spc="-5" dirty="0">
                <a:latin typeface="Carlito"/>
                <a:cs typeface="Carlito"/>
              </a:rPr>
              <a:t>Municipal.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949" y="1103697"/>
            <a:ext cx="2835844" cy="2013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81" cy="5143489"/>
            <a:chOff x="0" y="0"/>
            <a:chExt cx="9143981" cy="514348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1187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52800" y="1428750"/>
              <a:ext cx="4541015" cy="23677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4960" y="4385366"/>
              <a:ext cx="1932156" cy="6855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0" y="1"/>
              <a:ext cx="1219181" cy="1047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8149" y="540081"/>
              <a:ext cx="2049020" cy="22180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92463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9033" y="82224"/>
            <a:ext cx="6811009" cy="882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370"/>
              </a:lnSpc>
              <a:spcBef>
                <a:spcPts val="110"/>
              </a:spcBef>
            </a:pPr>
            <a:r>
              <a:rPr sz="2950" spc="-10" dirty="0"/>
              <a:t>Procedimentos </a:t>
            </a:r>
            <a:r>
              <a:rPr sz="2950" spc="-5" dirty="0"/>
              <a:t>com finalidade diagnóstica</a:t>
            </a:r>
            <a:r>
              <a:rPr sz="2950" spc="15" dirty="0"/>
              <a:t> </a:t>
            </a:r>
            <a:r>
              <a:rPr sz="2950" dirty="0"/>
              <a:t>-</a:t>
            </a:r>
            <a:endParaRPr sz="2950"/>
          </a:p>
          <a:p>
            <a:pPr marR="328930" algn="ctr">
              <a:lnSpc>
                <a:spcPts val="3370"/>
              </a:lnSpc>
            </a:pPr>
            <a:r>
              <a:rPr sz="2950" spc="-5" dirty="0"/>
              <a:t>Mutirões</a:t>
            </a:r>
            <a:endParaRPr sz="29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52368" y="1395729"/>
          <a:ext cx="5770245" cy="2883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325"/>
                <a:gridCol w="1772920"/>
              </a:tblGrid>
              <a:tr h="323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Procedimento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Tomografia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Computadorizada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Ressonância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Magnética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6576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Cintilografia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Mamografia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Ultrassonografia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969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smtClean="0">
                          <a:latin typeface="Arial"/>
                          <a:cs typeface="Arial"/>
                        </a:rPr>
                        <a:t>Ecocardiogr</a:t>
                      </a:r>
                      <a:r>
                        <a:rPr lang="pt-BR" sz="1800" b="1" spc="-5" dirty="0" smtClean="0">
                          <a:latin typeface="Arial"/>
                          <a:cs typeface="Arial"/>
                        </a:rPr>
                        <a:t>ama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657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Fisioterapia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094960" y="4385366"/>
            <a:ext cx="1932156" cy="685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1348" y="2134245"/>
            <a:ext cx="1704975" cy="149352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76835" rIns="0" bIns="0" rtlCol="0">
            <a:spAutoFit/>
          </a:bodyPr>
          <a:lstStyle/>
          <a:p>
            <a:pPr marL="121285" marR="115570" indent="635" algn="ctr">
              <a:lnSpc>
                <a:spcPct val="100000"/>
              </a:lnSpc>
              <a:spcBef>
                <a:spcPts val="605"/>
              </a:spcBef>
            </a:pPr>
            <a:r>
              <a:rPr sz="1700" b="1" spc="-40" dirty="0">
                <a:latin typeface="Carlito"/>
                <a:cs typeface="Carlito"/>
              </a:rPr>
              <a:t>Total </a:t>
            </a:r>
            <a:r>
              <a:rPr sz="1700" b="1" spc="-5" dirty="0">
                <a:latin typeface="Carlito"/>
                <a:cs typeface="Carlito"/>
              </a:rPr>
              <a:t>de  </a:t>
            </a:r>
            <a:r>
              <a:rPr sz="1700" b="1" spc="-15" dirty="0">
                <a:latin typeface="Carlito"/>
                <a:cs typeface="Carlito"/>
              </a:rPr>
              <a:t>investimento  </a:t>
            </a:r>
            <a:r>
              <a:rPr sz="1700" b="1" spc="-5" dirty="0">
                <a:latin typeface="Carlito"/>
                <a:cs typeface="Carlito"/>
              </a:rPr>
              <a:t>com </a:t>
            </a:r>
            <a:r>
              <a:rPr sz="1700" b="1" spc="-10" dirty="0">
                <a:latin typeface="Carlito"/>
                <a:cs typeface="Carlito"/>
              </a:rPr>
              <a:t>recursos</a:t>
            </a:r>
            <a:r>
              <a:rPr sz="1700" b="1" spc="-95" dirty="0">
                <a:latin typeface="Carlito"/>
                <a:cs typeface="Carlito"/>
              </a:rPr>
              <a:t> </a:t>
            </a:r>
            <a:r>
              <a:rPr sz="1700" b="1" spc="-5" dirty="0">
                <a:latin typeface="Carlito"/>
                <a:cs typeface="Carlito"/>
              </a:rPr>
              <a:t>do  </a:t>
            </a:r>
            <a:r>
              <a:rPr sz="1700" b="1" spc="-10" dirty="0">
                <a:latin typeface="Carlito"/>
                <a:cs typeface="Carlito"/>
              </a:rPr>
              <a:t>tesouro: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700" b="1" spc="-5" dirty="0">
                <a:latin typeface="Carlito"/>
                <a:cs typeface="Carlito"/>
              </a:rPr>
              <a:t>R$</a:t>
            </a:r>
            <a:r>
              <a:rPr sz="1700" b="1" spc="-25" dirty="0">
                <a:latin typeface="Carlito"/>
                <a:cs typeface="Carlito"/>
              </a:rPr>
              <a:t> </a:t>
            </a:r>
            <a:r>
              <a:rPr sz="1700" b="1" spc="-5" dirty="0">
                <a:latin typeface="Carlito"/>
                <a:cs typeface="Carlito"/>
              </a:rPr>
              <a:t>170.000,00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265</Words>
  <Application>Microsoft Office PowerPoint</Application>
  <PresentationFormat>Apresentação na tela (16:9)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ATENÇÃO PRIMÁRIA DE SAÚDE</vt:lpstr>
      <vt:lpstr>Atendimentos individuais das ESF no Quadrimestre 2 Comparado ao Quadrimestre 1 2021</vt:lpstr>
      <vt:lpstr>Atendimentos individuais da ESF Por Condição de Saúde - Mai a Ago 2021</vt:lpstr>
      <vt:lpstr>Atendimentos individuais da  ESB Jan a Ago 2021</vt:lpstr>
      <vt:lpstr>Algumas ações da Secretaria Municipal de Saúde no  2º Quadrimestre de 2021.</vt:lpstr>
      <vt:lpstr>Apresentação do PowerPoint</vt:lpstr>
      <vt:lpstr>Apresentação do PowerPoint</vt:lpstr>
      <vt:lpstr>Procedimentos com finalidade diagnóstica - Mutirões</vt:lpstr>
      <vt:lpstr>Procedimentos Clínicos</vt:lpstr>
      <vt:lpstr>Procedimentos Clínicos</vt:lpstr>
      <vt:lpstr>Gestão Participativa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2 RDQA 2021 CAPIVARI DE BAIXO 29_09_21 (3)</dc:title>
  <dc:creator>Administrador</dc:creator>
  <cp:lastModifiedBy>usuário</cp:lastModifiedBy>
  <cp:revision>4</cp:revision>
  <dcterms:created xsi:type="dcterms:W3CDTF">2021-09-30T11:21:21Z</dcterms:created>
  <dcterms:modified xsi:type="dcterms:W3CDTF">2021-09-30T11:45:05Z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2021-09-30T00:00:00Z</vt:filetime>
  </property>
</Properties>
</file>