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1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0" r:id="rId3"/>
    <p:sldId id="348" r:id="rId4"/>
    <p:sldId id="349" r:id="rId5"/>
    <p:sldId id="343" r:id="rId6"/>
    <p:sldId id="344" r:id="rId7"/>
    <p:sldId id="288" r:id="rId8"/>
    <p:sldId id="345" r:id="rId9"/>
    <p:sldId id="299" r:id="rId10"/>
    <p:sldId id="361" r:id="rId11"/>
    <p:sldId id="362" r:id="rId12"/>
    <p:sldId id="363" r:id="rId13"/>
    <p:sldId id="366" r:id="rId14"/>
    <p:sldId id="384" r:id="rId15"/>
    <p:sldId id="369" r:id="rId16"/>
    <p:sldId id="382" r:id="rId17"/>
    <p:sldId id="375" r:id="rId18"/>
    <p:sldId id="383" r:id="rId19"/>
    <p:sldId id="372" r:id="rId20"/>
    <p:sldId id="376" r:id="rId21"/>
    <p:sldId id="378" r:id="rId22"/>
    <p:sldId id="368" r:id="rId23"/>
    <p:sldId id="373" r:id="rId24"/>
    <p:sldId id="367" r:id="rId25"/>
    <p:sldId id="377" r:id="rId26"/>
    <p:sldId id="380" r:id="rId27"/>
    <p:sldId id="381" r:id="rId28"/>
    <p:sldId id="335" r:id="rId29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FF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1" autoAdjust="0"/>
    <p:restoredTop sz="94643" autoAdjust="0"/>
  </p:normalViewPr>
  <p:slideViewPr>
    <p:cSldViewPr>
      <p:cViewPr>
        <p:scale>
          <a:sx n="90" d="100"/>
          <a:sy n="90" d="100"/>
        </p:scale>
        <p:origin x="-618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029D4-0F7D-43DD-866B-7B98485069A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E4EB8B4-90DA-450E-809B-AF9C837322BD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PPA</a:t>
          </a:r>
        </a:p>
      </dgm:t>
    </dgm:pt>
    <dgm:pt modelId="{F2ED6D90-B3F9-4E25-B0C9-83145658E00A}" type="parTrans" cxnId="{A690AE0C-253F-4BE5-87A2-E605C19B3618}">
      <dgm:prSet/>
      <dgm:spPr/>
      <dgm:t>
        <a:bodyPr/>
        <a:lstStyle/>
        <a:p>
          <a:endParaRPr lang="pt-BR"/>
        </a:p>
      </dgm:t>
    </dgm:pt>
    <dgm:pt modelId="{93BD4E42-E30F-44F9-96FC-A876FFEDD233}" type="sibTrans" cxnId="{A690AE0C-253F-4BE5-87A2-E605C19B3618}">
      <dgm:prSet/>
      <dgm:spPr/>
      <dgm:t>
        <a:bodyPr/>
        <a:lstStyle/>
        <a:p>
          <a:endParaRPr lang="pt-BR"/>
        </a:p>
      </dgm:t>
    </dgm:pt>
    <dgm:pt modelId="{33DA56F7-4B21-4A48-9173-81C6FCB9C45C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BR" b="0" dirty="0">
              <a:effectLst/>
              <a:latin typeface="Arial" pitchFamily="34" charset="0"/>
              <a:cs typeface="Arial" pitchFamily="34" charset="0"/>
            </a:rPr>
            <a:t>O PPA constitui-se de Programas com Metas e Indicadores para 4 anos.</a:t>
          </a:r>
        </a:p>
      </dgm:t>
    </dgm:pt>
    <dgm:pt modelId="{571E60D1-C495-437E-8CB9-E238D9D9E4B2}" type="parTrans" cxnId="{9B10EE23-188D-457D-97E7-4475B262FDB1}">
      <dgm:prSet/>
      <dgm:spPr/>
      <dgm:t>
        <a:bodyPr/>
        <a:lstStyle/>
        <a:p>
          <a:endParaRPr lang="pt-BR"/>
        </a:p>
      </dgm:t>
    </dgm:pt>
    <dgm:pt modelId="{4A195174-64BB-40C2-8519-FD9B6B3323E0}" type="sibTrans" cxnId="{9B10EE23-188D-457D-97E7-4475B262FDB1}">
      <dgm:prSet/>
      <dgm:spPr/>
      <dgm:t>
        <a:bodyPr/>
        <a:lstStyle/>
        <a:p>
          <a:endParaRPr lang="pt-BR"/>
        </a:p>
      </dgm:t>
    </dgm:pt>
    <dgm:pt modelId="{7BF9AE07-E451-44CA-A38B-9774BB43B3C6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LDO</a:t>
          </a:r>
        </a:p>
      </dgm:t>
    </dgm:pt>
    <dgm:pt modelId="{2DA4DD64-C6D0-4FFC-832F-A2268C199531}" type="parTrans" cxnId="{CA639984-B4BC-454B-8478-9172E6D64C76}">
      <dgm:prSet/>
      <dgm:spPr/>
      <dgm:t>
        <a:bodyPr/>
        <a:lstStyle/>
        <a:p>
          <a:endParaRPr lang="pt-BR"/>
        </a:p>
      </dgm:t>
    </dgm:pt>
    <dgm:pt modelId="{3DC6A2F1-C069-4AE7-B102-2204CF811118}" type="sibTrans" cxnId="{CA639984-B4BC-454B-8478-9172E6D64C76}">
      <dgm:prSet/>
      <dgm:spPr/>
      <dgm:t>
        <a:bodyPr/>
        <a:lstStyle/>
        <a:p>
          <a:endParaRPr lang="pt-BR"/>
        </a:p>
      </dgm:t>
    </dgm:pt>
    <dgm:pt modelId="{5E2A9CF4-19EE-4880-9446-50286D5B6E86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LOA</a:t>
          </a:r>
        </a:p>
      </dgm:t>
    </dgm:pt>
    <dgm:pt modelId="{088921A1-3032-44C6-A2D7-0129547277E7}" type="parTrans" cxnId="{9762976F-7E3D-4DAF-810C-B5B001322B93}">
      <dgm:prSet/>
      <dgm:spPr/>
      <dgm:t>
        <a:bodyPr/>
        <a:lstStyle/>
        <a:p>
          <a:endParaRPr lang="pt-BR"/>
        </a:p>
      </dgm:t>
    </dgm:pt>
    <dgm:pt modelId="{3609EE89-264B-4A0F-AB59-17A25C48A3AC}" type="sibTrans" cxnId="{9762976F-7E3D-4DAF-810C-B5B001322B93}">
      <dgm:prSet/>
      <dgm:spPr/>
      <dgm:t>
        <a:bodyPr/>
        <a:lstStyle/>
        <a:p>
          <a:endParaRPr lang="pt-BR"/>
        </a:p>
      </dgm:t>
    </dgm:pt>
    <dgm:pt modelId="{BA7AA7C0-105F-4F00-A0E3-7B804923C82E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BR" dirty="0">
              <a:latin typeface="Arial" pitchFamily="34" charset="0"/>
              <a:cs typeface="Arial" pitchFamily="34" charset="0"/>
            </a:rPr>
            <a:t>A LOA proverá recursos para a execução das ações necessárias ao alcance das Metas</a:t>
          </a:r>
        </a:p>
      </dgm:t>
    </dgm:pt>
    <dgm:pt modelId="{FAB00686-BED4-45C7-9B34-1EB66BF41903}" type="parTrans" cxnId="{1484F223-AB8F-44A5-88F9-F4A136838C4F}">
      <dgm:prSet/>
      <dgm:spPr/>
      <dgm:t>
        <a:bodyPr/>
        <a:lstStyle/>
        <a:p>
          <a:endParaRPr lang="pt-BR"/>
        </a:p>
      </dgm:t>
    </dgm:pt>
    <dgm:pt modelId="{A1F958BA-FC1F-4133-A977-BD575B53E87F}" type="sibTrans" cxnId="{1484F223-AB8F-44A5-88F9-F4A136838C4F}">
      <dgm:prSet/>
      <dgm:spPr/>
      <dgm:t>
        <a:bodyPr/>
        <a:lstStyle/>
        <a:p>
          <a:endParaRPr lang="pt-BR"/>
        </a:p>
      </dgm:t>
    </dgm:pt>
    <dgm:pt modelId="{E6EC67D0-109F-4E43-A6B5-BA0209C3176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BR" dirty="0">
              <a:latin typeface="Arial" pitchFamily="34" charset="0"/>
              <a:cs typeface="Arial" pitchFamily="34" charset="0"/>
            </a:rPr>
            <a:t>A LDO explicitará as Metas para cada ano.</a:t>
          </a:r>
        </a:p>
      </dgm:t>
    </dgm:pt>
    <dgm:pt modelId="{878FFB87-568E-46A6-85D6-E2DD470E9270}" type="sibTrans" cxnId="{92102D08-805C-4B4D-943B-0A08E4FD29AF}">
      <dgm:prSet/>
      <dgm:spPr/>
      <dgm:t>
        <a:bodyPr/>
        <a:lstStyle/>
        <a:p>
          <a:endParaRPr lang="pt-BR"/>
        </a:p>
      </dgm:t>
    </dgm:pt>
    <dgm:pt modelId="{46B60252-AD1E-4412-A1CC-A0F8B5E5BC45}" type="parTrans" cxnId="{92102D08-805C-4B4D-943B-0A08E4FD29AF}">
      <dgm:prSet/>
      <dgm:spPr/>
      <dgm:t>
        <a:bodyPr/>
        <a:lstStyle/>
        <a:p>
          <a:endParaRPr lang="pt-BR"/>
        </a:p>
      </dgm:t>
    </dgm:pt>
    <dgm:pt modelId="{48A1FA01-EC8A-4398-A66D-94A5F8FD54F0}" type="pres">
      <dgm:prSet presAssocID="{E9C029D4-0F7D-43DD-866B-7B98485069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7AE822-9FD8-448D-BC27-A85B761DC1A5}" type="pres">
      <dgm:prSet presAssocID="{4E4EB8B4-90DA-450E-809B-AF9C837322BD}" presName="composite" presStyleCnt="0"/>
      <dgm:spPr/>
    </dgm:pt>
    <dgm:pt modelId="{DCF4E06A-8926-4ED9-8645-A2BFE7F45414}" type="pres">
      <dgm:prSet presAssocID="{4E4EB8B4-90DA-450E-809B-AF9C837322B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EAE05D-9FE2-4C0C-A942-BF12C9C9C9CD}" type="pres">
      <dgm:prSet presAssocID="{4E4EB8B4-90DA-450E-809B-AF9C837322BD}" presName="descendantText" presStyleLbl="alignAcc1" presStyleIdx="0" presStyleCnt="3" custLinFactNeighborX="1432" custLinFactNeighborY="-1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992DBC-B4BE-45E8-91A5-F2FF9901A090}" type="pres">
      <dgm:prSet presAssocID="{93BD4E42-E30F-44F9-96FC-A876FFEDD233}" presName="sp" presStyleCnt="0"/>
      <dgm:spPr/>
    </dgm:pt>
    <dgm:pt modelId="{59F41FA9-E193-42C7-A1AB-3BB777AF152E}" type="pres">
      <dgm:prSet presAssocID="{7BF9AE07-E451-44CA-A38B-9774BB43B3C6}" presName="composite" presStyleCnt="0"/>
      <dgm:spPr/>
    </dgm:pt>
    <dgm:pt modelId="{77FFEF57-1D08-46CA-98F4-1A28BAAD9359}" type="pres">
      <dgm:prSet presAssocID="{7BF9AE07-E451-44CA-A38B-9774BB43B3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24A378-EE9F-46ED-8152-3AA89E72CA4E}" type="pres">
      <dgm:prSet presAssocID="{7BF9AE07-E451-44CA-A38B-9774BB43B3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15E610E-CD81-4B5E-B530-29DA8D759DE0}" type="pres">
      <dgm:prSet presAssocID="{3DC6A2F1-C069-4AE7-B102-2204CF811118}" presName="sp" presStyleCnt="0"/>
      <dgm:spPr/>
    </dgm:pt>
    <dgm:pt modelId="{A98522D4-2D5B-4BBE-A517-ED649262D1B1}" type="pres">
      <dgm:prSet presAssocID="{5E2A9CF4-19EE-4880-9446-50286D5B6E86}" presName="composite" presStyleCnt="0"/>
      <dgm:spPr/>
    </dgm:pt>
    <dgm:pt modelId="{38127CA0-A2A6-4202-BE6F-3C6F78DFE805}" type="pres">
      <dgm:prSet presAssocID="{5E2A9CF4-19EE-4880-9446-50286D5B6E8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1ECE3D-B684-46ED-904F-77E9860A3820}" type="pres">
      <dgm:prSet presAssocID="{5E2A9CF4-19EE-4880-9446-50286D5B6E8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484F223-AB8F-44A5-88F9-F4A136838C4F}" srcId="{5E2A9CF4-19EE-4880-9446-50286D5B6E86}" destId="{BA7AA7C0-105F-4F00-A0E3-7B804923C82E}" srcOrd="0" destOrd="0" parTransId="{FAB00686-BED4-45C7-9B34-1EB66BF41903}" sibTransId="{A1F958BA-FC1F-4133-A977-BD575B53E87F}"/>
    <dgm:cxn modelId="{700F7025-FE2B-484E-8A6D-B142EE3D7BCD}" type="presOf" srcId="{4E4EB8B4-90DA-450E-809B-AF9C837322BD}" destId="{DCF4E06A-8926-4ED9-8645-A2BFE7F45414}" srcOrd="0" destOrd="0" presId="urn:microsoft.com/office/officeart/2005/8/layout/chevron2"/>
    <dgm:cxn modelId="{AAB75E37-364C-448F-A5C6-A615D6FA0183}" type="presOf" srcId="{7BF9AE07-E451-44CA-A38B-9774BB43B3C6}" destId="{77FFEF57-1D08-46CA-98F4-1A28BAAD9359}" srcOrd="0" destOrd="0" presId="urn:microsoft.com/office/officeart/2005/8/layout/chevron2"/>
    <dgm:cxn modelId="{7A40F20E-B17B-41BB-A685-830455B802A2}" type="presOf" srcId="{E9C029D4-0F7D-43DD-866B-7B98485069A4}" destId="{48A1FA01-EC8A-4398-A66D-94A5F8FD54F0}" srcOrd="0" destOrd="0" presId="urn:microsoft.com/office/officeart/2005/8/layout/chevron2"/>
    <dgm:cxn modelId="{9B10EE23-188D-457D-97E7-4475B262FDB1}" srcId="{4E4EB8B4-90DA-450E-809B-AF9C837322BD}" destId="{33DA56F7-4B21-4A48-9173-81C6FCB9C45C}" srcOrd="0" destOrd="0" parTransId="{571E60D1-C495-437E-8CB9-E238D9D9E4B2}" sibTransId="{4A195174-64BB-40C2-8519-FD9B6B3323E0}"/>
    <dgm:cxn modelId="{1B5BA69E-DD52-4229-8ED6-D90136EDE5FA}" type="presOf" srcId="{5E2A9CF4-19EE-4880-9446-50286D5B6E86}" destId="{38127CA0-A2A6-4202-BE6F-3C6F78DFE805}" srcOrd="0" destOrd="0" presId="urn:microsoft.com/office/officeart/2005/8/layout/chevron2"/>
    <dgm:cxn modelId="{92102D08-805C-4B4D-943B-0A08E4FD29AF}" srcId="{7BF9AE07-E451-44CA-A38B-9774BB43B3C6}" destId="{E6EC67D0-109F-4E43-A6B5-BA0209C3176F}" srcOrd="0" destOrd="0" parTransId="{46B60252-AD1E-4412-A1CC-A0F8B5E5BC45}" sibTransId="{878FFB87-568E-46A6-85D6-E2DD470E9270}"/>
    <dgm:cxn modelId="{9762976F-7E3D-4DAF-810C-B5B001322B93}" srcId="{E9C029D4-0F7D-43DD-866B-7B98485069A4}" destId="{5E2A9CF4-19EE-4880-9446-50286D5B6E86}" srcOrd="2" destOrd="0" parTransId="{088921A1-3032-44C6-A2D7-0129547277E7}" sibTransId="{3609EE89-264B-4A0F-AB59-17A25C48A3AC}"/>
    <dgm:cxn modelId="{CA639984-B4BC-454B-8478-9172E6D64C76}" srcId="{E9C029D4-0F7D-43DD-866B-7B98485069A4}" destId="{7BF9AE07-E451-44CA-A38B-9774BB43B3C6}" srcOrd="1" destOrd="0" parTransId="{2DA4DD64-C6D0-4FFC-832F-A2268C199531}" sibTransId="{3DC6A2F1-C069-4AE7-B102-2204CF811118}"/>
    <dgm:cxn modelId="{ECC6BE52-5737-4E6E-A391-A4D872626F39}" type="presOf" srcId="{E6EC67D0-109F-4E43-A6B5-BA0209C3176F}" destId="{C624A378-EE9F-46ED-8152-3AA89E72CA4E}" srcOrd="0" destOrd="0" presId="urn:microsoft.com/office/officeart/2005/8/layout/chevron2"/>
    <dgm:cxn modelId="{A690AE0C-253F-4BE5-87A2-E605C19B3618}" srcId="{E9C029D4-0F7D-43DD-866B-7B98485069A4}" destId="{4E4EB8B4-90DA-450E-809B-AF9C837322BD}" srcOrd="0" destOrd="0" parTransId="{F2ED6D90-B3F9-4E25-B0C9-83145658E00A}" sibTransId="{93BD4E42-E30F-44F9-96FC-A876FFEDD233}"/>
    <dgm:cxn modelId="{4813DF29-1EDD-4FA6-A34C-7F7496FDDEC6}" type="presOf" srcId="{BA7AA7C0-105F-4F00-A0E3-7B804923C82E}" destId="{C81ECE3D-B684-46ED-904F-77E9860A3820}" srcOrd="0" destOrd="0" presId="urn:microsoft.com/office/officeart/2005/8/layout/chevron2"/>
    <dgm:cxn modelId="{5C13EE10-165E-464D-825E-6073BEE282F0}" type="presOf" srcId="{33DA56F7-4B21-4A48-9173-81C6FCB9C45C}" destId="{ADEAE05D-9FE2-4C0C-A942-BF12C9C9C9CD}" srcOrd="0" destOrd="0" presId="urn:microsoft.com/office/officeart/2005/8/layout/chevron2"/>
    <dgm:cxn modelId="{A614C761-ED4D-4666-92D8-AE8E8061A2C7}" type="presParOf" srcId="{48A1FA01-EC8A-4398-A66D-94A5F8FD54F0}" destId="{127AE822-9FD8-448D-BC27-A85B761DC1A5}" srcOrd="0" destOrd="0" presId="urn:microsoft.com/office/officeart/2005/8/layout/chevron2"/>
    <dgm:cxn modelId="{87A17BB8-1A7F-4486-B936-7246AC43F7D9}" type="presParOf" srcId="{127AE822-9FD8-448D-BC27-A85B761DC1A5}" destId="{DCF4E06A-8926-4ED9-8645-A2BFE7F45414}" srcOrd="0" destOrd="0" presId="urn:microsoft.com/office/officeart/2005/8/layout/chevron2"/>
    <dgm:cxn modelId="{4024F12A-5AF2-46B9-B7C7-92572A90F333}" type="presParOf" srcId="{127AE822-9FD8-448D-BC27-A85B761DC1A5}" destId="{ADEAE05D-9FE2-4C0C-A942-BF12C9C9C9CD}" srcOrd="1" destOrd="0" presId="urn:microsoft.com/office/officeart/2005/8/layout/chevron2"/>
    <dgm:cxn modelId="{4811E59A-2975-4DB1-B986-3E8ACEDD8918}" type="presParOf" srcId="{48A1FA01-EC8A-4398-A66D-94A5F8FD54F0}" destId="{92992DBC-B4BE-45E8-91A5-F2FF9901A090}" srcOrd="1" destOrd="0" presId="urn:microsoft.com/office/officeart/2005/8/layout/chevron2"/>
    <dgm:cxn modelId="{A6597CD7-115D-44B4-AC8C-5870C5207EF4}" type="presParOf" srcId="{48A1FA01-EC8A-4398-A66D-94A5F8FD54F0}" destId="{59F41FA9-E193-42C7-A1AB-3BB777AF152E}" srcOrd="2" destOrd="0" presId="urn:microsoft.com/office/officeart/2005/8/layout/chevron2"/>
    <dgm:cxn modelId="{31C302C4-480A-4975-A879-B3FE39FE7B10}" type="presParOf" srcId="{59F41FA9-E193-42C7-A1AB-3BB777AF152E}" destId="{77FFEF57-1D08-46CA-98F4-1A28BAAD9359}" srcOrd="0" destOrd="0" presId="urn:microsoft.com/office/officeart/2005/8/layout/chevron2"/>
    <dgm:cxn modelId="{2D385E46-B318-4D8F-937C-F094B385F229}" type="presParOf" srcId="{59F41FA9-E193-42C7-A1AB-3BB777AF152E}" destId="{C624A378-EE9F-46ED-8152-3AA89E72CA4E}" srcOrd="1" destOrd="0" presId="urn:microsoft.com/office/officeart/2005/8/layout/chevron2"/>
    <dgm:cxn modelId="{AB82A9B2-0667-46A4-A511-2C68074DE609}" type="presParOf" srcId="{48A1FA01-EC8A-4398-A66D-94A5F8FD54F0}" destId="{315E610E-CD81-4B5E-B530-29DA8D759DE0}" srcOrd="3" destOrd="0" presId="urn:microsoft.com/office/officeart/2005/8/layout/chevron2"/>
    <dgm:cxn modelId="{4C1197F5-5EF4-4D1B-90EF-BD36AD8DDAA2}" type="presParOf" srcId="{48A1FA01-EC8A-4398-A66D-94A5F8FD54F0}" destId="{A98522D4-2D5B-4BBE-A517-ED649262D1B1}" srcOrd="4" destOrd="0" presId="urn:microsoft.com/office/officeart/2005/8/layout/chevron2"/>
    <dgm:cxn modelId="{F9EB361C-1F2A-4BF7-B152-7DE13CCE4474}" type="presParOf" srcId="{A98522D4-2D5B-4BBE-A517-ED649262D1B1}" destId="{38127CA0-A2A6-4202-BE6F-3C6F78DFE805}" srcOrd="0" destOrd="0" presId="urn:microsoft.com/office/officeart/2005/8/layout/chevron2"/>
    <dgm:cxn modelId="{F5FE8E22-B6B6-4DDB-B578-4319E0A9B5B1}" type="presParOf" srcId="{A98522D4-2D5B-4BBE-A517-ED649262D1B1}" destId="{C81ECE3D-B684-46ED-904F-77E9860A382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581D4-A550-4718-AE8D-A15550F0FF00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5701-BC8F-480E-9393-C56004B47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627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51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28" y="0"/>
            <a:ext cx="2946351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715273"/>
            <a:ext cx="5437821" cy="446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959"/>
            <a:ext cx="2946351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28" y="9428959"/>
            <a:ext cx="2946351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73E45F6-2693-4D1C-9A33-A12AEAD05CAA}" type="slidenum">
              <a:rPr lang="pt-BR" altLang="es-ES"/>
              <a:pPr/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2749556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A34CA670-CD8E-4E50-ABC0-9EFAAB0BCB7B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6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r>
              <a:rPr lang="pt-BR" altLang="es-ES"/>
              <a:t>Prefeitura Municipal de Balneário Arroio do Silva - </a:t>
            </a:r>
            <a:fld id="{94181A36-3862-4096-A5D5-5D86044E800A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82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410A9-1D7A-4166-84CE-DE4B2B8988F0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es-ES"/>
              <a:t>Prefeitura Municipal de Balneário Arroio do Silva - </a:t>
            </a:r>
            <a:fld id="{299ACE12-FC99-44D3-96D0-7223D8D5EC8E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764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F4A79-53FD-437E-B562-8F0D0F5EA781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es-ES"/>
              <a:t>Prefeitura Municipal de Balneário Arroio do Silva - </a:t>
            </a:r>
            <a:fld id="{6C72AEA9-076B-4EB7-9D91-A898CA48DA19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5375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6375" y="292100"/>
            <a:ext cx="7488238" cy="104933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79388" y="1628775"/>
            <a:ext cx="4316412" cy="46799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316413" cy="46799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es-ES"/>
              <a:t>Prefeitura Municipal de Balneário Arroio do Silva - </a:t>
            </a:r>
            <a:fld id="{91FF0F88-7F31-44DC-9D43-067BAA41935C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93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1AC82-84C2-4413-B72B-6A79C2965A3F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es-ES"/>
              <a:t>Prefeitura Municipal de Balneário Arroio do Silva - </a:t>
            </a:r>
            <a:fld id="{85764A11-20DD-4AF5-98D6-5DC9C6CDD04A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54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riângulo isósceles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Conector reto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73AC4-F8A7-4F67-890C-BAC8100372E4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es-ES"/>
              <a:t>Prefeitura Municipal de Balneário Arroio do Silva - </a:t>
            </a:r>
            <a:fld id="{0F7E408B-FA20-4A31-9C50-CA7A5E814530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2898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7469-D84A-467A-943A-8D6404393600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es-ES"/>
              <a:t>Prefeitura Municipal de Balneário Arroio do Silva - </a:t>
            </a:r>
            <a:fld id="{8CA728B8-8FE6-4C62-B563-8A0EC61DA324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366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AF32-7A6A-45EE-BDD2-01D46F0B53B1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es-ES"/>
              <a:t>Prefeitura Municipal de Balneário Arroio do Silva - </a:t>
            </a:r>
            <a:fld id="{5BD5D71F-F27C-4A78-949C-59C45ACCAF8B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6213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ED77-CDC5-44DF-8322-2C755BB8E8BA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es-ES"/>
              <a:t>Prefeitura Municipal de Balneário Arroio do Silva - </a:t>
            </a:r>
            <a:fld id="{BF00626B-DB96-40A4-9AC7-658F1740A1FC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93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DD4FF-2680-4500-9CE0-FD30A7346975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es-ES"/>
              <a:t>Prefeitura Municipal de Balneário Arroio do Silva - </a:t>
            </a:r>
            <a:fld id="{C074776D-1516-4D85-90DB-6EF50E078314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924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44846BE-7CFC-4D28-BA1C-603818FB1590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r>
              <a:rPr lang="pt-BR" altLang="es-ES"/>
              <a:t>Prefeitura Municipal de Balneário Arroio do Silva - </a:t>
            </a:r>
            <a:fld id="{8AA231EE-DE1D-4995-87D8-B4C6A23CA221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9160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6222893-21B7-42C1-A2A4-BC0D8EAEC1D0}" type="datetimeFigureOut">
              <a:rPr lang="en-US"/>
              <a:pPr>
                <a:defRPr/>
              </a:pPr>
              <a:t>4/14/2021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r>
              <a:rPr lang="pt-BR" altLang="es-ES"/>
              <a:t>Prefeitura Municipal de Balneário Arroio do Silva - </a:t>
            </a:r>
            <a:fld id="{8303CCD1-004E-41AB-9775-69DF70537346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4026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8000"/>
                <a:satMod val="230000"/>
                <a:alpha val="59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/>
              <a:t>Clique para editar os estilos do texto mestre</a:t>
            </a:r>
          </a:p>
          <a:p>
            <a:pPr lvl="1"/>
            <a:r>
              <a:rPr lang="pt-BR" altLang="es-ES"/>
              <a:t>Segundo nível</a:t>
            </a:r>
          </a:p>
          <a:p>
            <a:pPr lvl="2"/>
            <a:r>
              <a:rPr lang="pt-BR" altLang="es-ES"/>
              <a:t>Terceiro nível</a:t>
            </a:r>
          </a:p>
          <a:p>
            <a:pPr lvl="3"/>
            <a:r>
              <a:rPr lang="pt-BR" altLang="es-ES"/>
              <a:t>Quarto nível</a:t>
            </a:r>
          </a:p>
          <a:p>
            <a:pPr lvl="4"/>
            <a:r>
              <a:rPr lang="pt-BR" altLang="es-ES"/>
              <a:t>Quinto nível</a:t>
            </a:r>
            <a:endParaRPr lang="en-US" altLang="es-E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D18DF822-48AF-41D6-9D10-EABD8D092D19}" type="datetimeFigureOut">
              <a:rPr lang="en-US"/>
              <a:pPr>
                <a:defRPr/>
              </a:pPr>
              <a:t>4/14/2021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accent1">
                    <a:shade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pt-BR" altLang="es-ES"/>
              <a:t>Prefeitura Municipal de Balneário Arroio do Silva - </a:t>
            </a:r>
            <a:fld id="{5F8DC5CD-861D-4C72-A923-D9AD0BF699F9}" type="slidenum">
              <a:rPr lang="pt-BR" altLang="es-ES"/>
              <a:pPr/>
              <a:t>‹nº›</a:t>
            </a:fld>
            <a:r>
              <a:rPr lang="pt-BR" altLang="es-ES"/>
              <a:t> 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4" r:id="rId1"/>
    <p:sldLayoutId id="2147484295" r:id="rId2"/>
    <p:sldLayoutId id="2147484296" r:id="rId3"/>
    <p:sldLayoutId id="2147484297" r:id="rId4"/>
    <p:sldLayoutId id="2147484298" r:id="rId5"/>
    <p:sldLayoutId id="2147484299" r:id="rId6"/>
    <p:sldLayoutId id="2147484300" r:id="rId7"/>
    <p:sldLayoutId id="2147484301" r:id="rId8"/>
    <p:sldLayoutId id="2147484302" r:id="rId9"/>
    <p:sldLayoutId id="2147484303" r:id="rId10"/>
    <p:sldLayoutId id="2147484304" r:id="rId11"/>
    <p:sldLayoutId id="2147484305" r:id="rId12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56F5B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DF958B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idx="1"/>
          </p:nvPr>
        </p:nvSpPr>
        <p:spPr>
          <a:xfrm>
            <a:off x="428596" y="1196975"/>
            <a:ext cx="8229600" cy="48244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altLang="es-ES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AUDIÊNCIA PÚBLICA</a:t>
            </a:r>
            <a:r>
              <a:rPr lang="pt-BR" altLang="es-E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</a:p>
          <a:p>
            <a:pPr algn="ctr" eaLnBrk="1" hangingPunct="1">
              <a:buFontTx/>
              <a:buNone/>
            </a:pPr>
            <a:endParaRPr lang="pt-BR" altLang="es-E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altLang="es-E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PPA – Plano Plurianual </a:t>
            </a:r>
            <a:r>
              <a:rPr lang="pt-BR" altLang="es-E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2022/2025</a:t>
            </a:r>
            <a:endParaRPr lang="pt-BR" altLang="es-E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pt-BR" altLang="es-E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altLang="es-E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LDO – Lei de Diretrizes Orçamentárias – </a:t>
            </a:r>
            <a:r>
              <a:rPr lang="pt-BR" altLang="es-E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2022</a:t>
            </a:r>
            <a:endParaRPr lang="pt-BR" altLang="es-E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pt-BR" altLang="es-E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pt-BR" altLang="es-E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pt-BR" altLang="es-E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r" eaLnBrk="1" hangingPunct="1">
              <a:buFontTx/>
              <a:buNone/>
            </a:pPr>
            <a:r>
              <a:rPr lang="pt-BR" altLang="es-E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r>
              <a:rPr lang="pt-BR" altLang="es-ES" sz="1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12/04/2021 </a:t>
            </a:r>
            <a:r>
              <a:rPr lang="pt-BR" altLang="es-E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Secretaria de Administração e Finanças de </a:t>
            </a:r>
            <a:r>
              <a:rPr lang="pt-BR" altLang="es-ES" sz="1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Capivari de Baixo</a:t>
            </a:r>
            <a:endParaRPr lang="pt-BR" altLang="es-ES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pt-BR" altLang="es-E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6" name="CaixaDeTexto 5"/>
          <p:cNvSpPr txBox="1"/>
          <p:nvPr/>
        </p:nvSpPr>
        <p:spPr>
          <a:xfrm>
            <a:off x="0" y="357188"/>
            <a:ext cx="91440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Despesas Previstas por Fonte de Recurso TCE/SC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0" y="1214422"/>
          <a:ext cx="9144000" cy="4857784"/>
        </p:xfrm>
        <a:graphic>
          <a:graphicData uri="http://schemas.openxmlformats.org/drawingml/2006/table">
            <a:tbl>
              <a:tblPr/>
              <a:tblGrid>
                <a:gridCol w="637027"/>
                <a:gridCol w="3012609"/>
                <a:gridCol w="1380227"/>
                <a:gridCol w="1353684"/>
                <a:gridCol w="1393499"/>
                <a:gridCol w="1366954"/>
              </a:tblGrid>
              <a:tr h="525642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Codigo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0" u="none" strike="noStrike">
                          <a:latin typeface="Arial"/>
                        </a:rPr>
                        <a:t>Fonte de Recurso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2022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2023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2024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2025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44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Recursos Ordinários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46.593.746,20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47.572.739,45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48.693.450,20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49.873.142,82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864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01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Receitas e Transferências de Impostos – Educação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6.242.170,75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6.419.852,41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6.613.146,29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6.815.347,95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864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02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Receitas e Transferências de Impostos – Saúde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9.367.492,05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9.534.676,99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9.734.378,99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9.945.939,67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44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08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Contribuição para COSIP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1.588.000,00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1.651.497,00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1.717.533,00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1.786.209,00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44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09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FIA imposto de Renda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103.250,00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106.605,00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110.069,00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44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Convênio de Trânsito – Militar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132.554,57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136.861,92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141.308,84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145.900,94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44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Convênio de Trânsito – Civil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107.112,16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110.592,66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114.186,11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117.896,34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44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Convênio de Trânsito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129.333,27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133.536,42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137.876,05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142.356,72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44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Transferências do FUNDEB  60%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7.969.800,00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8.228.818,20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8.496.254,40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8.772.381,60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44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Transferências do FUNDEB  40%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5.313.200,00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5.485.878,80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5.664.169,60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5.848.254,40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642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Transferências de Convênios - União/Social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642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Transferências de Convênios - União/Saúde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616,00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632,00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649,00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6" name="CaixaDeTexto 5"/>
          <p:cNvSpPr txBox="1"/>
          <p:nvPr/>
        </p:nvSpPr>
        <p:spPr>
          <a:xfrm>
            <a:off x="0" y="357188"/>
            <a:ext cx="91440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Despesas Previstas por Fonte de Recurso TCE/SC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" y="1214420"/>
          <a:ext cx="9143999" cy="5143537"/>
        </p:xfrm>
        <a:graphic>
          <a:graphicData uri="http://schemas.openxmlformats.org/drawingml/2006/table">
            <a:tbl>
              <a:tblPr/>
              <a:tblGrid>
                <a:gridCol w="637027"/>
                <a:gridCol w="3012610"/>
                <a:gridCol w="1380226"/>
                <a:gridCol w="1353684"/>
                <a:gridCol w="1393498"/>
                <a:gridCol w="1366954"/>
              </a:tblGrid>
              <a:tr h="54073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Transferências do Sistema Único do SUAS/União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505.750,00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522.186,88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539.157,95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556.680,58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51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Salário-Educação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1.212.000,00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1.251.390,00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1.292.060,00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1.334.051,00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73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Fundo Especial do Petroleo e Comp Exp Recursos Naturais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311.925,00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322.062,00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332.528,00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343.334,00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73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Recursos do Programa Nacional de Alimentação Escolar PNAE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391.000,00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403.707,00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416.826,00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430.372,00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534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Recursos do Programa Nacional de Apoio ao Transp. Escolar PNATE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41.000,00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43.432,00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46.009,00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46.267,00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513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Transferências do SUAS Estado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187.000,00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198.165,00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117.132,11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117.776,41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73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02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Receitas Impostos e Trans. De Impostos - Saúde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1.032,00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1.065,00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1.099,00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73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Transferência de Convênios - União/Outros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516,00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532,00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549,00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73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Transferências do Sistema Único de Saúde - SUS/União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4.172.864,00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4.374.409,00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4.592.984,00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4.793.102,00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738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latin typeface="Century Gothic"/>
                        </a:rPr>
                        <a:t>Transferências do Sistema Único de Saúde - SUS/Estado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341.045,00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347.903,00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354.984,00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362.295,00</a:t>
                      </a:r>
                    </a:p>
                  </a:txBody>
                  <a:tcPr marL="6636" marR="6636" marT="66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29700" name="CaixaDeTexto 5"/>
          <p:cNvSpPr txBox="1">
            <a:spLocks noChangeArrowheads="1"/>
          </p:cNvSpPr>
          <p:nvPr/>
        </p:nvSpPr>
        <p:spPr bwMode="auto">
          <a:xfrm>
            <a:off x="0" y="2357438"/>
            <a:ext cx="9144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s-ES" sz="3600" dirty="0"/>
              <a:t>Programas de Governo</a:t>
            </a:r>
          </a:p>
          <a:p>
            <a:pPr algn="ctr" eaLnBrk="1" hangingPunct="1"/>
            <a:endParaRPr lang="pt-BR" altLang="es-ES" sz="3600" dirty="0"/>
          </a:p>
          <a:p>
            <a:pPr algn="ctr" eaLnBrk="1" hangingPunct="1"/>
            <a:r>
              <a:rPr lang="pt-BR" altLang="es-ES" sz="3600" dirty="0"/>
              <a:t>Plano Plurianual </a:t>
            </a:r>
            <a:r>
              <a:rPr lang="pt-BR" altLang="es-ES" sz="3600" dirty="0" smtClean="0"/>
              <a:t>2022/2025</a:t>
            </a:r>
            <a:endParaRPr lang="pt-BR" alt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 Gestão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Administrativa Superior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Coordenar e acompanhar as atividades e projetos desenvolvidos na Gestão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de políticas públicas gerando responsabilidade ao patrimônio público.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Garantir, coordenar e articular as políticas públicas, primando e garantindo que os serviços sejam prestados aos Cidadãos e gerindo com responsabilidade o Patrimônio Público.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2.619.100,00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2.688.550,00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2.678.600,00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2.927.450,00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2 - Gestão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Geral e Gestão Pública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Coordenar e acompanhar as atividades e projetos desenvolvidos na Gestão Financeira e Administrativa, objetivando a realização das metas estabelecidas em Lei, buscando melhoria das atividades pela eficácia e economicidade.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Garantir o funcionamento das atividades de apoio administrativo, financeiro e de planejamento a todos os órgãos do Poder Executivo Municipal.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9.162.792,00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9.285.857,40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9.698.700,00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9.898.103,76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 dirty="0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 dirty="0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 dirty="0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3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 Gestão da Educação com Qualidade</a:t>
            </a: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Oferecer o Ensino com garantia de acesso, permanência e sucesso do aluno. Garantir aos profissionais da educação, oportunidade  para o desenvolvimento de seu trabalho e valorização profissional. Garantir o acesso e a permanência de todas as crianças e jovens com necessidades educacionais especiais no sistema regular de ensino.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Garantir  acesso e permanência ao sistema escolar a crianças, jovens e adultos.  Ampliar a oferta de vagas, de forma inclusiva e acessível, promovendo a qualificação continuada e a valorização dos profissionais. Manter e garantir o transporte aos alunos e garantir a manutenção das Escolas Públicas e atender o Plano Municipal de Educação corroborado com o Plano Nacional de Educação.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313" y="4929188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26.658.587,00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27.447.001,60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28.358.320,90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29.483.306,75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39395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4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 Gestão das Atividades Culturais</a:t>
            </a:r>
          </a:p>
          <a:p>
            <a:pPr marL="609600" indent="-609600" algn="ctr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Implantar a biblioteca pública Municipal, criar calendário de eventos, incentivar os eventos comunitários de cultura e promover ações de educação cultural.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Promoção de ações educativas e culturais, de forma a valorizar as diferentes formas de manifestação, garantindo inclusão, emancipação social e acesso aos patrimônios históricos através da manutenção e implantação de políticas culturais do município e promover incentivo às entidades ligadas a cultura e arte.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210.000,00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219.000,00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223.000,00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229.750,00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29241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5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– Esporte Saudável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Promover ações que viabilizem e estimulem a prática de atividades esportivas, recreativas e de lazer nos bairros de maior vulnerabilidade social numa perspectiva educacional integrada.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Incentivar e desenvolver a prática de esportes de forma a integrar a comunidade, promovendo o lazer, bem estar e saúde de qualidade às crianças, jovens, adultos e da Comunidade em geral de Capivari de Baixo.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132.600,00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150.850,00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166.100,00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199.100,00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6 – Promoção Turística 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Promover ações que viabilizem e estimulem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 turismo e valorização econômica  histórica e cultural.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Revitalizar a estrutura turística e aumentar seu fluxo, valorizando a economia local e o patrimônio histórico-cultural, de forma a ampliar as oportunidades municipais de trabalho e geração de renda. Implementar ações para promover o turismo local.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115.500,00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120.500,00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125.500,00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130.500,00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 dirty="0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 dirty="0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 dirty="0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7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– Defesa dos Direitos Sociais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Promover a emancipação social e econômica das famílias, através da prestação de serviços sócio assistenciais de proteção social básica e especial.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Manutenção e aprimoramento da infraestrutura de atendimento à rede de proteção social básica. Proporcionar  condições necessárias para a prestação de serviços de assistência e inclusão social. Firmar termos, parcerias e outros instrumentos com entidades privadas e de outras esferas governamentais. Realizar demais atividades a fim de promover, zelar e priorizar os direitos sociais.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4.133.200,00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4.241.701,88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4.252.790,06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4.351.681,99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468313" y="692150"/>
            <a:ext cx="82296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pt-BR" sz="2200" dirty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ctr">
              <a:defRPr/>
            </a:pPr>
            <a:r>
              <a:rPr lang="pt-BR" sz="2200" dirty="0">
                <a:latin typeface="Arial" pitchFamily="34" charset="0"/>
              </a:rPr>
              <a:t>Audiência Pública para elaboração e</a:t>
            </a:r>
          </a:p>
          <a:p>
            <a:pPr algn="ctr">
              <a:defRPr/>
            </a:pPr>
            <a:r>
              <a:rPr lang="pt-BR" sz="2200" dirty="0">
                <a:latin typeface="Arial" pitchFamily="34" charset="0"/>
              </a:rPr>
              <a:t>discussão do PPA,  LDO para o exercício de </a:t>
            </a:r>
            <a:r>
              <a:rPr lang="pt-BR" sz="2200" dirty="0" smtClean="0">
                <a:latin typeface="Arial" pitchFamily="34" charset="0"/>
              </a:rPr>
              <a:t>2022.</a:t>
            </a:r>
            <a:endParaRPr lang="pt-BR" sz="2200" dirty="0">
              <a:latin typeface="Arial" pitchFamily="34" charset="0"/>
            </a:endParaRPr>
          </a:p>
          <a:p>
            <a:pPr>
              <a:defRPr/>
            </a:pPr>
            <a:endParaRPr lang="pt-BR" sz="2200" u="sng" dirty="0">
              <a:latin typeface="Arial" pitchFamily="34" charset="0"/>
            </a:endParaRPr>
          </a:p>
          <a:p>
            <a:pPr>
              <a:defRPr/>
            </a:pPr>
            <a:r>
              <a:rPr lang="pt-BR" sz="2200" dirty="0">
                <a:latin typeface="Arial" pitchFamily="34" charset="0"/>
              </a:rPr>
              <a:t>Em conformidade com as leis:</a:t>
            </a:r>
          </a:p>
          <a:p>
            <a:pPr>
              <a:defRPr/>
            </a:pPr>
            <a:r>
              <a:rPr lang="pt-BR" sz="2200" dirty="0">
                <a:latin typeface="Arial" pitchFamily="34" charset="0"/>
              </a:rPr>
              <a:t>	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t-BR" sz="2200" dirty="0">
                <a:latin typeface="Arial" pitchFamily="34" charset="0"/>
              </a:rPr>
              <a:t>Constituição Federal de 1988: § 2° e 5º do art. 165;</a:t>
            </a:r>
            <a:endParaRPr lang="pt-BR" sz="2200" u="sng" dirty="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pt-BR" sz="2200" u="sng" dirty="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sz="2200" dirty="0">
                <a:latin typeface="Arial" pitchFamily="34" charset="0"/>
              </a:rPr>
              <a:t>Lei de Responsabilidade Fiscal: artigos 4° e 48;</a:t>
            </a:r>
          </a:p>
          <a:p>
            <a:pPr>
              <a:defRPr/>
            </a:pPr>
            <a:r>
              <a:rPr lang="pt-BR" sz="2200" dirty="0">
                <a:latin typeface="Arial" pitchFamily="34" charset="0"/>
              </a:rPr>
              <a:t>	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200" dirty="0">
                <a:latin typeface="Arial" pitchFamily="34" charset="0"/>
              </a:rPr>
              <a:t>Lei Orgânica do Município;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pt-BR" sz="2200" i="1" dirty="0">
              <a:latin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200" dirty="0">
                <a:latin typeface="Arial" pitchFamily="34" charset="0"/>
              </a:rPr>
              <a:t>Lei nº 4.320, de 17 de março de 1964;</a:t>
            </a:r>
            <a:endParaRPr lang="pt-BR" sz="2200" i="1" dirty="0">
              <a:latin typeface="Arial" pitchFamily="34" charset="0"/>
            </a:endParaRPr>
          </a:p>
          <a:p>
            <a:pPr algn="just">
              <a:defRPr/>
            </a:pPr>
            <a:endParaRPr lang="pt-BR" sz="2200" i="1" dirty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>
              <a:defRPr/>
            </a:pPr>
            <a:endParaRPr lang="pt-BR" sz="2400" dirty="0">
              <a:cs typeface="Arial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pt-BR" sz="2200" i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just">
              <a:defRPr/>
            </a:pPr>
            <a:endParaRPr lang="pt-BR" sz="2800" i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pt-BR" sz="2400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8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– Defesa dos Direitos da Criança e Adolescente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Fortalecer e promover a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atividades que garantam os direitos da criança e do adolescente.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Financiar projetos que atuem na garantia da promoção, proteção e defesa dos direitos da criança e do adolescente, que zelem pelos direitos da Criança e do Adolescente.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95.800,00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99.250,00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102.805,00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106,469,00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 dirty="0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 dirty="0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 dirty="0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34464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9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 Gestão 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Agricultura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Estimular a agricultura apoiando estratégias/alternativas de organização e geração de trabalho e renda, dentro de uma perspectiva de desenvolvimento local sustentável.</a:t>
            </a:r>
          </a:p>
          <a:p>
            <a:pPr algn="just">
              <a:defRPr/>
            </a:pPr>
            <a:endParaRPr lang="pt-B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Garantir a manutenção e o apoio no desenvolvimento rural e incentivar o pequeno produtor rural. Manter e estruturar a secretaria para a prestação dos serviços pertinentes.</a:t>
            </a:r>
          </a:p>
          <a:p>
            <a:pPr algn="just">
              <a:defRPr/>
            </a:pPr>
            <a:endParaRPr lang="pt-B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2.131.380,00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2.170.000,00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2.197.,000,00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2.221.000,00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10 – Serviços de Utilidade Pública, Segurança e Defesa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Ampliação, modernização e recuperação do sistema viário e infra-estrutura do Município. Aumentar a eficiência e qualidade dos serviços com a aquisição de novos equipamentos e ferramentas ampliando o acesso da população a uma infra-estrutura e mobilidade de melhor qualidade.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Garantir as atividades de </a:t>
            </a:r>
            <a:r>
              <a:rPr lang="pt-B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infraestrutura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Urbana, defesa civil, saneamento e distribuição de água, iluminação pública, segurança, defesa civil e meio ambiente, manter e implementar ações de melhoria em prédios e vias públicas.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18.414.000,00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19.017.633,85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19.586.917,10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19.958.615,85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11 – Saúde Humanizada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Disponibilizar os recursos humanos suficientes com o intuito de oferecer ações de saúde a população, buscando o respeito e a equidade. Ampliar a oferta das ações de atenção especializada para proteção e recuperação da saúde da população. Prestar assistência integral, humanizada e integrada dos serviços de saúde à população, melhorando as condições de saúde da comunidade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Ampliar e qualificar a atenção básica de saúde, tanto na </a:t>
            </a:r>
            <a:r>
              <a:rPr lang="pt-B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infraestrutura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, quanto nos serviços prestados para melhorar a qualidade de vida da população. Implementar ações para o Pronto Atendimento,  para o CAPS e EMAD. Apoiar e garantir o cumprimento das metas e ações da Vigilância Epidemiológica e Sanitária, bem como, da Atenção Primária, Média e Alta Complexidade e de Gestão. Qualificar os servidores e  modernizar a estrutura física das Unidades de Saúde. Promover ações de prevenção, manutenção de atividades de média e alta complexidade, observando o Plano Municipal, Estadual e Nacional das políticas de Saúde Pública.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50" y="4786313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16.848.90,9,00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17.081.465,50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17.262.717,90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17.433.563,85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32008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12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 Gestão do Processo Legislativo</a:t>
            </a:r>
          </a:p>
          <a:p>
            <a:pPr marL="609600" indent="-609600" algn="ctr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Exercer a fiscalização e o controle dos atos do poder executivo e desenvolver as atividades legislativas e administrativas da Câmara Municipal.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Proporcionar condições de funcionamento da Câmara Municipal de Vereadores para atingir o seu objetivo institucional, sendo parceiro do Poder Executivo nos atos de bem conduzir e executar as ações prioritárias almejadas pela sociedade.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4.135.000.00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4.269.387,50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4.408.142,58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4.551.407,23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725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13 – Assistência ao idoso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609600" indent="-609600" algn="ctr">
              <a:defRPr/>
            </a:pPr>
            <a:endParaRPr lang="pt-BR" dirty="0">
              <a:cs typeface="Arial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 DO PROGRAMA: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Promover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 incentivo de ações as pessoas de melhor idade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DIRETRIZES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 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Viabilizar, promover e incentivar Programas, ações e projetos em prol das pessoas de melhor idade</a:t>
            </a: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just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313" y="3714750"/>
          <a:ext cx="8429625" cy="6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2022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2023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2024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2025</a:t>
                      </a:r>
                      <a:endParaRPr lang="pt-BR" sz="1000" b="1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51.725,00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52.225,00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52.725,00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>
                          <a:solidFill>
                            <a:schemeClr val="tx1"/>
                          </a:solidFill>
                        </a:rPr>
                        <a:t>53.225,00</a:t>
                      </a:r>
                      <a:endParaRPr lang="pt-B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01062" cy="56784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cs typeface="Arial" charset="0"/>
              </a:rPr>
              <a:t>PROJETO DE LEI Nº. </a:t>
            </a:r>
            <a:r>
              <a:rPr lang="pt-BR" b="1" dirty="0" smtClean="0">
                <a:cs typeface="Arial" charset="0"/>
              </a:rPr>
              <a:t>XX/2021</a:t>
            </a:r>
            <a:endParaRPr lang="pt-BR" dirty="0">
              <a:cs typeface="Arial" charset="0"/>
            </a:endParaRPr>
          </a:p>
          <a:p>
            <a:pPr>
              <a:defRPr/>
            </a:pPr>
            <a:endParaRPr lang="pt-BR" sz="1500" i="1" dirty="0">
              <a:cs typeface="Arial" charset="0"/>
            </a:endParaRPr>
          </a:p>
          <a:p>
            <a:pPr algn="r">
              <a:defRPr/>
            </a:pPr>
            <a:r>
              <a:rPr lang="pt-BR" sz="1500" i="1" dirty="0">
                <a:cs typeface="Arial" charset="0"/>
              </a:rPr>
              <a:t>					</a:t>
            </a:r>
            <a:r>
              <a:rPr lang="pt-BR" sz="1500" i="1" dirty="0">
                <a:latin typeface="Arial" pitchFamily="34" charset="0"/>
              </a:rPr>
              <a:t>Dispõe sobre o Plano Plurianual do Município de </a:t>
            </a:r>
            <a:r>
              <a:rPr lang="pt-BR" sz="1500" i="1" dirty="0" smtClean="0">
                <a:latin typeface="Arial" pitchFamily="34" charset="0"/>
              </a:rPr>
              <a:t>Capivari de Baixo para </a:t>
            </a:r>
            <a:r>
              <a:rPr lang="pt-BR" sz="1500" i="1" dirty="0">
                <a:latin typeface="Arial" pitchFamily="34" charset="0"/>
              </a:rPr>
              <a:t>o período de </a:t>
            </a:r>
            <a:r>
              <a:rPr lang="pt-BR" sz="1500" i="1" dirty="0" smtClean="0">
                <a:latin typeface="Arial" pitchFamily="34" charset="0"/>
              </a:rPr>
              <a:t>2022 </a:t>
            </a:r>
            <a:r>
              <a:rPr lang="pt-BR" sz="1500" i="1" dirty="0">
                <a:latin typeface="Arial" pitchFamily="34" charset="0"/>
              </a:rPr>
              <a:t>a </a:t>
            </a:r>
            <a:r>
              <a:rPr lang="pt-BR" sz="1500" i="1" dirty="0" smtClean="0">
                <a:latin typeface="Arial" pitchFamily="34" charset="0"/>
              </a:rPr>
              <a:t>2025 </a:t>
            </a:r>
            <a:r>
              <a:rPr lang="pt-BR" sz="1500" i="1" dirty="0">
                <a:latin typeface="Arial" pitchFamily="34" charset="0"/>
              </a:rPr>
              <a:t>de dá outras providências.</a:t>
            </a:r>
            <a:endParaRPr lang="pt-BR" sz="1500" dirty="0">
              <a:latin typeface="Arial" pitchFamily="34" charset="0"/>
            </a:endParaRPr>
          </a:p>
          <a:p>
            <a:pPr algn="just">
              <a:defRPr/>
            </a:pPr>
            <a:endParaRPr lang="pt-BR" sz="1500" dirty="0">
              <a:latin typeface="Arial" pitchFamily="34" charset="0"/>
            </a:endParaRPr>
          </a:p>
          <a:p>
            <a:pPr algn="just">
              <a:defRPr/>
            </a:pPr>
            <a:endParaRPr lang="pt-BR" sz="1500" dirty="0">
              <a:latin typeface="Arial" pitchFamily="34" charset="0"/>
            </a:endParaRPr>
          </a:p>
          <a:p>
            <a:pPr algn="just">
              <a:defRPr/>
            </a:pPr>
            <a:r>
              <a:rPr lang="pt-BR" sz="1500" dirty="0">
                <a:latin typeface="Arial" pitchFamily="34" charset="0"/>
              </a:rPr>
              <a:t>		O PREFEITO DO MUNICÍPIO DE </a:t>
            </a:r>
            <a:r>
              <a:rPr lang="pt-BR" sz="1500" dirty="0" smtClean="0">
                <a:latin typeface="Arial" pitchFamily="34" charset="0"/>
              </a:rPr>
              <a:t>CAPIVARI DE BAIXO, </a:t>
            </a:r>
            <a:r>
              <a:rPr lang="pt-BR" sz="1500" dirty="0">
                <a:latin typeface="Arial" pitchFamily="34" charset="0"/>
              </a:rPr>
              <a:t>Estado de Santa Catarina, no uso de suas atribuições legais; FAZ SABER que a Câmara de Vereadores aprovou e que sancionou a seguinte Lei:</a:t>
            </a:r>
          </a:p>
          <a:p>
            <a:pPr algn="just">
              <a:defRPr/>
            </a:pPr>
            <a:r>
              <a:rPr lang="pt-BR" sz="1500" dirty="0">
                <a:latin typeface="Arial" pitchFamily="34" charset="0"/>
              </a:rPr>
              <a:t> </a:t>
            </a:r>
          </a:p>
          <a:p>
            <a:pPr algn="just">
              <a:defRPr/>
            </a:pPr>
            <a:endParaRPr lang="pt-BR" sz="1500" dirty="0">
              <a:latin typeface="Arial" pitchFamily="34" charset="0"/>
            </a:endParaRPr>
          </a:p>
          <a:p>
            <a:pPr algn="just">
              <a:defRPr/>
            </a:pPr>
            <a:r>
              <a:rPr lang="pt-BR" sz="1500" b="1" dirty="0">
                <a:latin typeface="Arial" pitchFamily="34" charset="0"/>
              </a:rPr>
              <a:t>	Art. 1º</a:t>
            </a:r>
            <a:r>
              <a:rPr lang="pt-BR" sz="1500" dirty="0">
                <a:latin typeface="Arial" pitchFamily="34" charset="0"/>
              </a:rPr>
              <a:t> Esta Lei institui o Plano Plurianual para o quadriênio </a:t>
            </a:r>
            <a:r>
              <a:rPr lang="pt-BR" sz="1500" dirty="0" smtClean="0">
                <a:latin typeface="Arial" pitchFamily="34" charset="0"/>
              </a:rPr>
              <a:t>2022/2025, </a:t>
            </a:r>
            <a:r>
              <a:rPr lang="pt-BR" sz="1500" dirty="0">
                <a:latin typeface="Arial" pitchFamily="34" charset="0"/>
              </a:rPr>
              <a:t>em cumprimento ao disposto no art. 165, § 1º, da Constituição Federal, estabelecendo, para o período, os programas com seus respectivos objetivos, indicadores e montantes de recursos a serem aplicados em despesas de capital e outras delas decorrentes e nas despesas de duração continuada, na forma dos Anexos </a:t>
            </a:r>
            <a:r>
              <a:rPr lang="pt-BR" sz="1500" dirty="0" smtClean="0">
                <a:latin typeface="Arial" pitchFamily="34" charset="0"/>
              </a:rPr>
              <a:t>que seguem junto com a Lei.</a:t>
            </a:r>
            <a:endParaRPr lang="pt-BR" sz="1500" dirty="0">
              <a:latin typeface="Arial" pitchFamily="34" charset="0"/>
            </a:endParaRPr>
          </a:p>
          <a:p>
            <a:pPr algn="just">
              <a:defRPr/>
            </a:pPr>
            <a:r>
              <a:rPr lang="pt-BR" sz="1500" dirty="0">
                <a:latin typeface="Arial" pitchFamily="34" charset="0"/>
              </a:rPr>
              <a:t>	</a:t>
            </a:r>
            <a:r>
              <a:rPr lang="pt-BR" sz="1500" b="1" dirty="0">
                <a:latin typeface="Arial" pitchFamily="34" charset="0"/>
              </a:rPr>
              <a:t>Parágrafo único.</a:t>
            </a:r>
            <a:r>
              <a:rPr lang="pt-BR" sz="1500" dirty="0">
                <a:latin typeface="Arial" pitchFamily="34" charset="0"/>
              </a:rPr>
              <a:t> O dispositivo neste Lei compreende todos os órgãos da administração direta, indireta dos Poderes Executivo e Legislativo.</a:t>
            </a:r>
          </a:p>
          <a:p>
            <a:pPr algn="just">
              <a:defRPr/>
            </a:pPr>
            <a:endParaRPr lang="pt-BR" sz="1500" dirty="0">
              <a:latin typeface="Arial" pitchFamily="34" charset="0"/>
            </a:endParaRPr>
          </a:p>
          <a:p>
            <a:pPr algn="just">
              <a:defRPr/>
            </a:pPr>
            <a:endParaRPr lang="pt-BR" sz="1500" dirty="0">
              <a:latin typeface="Arial" pitchFamily="34" charset="0"/>
            </a:endParaRPr>
          </a:p>
          <a:p>
            <a:pPr marL="609600" indent="-609600" algn="just">
              <a:defRPr/>
            </a:pPr>
            <a:r>
              <a:rPr lang="pt-BR" sz="1500" b="1" dirty="0">
                <a:latin typeface="Arial" pitchFamily="34" charset="0"/>
              </a:rPr>
              <a:t>		Art. 2º</a:t>
            </a:r>
            <a:r>
              <a:rPr lang="pt-BR" sz="1500" dirty="0">
                <a:latin typeface="Arial" pitchFamily="34" charset="0"/>
              </a:rPr>
              <a:t> A exclusão ou alteração de programas constantes desta lei, bem como a</a:t>
            </a:r>
          </a:p>
          <a:p>
            <a:pPr marL="609600" indent="-609600" algn="just">
              <a:defRPr/>
            </a:pPr>
            <a:r>
              <a:rPr lang="pt-BR" sz="1500" dirty="0">
                <a:latin typeface="Arial" pitchFamily="34" charset="0"/>
              </a:rPr>
              <a:t>inclusão de novos programas serão propostos pelo Poder Executivo, através de Projeto de Lei de</a:t>
            </a:r>
          </a:p>
          <a:p>
            <a:pPr marL="609600" indent="-609600" algn="just">
              <a:defRPr/>
            </a:pPr>
            <a:r>
              <a:rPr lang="pt-BR" sz="1500" dirty="0">
                <a:latin typeface="Arial" pitchFamily="34" charset="0"/>
              </a:rPr>
              <a:t>Revisão do Plano ou Projeto de Lei específica.</a:t>
            </a:r>
          </a:p>
          <a:p>
            <a:pPr marL="609600" indent="-609600" algn="just">
              <a:defRPr/>
            </a:pPr>
            <a:endParaRPr lang="pt-BR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87" name="Rectangle 83"/>
          <p:cNvSpPr>
            <a:spLocks noGrp="1" noChangeArrowheads="1"/>
          </p:cNvSpPr>
          <p:nvPr>
            <p:ph type="title"/>
          </p:nvPr>
        </p:nvSpPr>
        <p:spPr>
          <a:xfrm>
            <a:off x="428596" y="292100"/>
            <a:ext cx="8536017" cy="10493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pt-BR" sz="28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t-BR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/>
          </a:p>
        </p:txBody>
      </p:sp>
      <p:sp>
        <p:nvSpPr>
          <p:cNvPr id="5" name="Retângulo 4"/>
          <p:cNvSpPr/>
          <p:nvPr/>
        </p:nvSpPr>
        <p:spPr>
          <a:xfrm>
            <a:off x="357188" y="357188"/>
            <a:ext cx="8501062" cy="6094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pt-BR" sz="1500" b="1" dirty="0">
              <a:cs typeface="Arial" charset="0"/>
            </a:endParaRPr>
          </a:p>
          <a:p>
            <a:pPr algn="just">
              <a:defRPr/>
            </a:pPr>
            <a:endParaRPr lang="pt-BR" sz="1500" b="1" dirty="0">
              <a:cs typeface="Arial" charset="0"/>
            </a:endParaRPr>
          </a:p>
          <a:p>
            <a:pPr algn="just">
              <a:defRPr/>
            </a:pPr>
            <a:r>
              <a:rPr lang="pt-BR" sz="1500" b="1" dirty="0">
                <a:latin typeface="Arial" pitchFamily="34" charset="0"/>
              </a:rPr>
              <a:t>	Art. 3º</a:t>
            </a:r>
            <a:r>
              <a:rPr lang="pt-BR" sz="1500" dirty="0">
                <a:latin typeface="Arial" pitchFamily="34" charset="0"/>
              </a:rPr>
              <a:t> A inclusão, exclusão ou alteração de ações orçamentárias no Plano Plurianual poderão ocorrer por intermédio da lei orçamentária anual ou de seus créditos adicionais, apropriando-se ao respectivo programa, as modificações subseqüentes. </a:t>
            </a:r>
          </a:p>
          <a:p>
            <a:pPr algn="just">
              <a:defRPr/>
            </a:pPr>
            <a:r>
              <a:rPr lang="pt-BR" sz="1500" b="1" dirty="0">
                <a:latin typeface="Arial" pitchFamily="34" charset="0"/>
              </a:rPr>
              <a:t>	Parágrafo único.</a:t>
            </a:r>
            <a:r>
              <a:rPr lang="pt-BR" sz="1500" dirty="0">
                <a:latin typeface="Arial" pitchFamily="34" charset="0"/>
              </a:rPr>
              <a:t> De acordo com o disposto no </a:t>
            </a:r>
            <a:r>
              <a:rPr lang="pt-BR" sz="1500" i="1" dirty="0">
                <a:latin typeface="Arial" pitchFamily="34" charset="0"/>
              </a:rPr>
              <a:t>caput</a:t>
            </a:r>
            <a:r>
              <a:rPr lang="pt-BR" sz="1500" dirty="0">
                <a:latin typeface="Arial" pitchFamily="34" charset="0"/>
              </a:rPr>
              <a:t> deste artigo, fica o Poder Executivo autorizado a adequar as metas das ações orçamentárias para compatibilizá-las com as alterações de valor ou com outras modificações efetivadas na lei orçamentária anual. </a:t>
            </a:r>
          </a:p>
          <a:p>
            <a:pPr algn="just">
              <a:defRPr/>
            </a:pPr>
            <a:endParaRPr lang="pt-BR" sz="1500" b="1" dirty="0">
              <a:latin typeface="Arial" pitchFamily="34" charset="0"/>
            </a:endParaRPr>
          </a:p>
          <a:p>
            <a:pPr algn="just">
              <a:defRPr/>
            </a:pPr>
            <a:r>
              <a:rPr lang="pt-BR" sz="1500" b="1" dirty="0">
                <a:latin typeface="Arial" pitchFamily="34" charset="0"/>
              </a:rPr>
              <a:t>		</a:t>
            </a:r>
          </a:p>
          <a:p>
            <a:pPr algn="just">
              <a:defRPr/>
            </a:pPr>
            <a:r>
              <a:rPr lang="pt-BR" sz="1500" b="1" dirty="0">
                <a:latin typeface="Arial" pitchFamily="34" charset="0"/>
              </a:rPr>
              <a:t>	Art. </a:t>
            </a:r>
            <a:r>
              <a:rPr lang="pt-BR" sz="1500" b="1">
                <a:latin typeface="Arial" pitchFamily="34" charset="0"/>
              </a:rPr>
              <a:t>4º</a:t>
            </a:r>
            <a:r>
              <a:rPr lang="pt-BR" sz="1500">
                <a:latin typeface="Arial" pitchFamily="34" charset="0"/>
              </a:rPr>
              <a:t> O</a:t>
            </a:r>
            <a:r>
              <a:rPr lang="pt-BR" sz="1500" smtClean="0">
                <a:latin typeface="Arial" pitchFamily="34" charset="0"/>
              </a:rPr>
              <a:t> </a:t>
            </a:r>
            <a:r>
              <a:rPr lang="pt-BR" sz="1500" dirty="0">
                <a:latin typeface="Arial" pitchFamily="34" charset="0"/>
              </a:rPr>
              <a:t>Poder Executivo poderá  alterar as metas fiscais estabelecidas, afim de compatibilizar a despesa orçada com a receita estimada para cada exercício, de forma a assegurar o permanente equilíbrio das contas públicas  e a conjuntura do momento.</a:t>
            </a:r>
          </a:p>
          <a:p>
            <a:pPr algn="just">
              <a:defRPr/>
            </a:pPr>
            <a:r>
              <a:rPr lang="pt-BR" sz="1500" b="1" dirty="0">
                <a:latin typeface="Arial" pitchFamily="34" charset="0"/>
              </a:rPr>
              <a:t>	</a:t>
            </a:r>
          </a:p>
          <a:p>
            <a:pPr algn="just">
              <a:defRPr/>
            </a:pPr>
            <a:r>
              <a:rPr lang="pt-BR" sz="1500" b="1" dirty="0">
                <a:latin typeface="Arial" pitchFamily="34" charset="0"/>
              </a:rPr>
              <a:t>Art. 5º</a:t>
            </a:r>
            <a:r>
              <a:rPr lang="pt-BR" sz="1500" dirty="0">
                <a:latin typeface="Arial" pitchFamily="34" charset="0"/>
              </a:rPr>
              <a:t> Esta Lei entra em vigor na data de sua publicação.</a:t>
            </a:r>
          </a:p>
          <a:p>
            <a:pPr algn="just">
              <a:defRPr/>
            </a:pPr>
            <a:r>
              <a:rPr lang="pt-BR" sz="1500" dirty="0">
                <a:latin typeface="Arial" pitchFamily="34" charset="0"/>
              </a:rPr>
              <a:t> </a:t>
            </a:r>
          </a:p>
          <a:p>
            <a:pPr algn="just">
              <a:defRPr/>
            </a:pPr>
            <a:r>
              <a:rPr lang="pt-BR" sz="1500" dirty="0">
                <a:latin typeface="Arial" pitchFamily="34" charset="0"/>
              </a:rPr>
              <a:t>		</a:t>
            </a:r>
          </a:p>
          <a:p>
            <a:pPr algn="just">
              <a:defRPr/>
            </a:pPr>
            <a:endParaRPr lang="pt-BR" sz="1500" dirty="0">
              <a:latin typeface="Arial" pitchFamily="34" charset="0"/>
            </a:endParaRPr>
          </a:p>
          <a:p>
            <a:pPr algn="just">
              <a:defRPr/>
            </a:pPr>
            <a:r>
              <a:rPr lang="pt-BR" sz="1500" dirty="0">
                <a:latin typeface="Arial" pitchFamily="34" charset="0"/>
              </a:rPr>
              <a:t>		PREFEITURA MUNICIPAL DE </a:t>
            </a:r>
            <a:r>
              <a:rPr lang="pt-BR" sz="1500" dirty="0" smtClean="0">
                <a:latin typeface="Arial" pitchFamily="34" charset="0"/>
              </a:rPr>
              <a:t>CAPIVARI DE BAIXO,</a:t>
            </a:r>
            <a:endParaRPr lang="pt-BR" sz="1500" dirty="0">
              <a:latin typeface="Arial" pitchFamily="34" charset="0"/>
            </a:endParaRPr>
          </a:p>
          <a:p>
            <a:pPr algn="just">
              <a:defRPr/>
            </a:pPr>
            <a:r>
              <a:rPr lang="pt-BR" sz="1500" dirty="0">
                <a:latin typeface="Arial" pitchFamily="34" charset="0"/>
              </a:rPr>
              <a:t>		Em, </a:t>
            </a:r>
            <a:r>
              <a:rPr lang="pt-BR" sz="1500" dirty="0" smtClean="0">
                <a:latin typeface="Arial" pitchFamily="34" charset="0"/>
              </a:rPr>
              <a:t>12 </a:t>
            </a:r>
            <a:r>
              <a:rPr lang="pt-BR" sz="1500" dirty="0">
                <a:latin typeface="Arial" pitchFamily="34" charset="0"/>
              </a:rPr>
              <a:t>de </a:t>
            </a:r>
            <a:r>
              <a:rPr lang="pt-BR" sz="1500" dirty="0" smtClean="0">
                <a:latin typeface="Arial" pitchFamily="34" charset="0"/>
              </a:rPr>
              <a:t>Abril </a:t>
            </a:r>
            <a:r>
              <a:rPr lang="pt-BR" sz="1500" dirty="0">
                <a:latin typeface="Arial" pitchFamily="34" charset="0"/>
              </a:rPr>
              <a:t>de </a:t>
            </a:r>
            <a:r>
              <a:rPr lang="pt-BR" sz="1500" dirty="0" smtClean="0">
                <a:latin typeface="Arial" pitchFamily="34" charset="0"/>
              </a:rPr>
              <a:t>2021.</a:t>
            </a:r>
            <a:endParaRPr lang="pt-BR" sz="1500" dirty="0">
              <a:latin typeface="Arial" pitchFamily="34" charset="0"/>
            </a:endParaRPr>
          </a:p>
          <a:p>
            <a:pPr algn="just">
              <a:defRPr/>
            </a:pPr>
            <a:r>
              <a:rPr lang="pt-BR" sz="1500" dirty="0">
                <a:latin typeface="Arial" pitchFamily="34" charset="0"/>
              </a:rPr>
              <a:t> </a:t>
            </a:r>
          </a:p>
          <a:p>
            <a:pPr algn="just">
              <a:defRPr/>
            </a:pPr>
            <a:r>
              <a:rPr lang="pt-BR" sz="1500" dirty="0">
                <a:latin typeface="Arial" pitchFamily="34" charset="0"/>
              </a:rPr>
              <a:t> </a:t>
            </a:r>
          </a:p>
          <a:p>
            <a:pPr algn="just">
              <a:defRPr/>
            </a:pPr>
            <a:endParaRPr lang="pt-BR" sz="1500" dirty="0">
              <a:latin typeface="Arial" pitchFamily="34" charset="0"/>
            </a:endParaRPr>
          </a:p>
          <a:p>
            <a:pPr algn="ctr">
              <a:defRPr/>
            </a:pPr>
            <a:r>
              <a:rPr lang="pt-BR" sz="1500" b="1" dirty="0" smtClean="0">
                <a:latin typeface="Arial" pitchFamily="34" charset="0"/>
              </a:rPr>
              <a:t>Vicente Corrêa Costa </a:t>
            </a:r>
            <a:endParaRPr lang="pt-BR" sz="1500" b="1" dirty="0">
              <a:latin typeface="Arial" pitchFamily="34" charset="0"/>
            </a:endParaRPr>
          </a:p>
          <a:p>
            <a:pPr algn="ctr">
              <a:defRPr/>
            </a:pPr>
            <a:r>
              <a:rPr lang="pt-BR" sz="1500" dirty="0">
                <a:latin typeface="Arial" pitchFamily="34" charset="0"/>
              </a:rPr>
              <a:t>Prefeito Municipal</a:t>
            </a:r>
            <a:endParaRPr lang="pt-BR" sz="1500" b="1" dirty="0">
              <a:latin typeface="Arial" pitchFamily="34" charset="0"/>
            </a:endParaRPr>
          </a:p>
          <a:p>
            <a:pPr marL="609600" indent="-609600" algn="just">
              <a:defRPr/>
            </a:pPr>
            <a:endParaRPr lang="pt-BR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642938"/>
            <a:ext cx="8429625" cy="56657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2000" b="1" dirty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2000" b="1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es-ES" b="1" dirty="0"/>
              <a:t>	</a:t>
            </a:r>
            <a:r>
              <a:rPr lang="pt-BR" alt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 Prefeitura Municipal de </a:t>
            </a:r>
            <a:r>
              <a:rPr lang="pt-BR" alt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Capivari de Baixo </a:t>
            </a:r>
            <a:r>
              <a:rPr lang="pt-BR" alt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agradece sua participação.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	OBRIGADO!!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r" eaLnBrk="1" hangingPunct="1">
              <a:lnSpc>
                <a:spcPct val="90000"/>
              </a:lnSpc>
              <a:buFontTx/>
              <a:buNone/>
            </a:pPr>
            <a:r>
              <a:rPr lang="pt-BR" altLang="es-E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Secretaria de Administração e Finanças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None/>
            </a:pPr>
            <a:r>
              <a:rPr lang="pt-BR" altLang="es-E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Controle Interno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altLang="es-ES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468313" y="692150"/>
            <a:ext cx="82296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defRPr/>
            </a:pPr>
            <a:endParaRPr lang="pt-BR" sz="2400" dirty="0">
              <a:cs typeface="Arial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200" dirty="0">
                <a:latin typeface="Arial" pitchFamily="34" charset="0"/>
              </a:rPr>
              <a:t>O Plano Plurianual de um município é o instrumento de planejamento estratégico de suas ações, contemplando um período de quatro anos. Por ser o documento de planejamento de médio prazo, dele se derivam as Leis de Diretrizes Orçamentárias e a Lei Orçamentária Anual.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200" dirty="0">
                <a:latin typeface="Arial" pitchFamily="34" charset="0"/>
              </a:rPr>
              <a:t>Assim, o Plano Plurianual define as diretrizes, os objetivos e metas da administração pública para as despesas de capital e outras delas decorrentes e para as relativas aos programas de duração continuada. Estas despesas serão planejadas através das ações que integrarão os Programas do PPA, à exceção do serviço da dívida (amortização e encargos) e de outros encargos especiais, bem como da reserva de contingência.</a:t>
            </a:r>
          </a:p>
          <a:p>
            <a:pPr algn="just">
              <a:defRPr/>
            </a:pPr>
            <a:endParaRPr lang="pt-BR" sz="2000" dirty="0">
              <a:cs typeface="Arial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pt-BR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endParaRPr lang="pt-BR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pt-BR" sz="2400" dirty="0">
              <a:cs typeface="Arial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pt-BR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just">
              <a:defRPr/>
            </a:pPr>
            <a:endParaRPr lang="pt-B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pt-BR" sz="24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468313" y="642938"/>
            <a:ext cx="82296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defRPr/>
            </a:pPr>
            <a:endParaRPr lang="pt-BR" sz="2400" dirty="0">
              <a:cs typeface="Arial" charset="0"/>
            </a:endParaRPr>
          </a:p>
          <a:p>
            <a:pPr algn="just">
              <a:defRPr/>
            </a:pPr>
            <a:endParaRPr lang="pt-BR" sz="2400" dirty="0">
              <a:cs typeface="Arial" charset="0"/>
            </a:endParaRPr>
          </a:p>
          <a:p>
            <a:pPr algn="just">
              <a:defRPr/>
            </a:pPr>
            <a:endParaRPr lang="pt-BR" sz="2400" dirty="0">
              <a:cs typeface="Arial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Arial" pitchFamily="34" charset="0"/>
              </a:rPr>
              <a:t>A Lei de Diretrizes Orçamentárias compreenderá as metas e prioridades para o exercício financeiro subseqüente, orientando a elaboração da Lei Orçamentária Anual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Arial" pitchFamily="34" charset="0"/>
              </a:rPr>
              <a:t>A Lei Orçamentária Anual proverá os recursos necessários para cada ação constante da LDO.</a:t>
            </a:r>
          </a:p>
          <a:p>
            <a:pPr algn="just">
              <a:defRPr/>
            </a:pPr>
            <a:endParaRPr lang="pt-BR" sz="2000" dirty="0">
              <a:cs typeface="Arial" charset="0"/>
            </a:endParaRPr>
          </a:p>
          <a:p>
            <a:pPr algn="just">
              <a:defRPr/>
            </a:pPr>
            <a:endParaRPr lang="pt-BR" sz="2000" dirty="0">
              <a:cs typeface="Arial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pt-BR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endParaRPr lang="pt-BR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pt-BR" sz="2400" dirty="0">
              <a:cs typeface="Arial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pt-BR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just">
              <a:defRPr/>
            </a:pPr>
            <a:endParaRPr lang="pt-B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pt-BR" sz="24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976937"/>
          </a:xfrm>
        </p:spPr>
        <p:txBody>
          <a:bodyPr>
            <a:normAutofit/>
          </a:bodyPr>
          <a:lstStyle/>
          <a:p>
            <a:pPr marL="448056" indent="-384048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/>
              <a:t>	</a:t>
            </a:r>
          </a:p>
          <a:p>
            <a:pPr marL="448056" indent="-384048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GB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sz="2200" b="1" dirty="0">
              <a:latin typeface="+mj-lt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716463" y="6597650"/>
            <a:ext cx="4427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7AB9A98-7760-4C3F-AC29-C3EAD42C025C}" type="slidenum">
              <a:rPr lang="pt-BR" altLang="es-ES" sz="1400"/>
              <a:pPr eaLnBrk="1" hangingPunct="1">
                <a:spcBef>
                  <a:spcPct val="50000"/>
                </a:spcBef>
              </a:pPr>
              <a:t>5</a:t>
            </a:fld>
            <a:endParaRPr lang="pt-BR" altLang="es-ES" sz="1400"/>
          </a:p>
        </p:txBody>
      </p:sp>
      <p:graphicFrame>
        <p:nvGraphicFramePr>
          <p:cNvPr id="5" name="Diagrama 4"/>
          <p:cNvGraphicFramePr/>
          <p:nvPr/>
        </p:nvGraphicFramePr>
        <p:xfrm>
          <a:off x="468313" y="1285860"/>
          <a:ext cx="7889901" cy="516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976937"/>
          </a:xfrm>
        </p:spPr>
        <p:txBody>
          <a:bodyPr>
            <a:normAutofit/>
          </a:bodyPr>
          <a:lstStyle/>
          <a:p>
            <a:pPr marL="448056" indent="-384048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/>
              <a:t>	</a:t>
            </a:r>
          </a:p>
          <a:p>
            <a:pPr marL="448056" indent="-384048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GB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sz="2200" b="1" dirty="0"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85750" y="1000125"/>
            <a:ext cx="2000250" cy="1214438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</a:rPr>
              <a:t>PPA - Plano Plurianual</a:t>
            </a:r>
          </a:p>
          <a:p>
            <a:pPr algn="ctr">
              <a:defRPr/>
            </a:pPr>
            <a:r>
              <a:rPr lang="pt-BR" dirty="0" smtClean="0">
                <a:solidFill>
                  <a:schemeClr val="accent4">
                    <a:lumMod val="10000"/>
                  </a:schemeClr>
                </a:solidFill>
              </a:rPr>
              <a:t>2022 </a:t>
            </a:r>
            <a:r>
              <a:rPr lang="pt-BR" dirty="0">
                <a:solidFill>
                  <a:schemeClr val="accent4">
                    <a:lumMod val="10000"/>
                  </a:schemeClr>
                </a:solidFill>
              </a:rPr>
              <a:t>- </a:t>
            </a:r>
            <a:r>
              <a:rPr lang="pt-BR" dirty="0" smtClean="0">
                <a:solidFill>
                  <a:schemeClr val="accent4">
                    <a:lumMod val="10000"/>
                  </a:schemeClr>
                </a:solidFill>
              </a:rPr>
              <a:t>2025</a:t>
            </a:r>
            <a:endParaRPr lang="pt-BR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43188" y="2071688"/>
            <a:ext cx="2857500" cy="714375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/>
              <a:t>LDO – Lei de Diretrizes Orçamentárias - </a:t>
            </a:r>
            <a:r>
              <a:rPr lang="pt-BR" sz="1600" dirty="0" smtClean="0"/>
              <a:t>2022</a:t>
            </a:r>
            <a:endParaRPr lang="pt-BR" sz="1600" dirty="0"/>
          </a:p>
        </p:txBody>
      </p:sp>
      <p:sp>
        <p:nvSpPr>
          <p:cNvPr id="8" name="Retângulo 7"/>
          <p:cNvSpPr/>
          <p:nvPr/>
        </p:nvSpPr>
        <p:spPr>
          <a:xfrm>
            <a:off x="2643188" y="3000375"/>
            <a:ext cx="2857500" cy="7143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/>
              <a:t>LDO – Lei de Diretrizes Orçamentárias - </a:t>
            </a:r>
            <a:r>
              <a:rPr lang="pt-BR" sz="1600" dirty="0" smtClean="0"/>
              <a:t>2023</a:t>
            </a:r>
            <a:endParaRPr lang="pt-BR" sz="1600" dirty="0"/>
          </a:p>
        </p:txBody>
      </p:sp>
      <p:sp>
        <p:nvSpPr>
          <p:cNvPr id="9" name="Retângulo 8"/>
          <p:cNvSpPr/>
          <p:nvPr/>
        </p:nvSpPr>
        <p:spPr>
          <a:xfrm>
            <a:off x="2643188" y="4000500"/>
            <a:ext cx="2857500" cy="7143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/>
              <a:t>LDO – Lei de Diretrizes Orçamentárias - </a:t>
            </a:r>
            <a:r>
              <a:rPr lang="pt-BR" sz="1600" dirty="0" smtClean="0"/>
              <a:t>2024</a:t>
            </a:r>
            <a:endParaRPr lang="pt-BR" sz="1600" dirty="0"/>
          </a:p>
        </p:txBody>
      </p:sp>
      <p:sp>
        <p:nvSpPr>
          <p:cNvPr id="10" name="Retângulo 9"/>
          <p:cNvSpPr/>
          <p:nvPr/>
        </p:nvSpPr>
        <p:spPr>
          <a:xfrm>
            <a:off x="2643188" y="5000625"/>
            <a:ext cx="2857500" cy="7143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/>
              <a:t>LDO – Lei de Diretrizes Orçamentárias - </a:t>
            </a:r>
            <a:r>
              <a:rPr lang="pt-BR" sz="1600" dirty="0" smtClean="0"/>
              <a:t>2025</a:t>
            </a:r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6000750" y="2286000"/>
            <a:ext cx="2857500" cy="714375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/>
              <a:t>LOA – Lei Orçamentária Anual - </a:t>
            </a:r>
            <a:r>
              <a:rPr lang="pt-BR" sz="1600" dirty="0" smtClean="0"/>
              <a:t>2022</a:t>
            </a:r>
            <a:endParaRPr lang="pt-BR" sz="1600" dirty="0"/>
          </a:p>
        </p:txBody>
      </p:sp>
      <p:sp>
        <p:nvSpPr>
          <p:cNvPr id="12" name="Retângulo 11"/>
          <p:cNvSpPr/>
          <p:nvPr/>
        </p:nvSpPr>
        <p:spPr>
          <a:xfrm>
            <a:off x="6000750" y="3357563"/>
            <a:ext cx="2857500" cy="7143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/>
              <a:t>LOA – Lei Orçamentária Anual - </a:t>
            </a:r>
            <a:r>
              <a:rPr lang="pt-BR" sz="1600" dirty="0" smtClean="0"/>
              <a:t>2023</a:t>
            </a:r>
            <a:endParaRPr lang="pt-BR" sz="1600" dirty="0"/>
          </a:p>
        </p:txBody>
      </p:sp>
      <p:sp>
        <p:nvSpPr>
          <p:cNvPr id="13" name="Retângulo 12"/>
          <p:cNvSpPr/>
          <p:nvPr/>
        </p:nvSpPr>
        <p:spPr>
          <a:xfrm>
            <a:off x="6000750" y="4500563"/>
            <a:ext cx="2857500" cy="7143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/>
              <a:t>LOA – Lei Orçamentária Anual - </a:t>
            </a:r>
            <a:r>
              <a:rPr lang="pt-BR" sz="1600" dirty="0" smtClean="0"/>
              <a:t>2024</a:t>
            </a:r>
            <a:endParaRPr lang="pt-BR" sz="1600" dirty="0"/>
          </a:p>
        </p:txBody>
      </p:sp>
      <p:sp>
        <p:nvSpPr>
          <p:cNvPr id="14" name="Retângulo 13"/>
          <p:cNvSpPr/>
          <p:nvPr/>
        </p:nvSpPr>
        <p:spPr>
          <a:xfrm>
            <a:off x="6000750" y="5643563"/>
            <a:ext cx="2857500" cy="7143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/>
              <a:t>LOA – Lei Orçamentária Anual - </a:t>
            </a:r>
            <a:r>
              <a:rPr lang="pt-BR" sz="1600" dirty="0" smtClean="0"/>
              <a:t>2025</a:t>
            </a:r>
            <a:endParaRPr lang="pt-BR" sz="1600" dirty="0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285750" y="2214563"/>
            <a:ext cx="2571750" cy="214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285750" y="2214563"/>
            <a:ext cx="2643188" cy="1143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357188" y="2214563"/>
            <a:ext cx="2500312" cy="200025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rot="16200000" flipH="1">
            <a:off x="-35719" y="2536032"/>
            <a:ext cx="3214687" cy="257175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5357813" y="5643563"/>
            <a:ext cx="785812" cy="14287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5357813" y="2428875"/>
            <a:ext cx="785812" cy="14287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5357813" y="3500438"/>
            <a:ext cx="785812" cy="14287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5286375" y="4500563"/>
            <a:ext cx="785813" cy="14287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7188" y="1628775"/>
            <a:ext cx="8607425" cy="467995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pt-BR" b="1" dirty="0"/>
          </a:p>
          <a:p>
            <a:pPr marL="609600" indent="-60960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sz="3800" b="1" dirty="0"/>
              <a:t>METAS E PRIORIDADES  </a:t>
            </a:r>
          </a:p>
          <a:p>
            <a:pPr marL="609600" indent="-60960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sz="3800" b="1" dirty="0"/>
              <a:t>PLANO PLURIANUAL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45" name="Rectangle 57"/>
          <p:cNvSpPr>
            <a:spLocks noGrp="1" noChangeArrowheads="1"/>
          </p:cNvSpPr>
          <p:nvPr>
            <p:ph type="title"/>
          </p:nvPr>
        </p:nvSpPr>
        <p:spPr>
          <a:xfrm>
            <a:off x="0" y="428625"/>
            <a:ext cx="9144000" cy="2527300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pt-BR" sz="2600" b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Receita Prevista Plano Plurianual – </a:t>
            </a:r>
            <a:r>
              <a:rPr lang="pt-BR" sz="2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2022/2025</a:t>
            </a:r>
            <a:r>
              <a:rPr lang="pt-BR" sz="32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pt-BR" sz="3200" b="1" dirty="0">
              <a:solidFill>
                <a:schemeClr val="accent1">
                  <a:tint val="83000"/>
                  <a:satMod val="1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566" name="Group 78"/>
          <p:cNvGraphicFramePr>
            <a:graphicFrameLocks noGrp="1"/>
          </p:cNvGraphicFramePr>
          <p:nvPr>
            <p:ph sz="half" idx="2"/>
          </p:nvPr>
        </p:nvGraphicFramePr>
        <p:xfrm>
          <a:off x="214313" y="2000250"/>
          <a:ext cx="8715375" cy="2560203"/>
        </p:xfrm>
        <a:graphic>
          <a:graphicData uri="http://schemas.openxmlformats.org/drawingml/2006/table">
            <a:tbl>
              <a:tblPr/>
              <a:tblGrid>
                <a:gridCol w="2357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20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6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6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6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9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Prefeitura Municipal</a:t>
                      </a:r>
                    </a:p>
                  </a:txBody>
                  <a:tcPr marL="90000" marR="90000" marT="46805" marB="468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80.193.184,00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82.119.762,73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84.163.753,50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86.387.128,43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Fundo de Saúde</a:t>
                      </a:r>
                    </a:p>
                  </a:txBody>
                  <a:tcPr marL="90000" marR="90000" marT="46805" marB="468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4.515.409,00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4.723.860,00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4.949.565,00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5.157.045,00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5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PREVISTO</a:t>
                      </a:r>
                    </a:p>
                  </a:txBody>
                  <a:tcPr marL="90000" marR="90000" marT="46805" marB="468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84.708.593,00</a:t>
                      </a:r>
                      <a:endParaRPr kumimoji="0" lang="pt-B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86.843.622,73</a:t>
                      </a:r>
                      <a:endParaRPr kumimoji="0" lang="pt-B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89.113.318,50</a:t>
                      </a:r>
                      <a:endParaRPr kumimoji="0" lang="pt-B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91.544.173,43</a:t>
                      </a:r>
                      <a:endParaRPr kumimoji="0" lang="pt-B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01" name="Rectangle 33"/>
          <p:cNvSpPr>
            <a:spLocks noGrp="1" noChangeArrowheads="1"/>
          </p:cNvSpPr>
          <p:nvPr>
            <p:ph type="title"/>
          </p:nvPr>
        </p:nvSpPr>
        <p:spPr>
          <a:xfrm>
            <a:off x="214282" y="115888"/>
            <a:ext cx="8750331" cy="833437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Despesa Prevista Plano Plurianual </a:t>
            </a:r>
            <a:r>
              <a:rPr lang="pt-BR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2022 </a:t>
            </a:r>
            <a:r>
              <a:rPr lang="pt-BR" sz="3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lang="pt-BR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2025</a:t>
            </a:r>
            <a:br>
              <a:rPr lang="pt-BR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pt-BR" sz="3200" dirty="0"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431165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pt-BR" altLang="es-ES" sz="2800" b="1">
              <a:solidFill>
                <a:schemeClr val="bg1"/>
              </a:solidFill>
            </a:endParaRPr>
          </a:p>
        </p:txBody>
      </p:sp>
      <p:graphicFrame>
        <p:nvGraphicFramePr>
          <p:cNvPr id="84039" name="Group 71"/>
          <p:cNvGraphicFramePr>
            <a:graphicFrameLocks noGrp="1"/>
          </p:cNvGraphicFramePr>
          <p:nvPr>
            <p:ph sz="half" idx="2"/>
          </p:nvPr>
        </p:nvGraphicFramePr>
        <p:xfrm>
          <a:off x="250825" y="1341438"/>
          <a:ext cx="8642351" cy="4448176"/>
        </p:xfrm>
        <a:graphic>
          <a:graphicData uri="http://schemas.openxmlformats.org/drawingml/2006/table">
            <a:tbl>
              <a:tblPr/>
              <a:tblGrid>
                <a:gridCol w="29638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22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DESPESAS CORRENTES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77.847.041,46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79.818.833,13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82.542.177,70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84.854.011,20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Pessoal e Encargos Gerais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46.650.123,59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47.593.544,40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48.587.241,38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49.950.238.21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Juros e Encargos da Dívida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1.460.059,00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1.602.675,00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1.636.674,96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1.707.528,00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Outras Despesas Correntes 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29.736.858,87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30.622.613,73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32.318.261,36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33.196.244,99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DESPESAS DE CAPITAL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6.861.551,54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7.024.789,60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6.571.140,80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6.690.162,23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Investimentos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4.907.409,54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5.134.789,60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4.671.140,80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4.780.161,47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Amortização da Dívida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1.894.142,00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1.830.000,00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1.840.000,00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1.850.000,76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RESERVA DE CONTINGÊNCIA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0.000,00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0.000,00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0.000,00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0.000,00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PREVISTO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84.708.593,00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86.843.622,73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89.113.318,50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91.544.173,43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5537</TotalTime>
  <Words>1859</Words>
  <Application>Microsoft Office PowerPoint</Application>
  <PresentationFormat>Apresentação na tela (4:3)</PresentationFormat>
  <Paragraphs>560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Verve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Receita Prevista Plano Plurianual – 2022/2025 </vt:lpstr>
      <vt:lpstr>Despesa Prevista Plano Plurianual 2022 -2025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de Diretrizes Orçamentárias 2009</dc:title>
  <dc:creator>User</dc:creator>
  <cp:lastModifiedBy>Alvaro</cp:lastModifiedBy>
  <cp:revision>219</cp:revision>
  <cp:lastPrinted>2021-04-12T10:27:11Z</cp:lastPrinted>
  <dcterms:created xsi:type="dcterms:W3CDTF">2009-07-27T20:53:33Z</dcterms:created>
  <dcterms:modified xsi:type="dcterms:W3CDTF">2021-04-14T12:20:01Z</dcterms:modified>
</cp:coreProperties>
</file>