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4" r:id="rId1"/>
    <p:sldMasterId id="2147483936" r:id="rId2"/>
  </p:sldMasterIdLst>
  <p:notesMasterIdLst>
    <p:notesMasterId r:id="rId23"/>
  </p:notesMasterIdLst>
  <p:handoutMasterIdLst>
    <p:handoutMasterId r:id="rId24"/>
  </p:handoutMasterIdLst>
  <p:sldIdLst>
    <p:sldId id="1114" r:id="rId3"/>
    <p:sldId id="595" r:id="rId4"/>
    <p:sldId id="1110" r:id="rId5"/>
    <p:sldId id="596" r:id="rId6"/>
    <p:sldId id="1111" r:id="rId7"/>
    <p:sldId id="1112" r:id="rId8"/>
    <p:sldId id="523" r:id="rId9"/>
    <p:sldId id="257" r:id="rId10"/>
    <p:sldId id="258" r:id="rId11"/>
    <p:sldId id="1116" r:id="rId12"/>
    <p:sldId id="387" r:id="rId13"/>
    <p:sldId id="1118" r:id="rId14"/>
    <p:sldId id="326" r:id="rId15"/>
    <p:sldId id="745" r:id="rId16"/>
    <p:sldId id="746" r:id="rId17"/>
    <p:sldId id="303" r:id="rId18"/>
    <p:sldId id="282" r:id="rId19"/>
    <p:sldId id="281" r:id="rId20"/>
    <p:sldId id="384" r:id="rId21"/>
    <p:sldId id="1165" r:id="rId22"/>
  </p:sldIdLst>
  <p:sldSz cx="9144000" cy="6858000" type="screen4x3"/>
  <p:notesSz cx="6797675" cy="9926638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ção Padrão" id="{4CE0DEE3-FA0C-434A-8525-227990A41440}">
          <p14:sldIdLst>
            <p14:sldId id="1114"/>
            <p14:sldId id="595"/>
            <p14:sldId id="1110"/>
            <p14:sldId id="596"/>
            <p14:sldId id="1111"/>
            <p14:sldId id="1112"/>
            <p14:sldId id="523"/>
            <p14:sldId id="257"/>
            <p14:sldId id="258"/>
            <p14:sldId id="1116"/>
            <p14:sldId id="387"/>
            <p14:sldId id="1118"/>
            <p14:sldId id="326"/>
            <p14:sldId id="745"/>
            <p14:sldId id="746"/>
            <p14:sldId id="303"/>
            <p14:sldId id="282"/>
            <p14:sldId id="281"/>
            <p14:sldId id="384"/>
            <p14:sldId id="1165"/>
          </p14:sldIdLst>
        </p14:section>
        <p14:section name="Seção sem Título" id="{C318ADB4-58D6-4D7B-BCCB-0F87F09DD617}">
          <p14:sldIdLst/>
        </p14:section>
        <p14:section name="Seção sem Título" id="{F47D9A7D-0776-4446-ACFA-9F3817620F90}">
          <p14:sldIdLst/>
        </p14:section>
        <p14:section name="Seção sem Título" id="{80A728B5-DFC0-435A-9D56-48F0C744D438}">
          <p14:sldIdLst/>
        </p14:section>
        <p14:section name="Seção sem Título" id="{04F1E68E-4037-4B1A-8E10-F755A27E51D3}">
          <p14:sldIdLst/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75F6D"/>
    <a:srgbClr val="000000"/>
    <a:srgbClr val="292929"/>
    <a:srgbClr val="5F5F5F"/>
    <a:srgbClr val="B2B2B2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Estilo com Tema 1 - Ênfase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F5AB1C69-6EDB-4FF4-983F-18BD219EF322}" styleName="Estilo Médio 2 - Ênfas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Estilo Mé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459" autoAdjust="0"/>
    <p:restoredTop sz="96691" autoAdjust="0"/>
  </p:normalViewPr>
  <p:slideViewPr>
    <p:cSldViewPr>
      <p:cViewPr varScale="1">
        <p:scale>
          <a:sx n="85" d="100"/>
          <a:sy n="85" d="100"/>
        </p:scale>
        <p:origin x="-112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39"/>
    </mc:Choice>
    <mc:Fallback>
      <c:style val="39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'3°Quadrimestre 2020'!$K$34:$K$47</c:f>
              <c:strCache>
                <c:ptCount val="14"/>
                <c:pt idx="0">
                  <c:v>S/assunto</c:v>
                </c:pt>
                <c:pt idx="1">
                  <c:v>Educação</c:v>
                </c:pt>
                <c:pt idx="2">
                  <c:v>Trbutação</c:v>
                </c:pt>
                <c:pt idx="3">
                  <c:v>maus tratos animais</c:v>
                </c:pt>
                <c:pt idx="4">
                  <c:v>Fiscal de Postura</c:v>
                </c:pt>
                <c:pt idx="5">
                  <c:v>Administração</c:v>
                </c:pt>
                <c:pt idx="6">
                  <c:v>auxilio Emergencial</c:v>
                </c:pt>
                <c:pt idx="7">
                  <c:v>Saúde</c:v>
                </c:pt>
                <c:pt idx="8">
                  <c:v>Obras</c:v>
                </c:pt>
                <c:pt idx="9">
                  <c:v>iluminação Pública</c:v>
                </c:pt>
                <c:pt idx="10">
                  <c:v>Aguas</c:v>
                </c:pt>
                <c:pt idx="11">
                  <c:v>Coleta Resíduo Sólidos</c:v>
                </c:pt>
                <c:pt idx="12">
                  <c:v>Licitação</c:v>
                </c:pt>
                <c:pt idx="13">
                  <c:v>Guarda municipal</c:v>
                </c:pt>
              </c:strCache>
            </c:strRef>
          </c:cat>
          <c:val>
            <c:numRef>
              <c:f>'3°Quadrimestre 2020'!$L$34:$L$47</c:f>
              <c:numCache>
                <c:formatCode>General</c:formatCode>
                <c:ptCount val="14"/>
                <c:pt idx="0">
                  <c:v>3</c:v>
                </c:pt>
                <c:pt idx="1">
                  <c:v>1</c:v>
                </c:pt>
                <c:pt idx="2">
                  <c:v>4</c:v>
                </c:pt>
                <c:pt idx="3">
                  <c:v>1</c:v>
                </c:pt>
                <c:pt idx="4">
                  <c:v>8</c:v>
                </c:pt>
                <c:pt idx="5">
                  <c:v>1</c:v>
                </c:pt>
                <c:pt idx="6">
                  <c:v>2</c:v>
                </c:pt>
                <c:pt idx="7">
                  <c:v>23</c:v>
                </c:pt>
                <c:pt idx="8">
                  <c:v>2</c:v>
                </c:pt>
                <c:pt idx="9">
                  <c:v>32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3216128"/>
        <c:axId val="114626944"/>
      </c:barChart>
      <c:catAx>
        <c:axId val="113216128"/>
        <c:scaling>
          <c:orientation val="minMax"/>
        </c:scaling>
        <c:delete val="0"/>
        <c:axPos val="l"/>
        <c:majorTickMark val="out"/>
        <c:minorTickMark val="none"/>
        <c:tickLblPos val="nextTo"/>
        <c:crossAx val="114626944"/>
        <c:crosses val="autoZero"/>
        <c:auto val="1"/>
        <c:lblAlgn val="ctr"/>
        <c:lblOffset val="100"/>
        <c:noMultiLvlLbl val="0"/>
      </c:catAx>
      <c:valAx>
        <c:axId val="114626944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113216128"/>
        <c:crosses val="autoZero"/>
        <c:crossBetween val="between"/>
      </c:valAx>
      <c:spPr>
        <a:ln>
          <a:solidFill>
            <a:schemeClr val="accent1"/>
          </a:solidFill>
        </a:ln>
      </c:spPr>
    </c:plotArea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945659" cy="49633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50444" y="2"/>
            <a:ext cx="2945659" cy="49633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F159BD-D111-4A41-AE61-6477D7B65EC4}" type="datetimeFigureOut">
              <a:rPr lang="pt-BR" smtClean="0"/>
              <a:pPr/>
              <a:t>22/02/2021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1" y="9428585"/>
            <a:ext cx="2945659" cy="4963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50444" y="9428585"/>
            <a:ext cx="2945659" cy="4963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1B0855-6871-4345-B1A5-CE007B3BBDB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024701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46058" cy="49621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50530" y="2"/>
            <a:ext cx="2946058" cy="49621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506648-8C62-4F32-B4E3-4FF399239A5C}" type="datetimeFigureOut">
              <a:rPr lang="pt-BR" smtClean="0"/>
              <a:pPr/>
              <a:t>22/02/2021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4538"/>
            <a:ext cx="495935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9442" y="4714031"/>
            <a:ext cx="5438792" cy="446828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28062"/>
            <a:ext cx="2946058" cy="496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50530" y="9428062"/>
            <a:ext cx="2946058" cy="496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6A2E57-9A4B-4D51-95CD-BE4CEE0CAFB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91239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786A9-4F4F-4CAB-96D7-0A84156F4F7C}" type="datetimeFigureOut">
              <a:rPr lang="pt-BR" smtClean="0"/>
              <a:pPr/>
              <a:t>22/02/2021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470AA-8428-4986-9C5B-990F523089D0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786A9-4F4F-4CAB-96D7-0A84156F4F7C}" type="datetimeFigureOut">
              <a:rPr lang="pt-BR" smtClean="0"/>
              <a:pPr/>
              <a:t>22/02/2021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470AA-8428-4986-9C5B-990F523089D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786A9-4F4F-4CAB-96D7-0A84156F4F7C}" type="datetimeFigureOut">
              <a:rPr lang="pt-BR" smtClean="0"/>
              <a:pPr/>
              <a:t>22/02/2021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470AA-8428-4986-9C5B-990F523089D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786A9-4F4F-4CAB-96D7-0A84156F4F7C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22/02/2021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470AA-8428-4986-9C5B-990F523089D0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0162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786A9-4F4F-4CAB-96D7-0A84156F4F7C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22/02/2021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470AA-8428-4986-9C5B-990F523089D0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97014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786A9-4F4F-4CAB-96D7-0A84156F4F7C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22/02/2021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470AA-8428-4986-9C5B-990F523089D0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81704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786A9-4F4F-4CAB-96D7-0A84156F4F7C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22/02/2021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470AA-8428-4986-9C5B-990F523089D0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53413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786A9-4F4F-4CAB-96D7-0A84156F4F7C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22/02/2021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470AA-8428-4986-9C5B-990F523089D0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850003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786A9-4F4F-4CAB-96D7-0A84156F4F7C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22/02/2021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470AA-8428-4986-9C5B-990F523089D0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121084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786A9-4F4F-4CAB-96D7-0A84156F4F7C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22/02/2021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470AA-8428-4986-9C5B-990F523089D0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589688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786A9-4F4F-4CAB-96D7-0A84156F4F7C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22/02/2021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470AA-8428-4986-9C5B-990F523089D0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31056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786A9-4F4F-4CAB-96D7-0A84156F4F7C}" type="datetimeFigureOut">
              <a:rPr lang="pt-BR" smtClean="0"/>
              <a:pPr/>
              <a:t>22/02/2021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470AA-8428-4986-9C5B-990F523089D0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786A9-4F4F-4CAB-96D7-0A84156F4F7C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22/02/2021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470AA-8428-4986-9C5B-990F523089D0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412513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786A9-4F4F-4CAB-96D7-0A84156F4F7C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22/02/2021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470AA-8428-4986-9C5B-990F523089D0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939035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786A9-4F4F-4CAB-96D7-0A84156F4F7C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22/02/2021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470AA-8428-4986-9C5B-990F523089D0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09221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786A9-4F4F-4CAB-96D7-0A84156F4F7C}" type="datetimeFigureOut">
              <a:rPr lang="pt-BR" smtClean="0"/>
              <a:pPr/>
              <a:t>22/02/2021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470AA-8428-4986-9C5B-990F523089D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786A9-4F4F-4CAB-96D7-0A84156F4F7C}" type="datetimeFigureOut">
              <a:rPr lang="pt-BR" smtClean="0"/>
              <a:pPr/>
              <a:t>22/02/2021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470AA-8428-4986-9C5B-990F523089D0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786A9-4F4F-4CAB-96D7-0A84156F4F7C}" type="datetimeFigureOut">
              <a:rPr lang="pt-BR" smtClean="0"/>
              <a:pPr/>
              <a:t>22/02/2021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470AA-8428-4986-9C5B-990F523089D0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786A9-4F4F-4CAB-96D7-0A84156F4F7C}" type="datetimeFigureOut">
              <a:rPr lang="pt-BR" smtClean="0"/>
              <a:pPr/>
              <a:t>22/02/2021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470AA-8428-4986-9C5B-990F523089D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786A9-4F4F-4CAB-96D7-0A84156F4F7C}" type="datetimeFigureOut">
              <a:rPr lang="pt-BR" smtClean="0"/>
              <a:pPr/>
              <a:t>22/02/2021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470AA-8428-4986-9C5B-990F523089D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786A9-4F4F-4CAB-96D7-0A84156F4F7C}" type="datetimeFigureOut">
              <a:rPr lang="pt-BR" smtClean="0"/>
              <a:pPr/>
              <a:t>22/02/2021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470AA-8428-4986-9C5B-990F523089D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786A9-4F4F-4CAB-96D7-0A84156F4F7C}" type="datetimeFigureOut">
              <a:rPr lang="pt-BR" smtClean="0"/>
              <a:pPr/>
              <a:t>22/02/2021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470AA-8428-4986-9C5B-990F523089D0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37C786A9-4F4F-4CAB-96D7-0A84156F4F7C}" type="datetimeFigureOut">
              <a:rPr lang="pt-BR" smtClean="0"/>
              <a:pPr/>
              <a:t>22/02/2021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AD470AA-8428-4986-9C5B-990F523089D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C786A9-4F4F-4CAB-96D7-0A84156F4F7C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22/02/2021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D470AA-8428-4986-9C5B-990F523089D0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85627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C:\Users\camilaclaudino\Desktop\ess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67544" y="5949280"/>
            <a:ext cx="6840760" cy="648072"/>
          </a:xfrm>
        </p:spPr>
        <p:txBody>
          <a:bodyPr>
            <a:normAutofit fontScale="90000"/>
          </a:bodyPr>
          <a:lstStyle/>
          <a:p>
            <a:r>
              <a:rPr lang="pt-BR" sz="3600" dirty="0" smtClean="0"/>
              <a:t>MUNÍCIPIO DE CAPIVARI DE BAIXO </a:t>
            </a:r>
            <a:r>
              <a:rPr lang="pt-BR" sz="4000" dirty="0" smtClean="0"/>
              <a:t/>
            </a:r>
            <a:br>
              <a:rPr lang="pt-BR" sz="4000" dirty="0" smtClean="0"/>
            </a:br>
            <a:endParaRPr lang="pt-BR" sz="3100" dirty="0"/>
          </a:p>
        </p:txBody>
      </p:sp>
      <p:sp>
        <p:nvSpPr>
          <p:cNvPr id="4" name="Subtítulo 3"/>
          <p:cNvSpPr>
            <a:spLocks noGrp="1"/>
          </p:cNvSpPr>
          <p:nvPr>
            <p:ph type="body" idx="1"/>
          </p:nvPr>
        </p:nvSpPr>
        <p:spPr>
          <a:xfrm>
            <a:off x="2771800" y="3645024"/>
            <a:ext cx="6192688" cy="1841996"/>
          </a:xfrm>
        </p:spPr>
        <p:txBody>
          <a:bodyPr>
            <a:normAutofit fontScale="25000" lnSpcReduction="20000"/>
          </a:bodyPr>
          <a:lstStyle/>
          <a:p>
            <a:endParaRPr lang="pt-BR" dirty="0" smtClean="0">
              <a:solidFill>
                <a:schemeClr val="tx1"/>
              </a:solidFill>
            </a:endParaRPr>
          </a:p>
          <a:p>
            <a:endParaRPr lang="pt-BR" b="1" dirty="0" smtClean="0">
              <a:solidFill>
                <a:schemeClr val="tx1"/>
              </a:solidFill>
            </a:endParaRPr>
          </a:p>
          <a:p>
            <a:pPr algn="ctr"/>
            <a:r>
              <a:rPr lang="pt-BR" sz="17600" b="1" dirty="0" smtClean="0">
                <a:solidFill>
                  <a:schemeClr val="tx1"/>
                </a:solidFill>
              </a:rPr>
              <a:t>        3° QUADRIMESTRE </a:t>
            </a:r>
          </a:p>
          <a:p>
            <a:pPr algn="ctr"/>
            <a:r>
              <a:rPr lang="pt-BR" sz="11000" dirty="0" smtClean="0">
                <a:solidFill>
                  <a:schemeClr val="tx1"/>
                </a:solidFill>
              </a:rPr>
              <a:t>             26/02/2021</a:t>
            </a:r>
          </a:p>
          <a:p>
            <a:pPr algn="ctr"/>
            <a:r>
              <a:rPr lang="pt-BR" sz="9600" dirty="0" smtClean="0">
                <a:solidFill>
                  <a:schemeClr val="tx1"/>
                </a:solidFill>
              </a:rPr>
              <a:t>               </a:t>
            </a:r>
          </a:p>
          <a:p>
            <a:pPr algn="ctr"/>
            <a:endParaRPr lang="pt-BR" sz="9600" dirty="0" smtClean="0">
              <a:solidFill>
                <a:schemeClr val="tx1"/>
              </a:solidFill>
            </a:endParaRPr>
          </a:p>
          <a:p>
            <a:pPr algn="r"/>
            <a:r>
              <a:rPr lang="pt-BR" sz="9600" b="1" dirty="0" smtClean="0">
                <a:solidFill>
                  <a:schemeClr val="tx1"/>
                </a:solidFill>
              </a:rPr>
              <a:t>                SECRETARIA DE </a:t>
            </a:r>
          </a:p>
          <a:p>
            <a:pPr algn="r"/>
            <a:r>
              <a:rPr lang="pt-BR" sz="9600" b="1" dirty="0" smtClean="0">
                <a:solidFill>
                  <a:schemeClr val="tx1"/>
                </a:solidFill>
              </a:rPr>
              <a:t>ADMINISTRAÇÃO, </a:t>
            </a:r>
          </a:p>
          <a:p>
            <a:pPr algn="r"/>
            <a:r>
              <a:rPr lang="pt-BR" sz="9600" b="1" dirty="0" smtClean="0">
                <a:solidFill>
                  <a:schemeClr val="tx1"/>
                </a:solidFill>
              </a:rPr>
              <a:t>                     FINANÇAS e </a:t>
            </a:r>
          </a:p>
          <a:p>
            <a:pPr algn="r"/>
            <a:r>
              <a:rPr lang="pt-BR" sz="9600" b="1" dirty="0" smtClean="0">
                <a:solidFill>
                  <a:schemeClr val="tx1"/>
                </a:solidFill>
              </a:rPr>
              <a:t>PLANEJAMENTO URBANO</a:t>
            </a:r>
            <a:endParaRPr lang="pt-BR" b="1" dirty="0" smtClean="0">
              <a:solidFill>
                <a:schemeClr val="tx1"/>
              </a:solidFill>
            </a:endParaRPr>
          </a:p>
          <a:p>
            <a:endParaRPr lang="pt-BR" b="1" dirty="0" smtClean="0">
              <a:solidFill>
                <a:schemeClr val="tx1"/>
              </a:solidFill>
            </a:endParaRPr>
          </a:p>
        </p:txBody>
      </p:sp>
      <p:pic>
        <p:nvPicPr>
          <p:cNvPr id="19460" name="Picture 4" descr="Imagem relacionad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4288" y="5661248"/>
            <a:ext cx="1598932" cy="995562"/>
          </a:xfrm>
          <a:prstGeom prst="rect">
            <a:avLst/>
          </a:prstGeom>
          <a:noFill/>
        </p:spPr>
      </p:pic>
      <p:sp>
        <p:nvSpPr>
          <p:cNvPr id="6" name="CaixaDeTexto 5"/>
          <p:cNvSpPr txBox="1"/>
          <p:nvPr/>
        </p:nvSpPr>
        <p:spPr>
          <a:xfrm>
            <a:off x="2914800" y="332656"/>
            <a:ext cx="62292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5400" dirty="0" smtClean="0">
                <a:solidFill>
                  <a:prstClr val="black"/>
                </a:solidFill>
              </a:rPr>
              <a:t>AUDIÊNCIA PÚBLICA</a:t>
            </a:r>
          </a:p>
          <a:p>
            <a:pPr algn="ctr"/>
            <a:r>
              <a:rPr lang="pt-BR" sz="3600" dirty="0" smtClean="0">
                <a:solidFill>
                  <a:prstClr val="black"/>
                </a:solidFill>
              </a:rPr>
              <a:t>(ART.9°§ 4°,LRF) </a:t>
            </a:r>
            <a:endParaRPr lang="pt-BR" sz="36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6117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1575048"/>
          </a:xfrm>
        </p:spPr>
        <p:txBody>
          <a:bodyPr>
            <a:normAutofit fontScale="90000"/>
          </a:bodyPr>
          <a:lstStyle/>
          <a:p>
            <a:pPr marL="0" indent="0">
              <a:buNone/>
            </a:pPr>
            <a:r>
              <a:rPr lang="en-GB" dirty="0" smtClean="0">
                <a:solidFill>
                  <a:srgbClr val="000000"/>
                </a:solidFill>
                <a:latin typeface="Arial Black" pitchFamily="34" charset="0"/>
              </a:rPr>
              <a:t/>
            </a:r>
            <a:br>
              <a:rPr lang="en-GB" dirty="0" smtClean="0">
                <a:solidFill>
                  <a:srgbClr val="000000"/>
                </a:solidFill>
                <a:latin typeface="Arial Black" pitchFamily="34" charset="0"/>
              </a:rPr>
            </a:br>
            <a:r>
              <a:rPr lang="en-GB" sz="3300" dirty="0" smtClean="0">
                <a:solidFill>
                  <a:srgbClr val="000000"/>
                </a:solidFill>
                <a:latin typeface="Arial Black" pitchFamily="34" charset="0"/>
              </a:rPr>
              <a:t>AUDIÊNCIA PÚBLICA</a:t>
            </a:r>
            <a:br>
              <a:rPr lang="en-GB" sz="3300" dirty="0" smtClean="0">
                <a:solidFill>
                  <a:srgbClr val="000000"/>
                </a:solidFill>
                <a:latin typeface="Arial Black" pitchFamily="34" charset="0"/>
              </a:rPr>
            </a:br>
            <a:r>
              <a:rPr lang="en-GB" sz="3300" dirty="0" smtClean="0">
                <a:solidFill>
                  <a:srgbClr val="000000"/>
                </a:solidFill>
                <a:latin typeface="Arial Black" pitchFamily="34" charset="0"/>
              </a:rPr>
              <a:t>3º Quadrimestre</a:t>
            </a:r>
            <a:br>
              <a:rPr lang="en-GB" sz="3300" dirty="0" smtClean="0">
                <a:solidFill>
                  <a:srgbClr val="000000"/>
                </a:solidFill>
                <a:latin typeface="Arial Black" pitchFamily="34" charset="0"/>
              </a:rPr>
            </a:br>
            <a:r>
              <a:rPr lang="en-GB" sz="3300" dirty="0" smtClean="0">
                <a:solidFill>
                  <a:srgbClr val="DDDDDD"/>
                </a:solidFill>
                <a:latin typeface="Arial Black" pitchFamily="34" charset="0"/>
              </a:rPr>
              <a:t/>
            </a:r>
            <a:br>
              <a:rPr lang="en-GB" sz="3300" dirty="0" smtClean="0">
                <a:solidFill>
                  <a:srgbClr val="DDDDDD"/>
                </a:solidFill>
                <a:latin typeface="Arial Black" pitchFamily="34" charset="0"/>
              </a:rPr>
            </a:br>
            <a:endParaRPr lang="pt-BR" sz="33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3"/>
          </p:nvPr>
        </p:nvSpPr>
        <p:spPr>
          <a:xfrm>
            <a:off x="611561" y="1844824"/>
            <a:ext cx="8324178" cy="223224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sz="4000" dirty="0" smtClean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Black" pitchFamily="32" charset="0"/>
              <a:cs typeface="Arial Unicode MS" charset="0"/>
            </a:endParaRPr>
          </a:p>
          <a:p>
            <a:pPr marL="0" indent="0">
              <a:buNone/>
            </a:pPr>
            <a:r>
              <a:rPr lang="en-GB" sz="40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2" charset="0"/>
                <a:cs typeface="Arial Unicode MS" charset="0"/>
              </a:rPr>
              <a:t>DESPESAS</a:t>
            </a:r>
          </a:p>
          <a:p>
            <a:pPr marL="0" indent="0">
              <a:buNone/>
            </a:pPr>
            <a:r>
              <a:rPr lang="en-GB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2" charset="0"/>
                <a:cs typeface="Arial Unicode MS" charset="0"/>
              </a:rPr>
              <a:t> </a:t>
            </a:r>
            <a:r>
              <a:rPr lang="en-GB" sz="3600" i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2" charset="0"/>
                <a:cs typeface="Arial Unicode MS" charset="0"/>
              </a:rPr>
              <a:t>PÚBLICAS</a:t>
            </a:r>
            <a:endParaRPr lang="pt-BR" sz="3600" i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539552" y="4725144"/>
            <a:ext cx="831641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solidFill>
                  <a:schemeClr val="tx2"/>
                </a:solidFill>
              </a:rPr>
              <a:t>Consolidação</a:t>
            </a:r>
          </a:p>
          <a:p>
            <a:r>
              <a:rPr lang="pt-BR" dirty="0">
                <a:solidFill>
                  <a:schemeClr val="tx2"/>
                </a:solidFill>
              </a:rPr>
              <a:t> </a:t>
            </a:r>
            <a:r>
              <a:rPr lang="pt-BR" dirty="0" smtClean="0">
                <a:solidFill>
                  <a:schemeClr val="tx2"/>
                </a:solidFill>
              </a:rPr>
              <a:t>3° </a:t>
            </a:r>
            <a:r>
              <a:rPr lang="pt-BR" dirty="0">
                <a:solidFill>
                  <a:schemeClr val="tx2"/>
                </a:solidFill>
              </a:rPr>
              <a:t>Quadrimestre</a:t>
            </a:r>
          </a:p>
          <a:p>
            <a:r>
              <a:rPr lang="pt-BR" dirty="0">
                <a:solidFill>
                  <a:schemeClr val="tx2"/>
                </a:solidFill>
              </a:rPr>
              <a:t>Período: </a:t>
            </a:r>
            <a:r>
              <a:rPr lang="pt-BR" dirty="0" smtClean="0">
                <a:solidFill>
                  <a:schemeClr val="tx2"/>
                </a:solidFill>
              </a:rPr>
              <a:t>01/2020 </a:t>
            </a:r>
            <a:r>
              <a:rPr lang="pt-BR" dirty="0">
                <a:solidFill>
                  <a:schemeClr val="tx2"/>
                </a:solidFill>
              </a:rPr>
              <a:t>a </a:t>
            </a:r>
            <a:r>
              <a:rPr lang="pt-BR" dirty="0" smtClean="0">
                <a:solidFill>
                  <a:schemeClr val="tx2"/>
                </a:solidFill>
              </a:rPr>
              <a:t>12/2020</a:t>
            </a:r>
            <a:endParaRPr lang="pt-BR" dirty="0">
              <a:solidFill>
                <a:schemeClr val="tx2"/>
              </a:solidFill>
            </a:endParaRPr>
          </a:p>
        </p:txBody>
      </p:sp>
      <p:pic>
        <p:nvPicPr>
          <p:cNvPr id="5" name="Picture 4" descr="Imagem relacionad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4288" y="5661248"/>
            <a:ext cx="1598932" cy="99556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843136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9552" y="404664"/>
            <a:ext cx="8229600" cy="504056"/>
          </a:xfrm>
        </p:spPr>
        <p:txBody>
          <a:bodyPr>
            <a:normAutofit fontScale="90000"/>
          </a:bodyPr>
          <a:lstStyle/>
          <a:p>
            <a:pPr marL="0" indent="0">
              <a:buNone/>
            </a:pPr>
            <a:r>
              <a:rPr lang="pt-BR" sz="3200" dirty="0"/>
              <a:t>DESPESAS POR </a:t>
            </a:r>
            <a:r>
              <a:rPr lang="pt-BR" sz="3200" dirty="0" smtClean="0"/>
              <a:t>FUNÇÃO DE GOVERNO</a:t>
            </a:r>
            <a:endParaRPr lang="pt-BR" sz="3200" dirty="0"/>
          </a:p>
        </p:txBody>
      </p:sp>
      <p:graphicFrame>
        <p:nvGraphicFramePr>
          <p:cNvPr id="8" name="Espaço Reservado para Conteúdo 7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262620041"/>
              </p:ext>
            </p:extLst>
          </p:nvPr>
        </p:nvGraphicFramePr>
        <p:xfrm>
          <a:off x="755576" y="1268756"/>
          <a:ext cx="7704856" cy="4536511"/>
        </p:xfrm>
        <a:graphic>
          <a:graphicData uri="http://schemas.openxmlformats.org/drawingml/2006/table">
            <a:tbl>
              <a:tblPr/>
              <a:tblGrid>
                <a:gridCol w="3999789"/>
                <a:gridCol w="2696955"/>
                <a:gridCol w="1008112"/>
              </a:tblGrid>
              <a:tr h="362231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Tahoma"/>
                        </a:rPr>
                        <a:t>Tipo Despesa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Tahoma"/>
                        </a:rPr>
                        <a:t>TOTAL EXECUTADA 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>
                          <a:solidFill>
                            <a:srgbClr val="FFFFFF"/>
                          </a:solidFill>
                          <a:effectLst/>
                          <a:latin typeface="Tahoma"/>
                        </a:rPr>
                        <a:t>(%)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</a:tr>
              <a:tr h="344982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 dirty="0" err="1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ahoma"/>
                        </a:rPr>
                        <a:t>Adm.Geral</a:t>
                      </a:r>
                      <a:r>
                        <a:rPr lang="pt-BR" sz="1600" b="0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ahoma"/>
                        </a:rPr>
                        <a:t> Legislativo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b="0" i="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3.598.964,23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4,36%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</a:tr>
              <a:tr h="344982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 dirty="0" err="1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ahoma"/>
                        </a:rPr>
                        <a:t>Adm.Geral</a:t>
                      </a:r>
                      <a:r>
                        <a:rPr lang="pt-BR" sz="1600" b="0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ahoma"/>
                        </a:rPr>
                        <a:t> Executivo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b="0" i="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1.872.584,62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2,27%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DB4E2"/>
                    </a:solidFill>
                  </a:tcPr>
                </a:tc>
              </a:tr>
              <a:tr h="344982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ahoma"/>
                        </a:rPr>
                        <a:t>Secr. </a:t>
                      </a:r>
                      <a:r>
                        <a:rPr lang="pt-BR" sz="1600" b="0" i="0" u="none" strike="noStrike" dirty="0" err="1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ahoma"/>
                        </a:rPr>
                        <a:t>Administ</a:t>
                      </a:r>
                      <a:r>
                        <a:rPr lang="pt-BR" sz="1600" b="0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ahoma"/>
                        </a:rPr>
                        <a:t>. Finanças e Planej. Urbano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b="0" i="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7.468.680,37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9,05%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</a:tr>
              <a:tr h="344982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ahoma"/>
                        </a:rPr>
                        <a:t>Secr. Educação, Cultura, esporte e Turismo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b="0" i="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26.686.009,48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32,35%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DB4E2"/>
                    </a:solidFill>
                  </a:tcPr>
                </a:tc>
              </a:tr>
              <a:tr h="344982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ahoma"/>
                        </a:rPr>
                        <a:t>Secr. Assis. Social e da Família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b="0" i="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3.532.952,46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4,28%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</a:tr>
              <a:tr h="344982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ahoma"/>
                        </a:rPr>
                        <a:t>Fundo Mun. </a:t>
                      </a:r>
                      <a:r>
                        <a:rPr lang="pt-BR" sz="1600" b="0" i="0" u="none" strike="noStrike" dirty="0" err="1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ahoma"/>
                        </a:rPr>
                        <a:t>Ass.Crian</a:t>
                      </a:r>
                      <a:r>
                        <a:rPr lang="pt-BR" sz="1600" b="0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ahoma"/>
                        </a:rPr>
                        <a:t> </a:t>
                      </a:r>
                      <a:r>
                        <a:rPr lang="pt-BR" sz="1600" b="0" i="0" u="none" strike="noStrike" dirty="0" err="1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ahoma"/>
                        </a:rPr>
                        <a:t>Adol</a:t>
                      </a:r>
                      <a:r>
                        <a:rPr lang="pt-BR" sz="1600" b="0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ahoma"/>
                        </a:rPr>
                        <a:t> - FIA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b="0" i="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88.722,59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0,11%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DB4E2"/>
                    </a:solidFill>
                  </a:tcPr>
                </a:tc>
              </a:tr>
              <a:tr h="344982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ahoma"/>
                        </a:rPr>
                        <a:t>Secr. Industria e Comercio e </a:t>
                      </a:r>
                      <a:r>
                        <a:rPr lang="pt-BR" sz="1600" b="0" i="0" u="none" strike="noStrike" dirty="0" err="1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ahoma"/>
                        </a:rPr>
                        <a:t>Desenv</a:t>
                      </a:r>
                      <a:r>
                        <a:rPr lang="pt-BR" sz="1600" b="0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ahoma"/>
                        </a:rPr>
                        <a:t>. Rural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b="0" i="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1.489.871,00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1,81%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</a:tr>
              <a:tr h="517472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ahoma"/>
                        </a:rPr>
                        <a:t>Secr. Munic. Obras, Viação, Trânsito e Meio Ambiente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b="0" i="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19.777.889,03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23,98%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DB4E2"/>
                    </a:solidFill>
                  </a:tcPr>
                </a:tc>
              </a:tr>
              <a:tr h="362231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ahoma"/>
                        </a:rPr>
                        <a:t>Fundo Municipal </a:t>
                      </a:r>
                      <a:r>
                        <a:rPr lang="pt-BR" sz="1600" b="0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ahoma"/>
                        </a:rPr>
                        <a:t>de Saúde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b="0" i="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17.966.899,77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21,78%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534721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Tahoma"/>
                        </a:rPr>
                        <a:t>TOTAL DA DESPESA EXECUTADA ATÉ O </a:t>
                      </a:r>
                      <a:r>
                        <a:rPr lang="pt-BR" sz="16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Tahoma"/>
                        </a:rPr>
                        <a:t>3° </a:t>
                      </a:r>
                      <a:r>
                        <a:rPr lang="pt-BR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Tahoma"/>
                        </a:rPr>
                        <a:t>QUADRIMESTRE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b="1" i="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82.482.573,55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1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</a:tr>
              <a:tr h="344982">
                <a:tc gridSpan="2">
                  <a:txBody>
                    <a:bodyPr/>
                    <a:lstStyle/>
                    <a:p>
                      <a:pPr algn="l" rtl="0" fontAlgn="ctr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Fonte:  </a:t>
                      </a:r>
                      <a:r>
                        <a:rPr lang="pt-B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Comparativo</a:t>
                      </a:r>
                      <a:r>
                        <a:rPr lang="pt-BR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da Despesa Autorizada com a Liquidada </a:t>
                      </a:r>
                      <a:r>
                        <a:rPr lang="pt-B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– (TC 08)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74476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1575048"/>
          </a:xfrm>
        </p:spPr>
        <p:txBody>
          <a:bodyPr>
            <a:normAutofit fontScale="90000"/>
          </a:bodyPr>
          <a:lstStyle/>
          <a:p>
            <a:pPr marL="0" indent="0">
              <a:buNone/>
            </a:pPr>
            <a:r>
              <a:rPr lang="en-GB" dirty="0" smtClean="0">
                <a:solidFill>
                  <a:srgbClr val="000000"/>
                </a:solidFill>
                <a:latin typeface="Arial Black" pitchFamily="34" charset="0"/>
              </a:rPr>
              <a:t/>
            </a:r>
            <a:br>
              <a:rPr lang="en-GB" dirty="0" smtClean="0">
                <a:solidFill>
                  <a:srgbClr val="000000"/>
                </a:solidFill>
                <a:latin typeface="Arial Black" pitchFamily="34" charset="0"/>
              </a:rPr>
            </a:br>
            <a:r>
              <a:rPr lang="en-GB" sz="3300" dirty="0" smtClean="0">
                <a:solidFill>
                  <a:srgbClr val="000000"/>
                </a:solidFill>
                <a:latin typeface="Arial Black" pitchFamily="34" charset="0"/>
              </a:rPr>
              <a:t>AUDIÊNCIA PÚBLICA</a:t>
            </a:r>
            <a:br>
              <a:rPr lang="en-GB" sz="3300" dirty="0" smtClean="0">
                <a:solidFill>
                  <a:srgbClr val="000000"/>
                </a:solidFill>
                <a:latin typeface="Arial Black" pitchFamily="34" charset="0"/>
              </a:rPr>
            </a:br>
            <a:r>
              <a:rPr lang="en-GB" sz="3300" dirty="0" smtClean="0">
                <a:solidFill>
                  <a:srgbClr val="000000"/>
                </a:solidFill>
                <a:latin typeface="Arial Black" pitchFamily="34" charset="0"/>
              </a:rPr>
              <a:t>3º Quadrimestre</a:t>
            </a:r>
            <a:br>
              <a:rPr lang="en-GB" sz="3300" dirty="0" smtClean="0">
                <a:solidFill>
                  <a:srgbClr val="000000"/>
                </a:solidFill>
                <a:latin typeface="Arial Black" pitchFamily="34" charset="0"/>
              </a:rPr>
            </a:br>
            <a:r>
              <a:rPr lang="en-GB" sz="3300" dirty="0" smtClean="0">
                <a:solidFill>
                  <a:srgbClr val="DDDDDD"/>
                </a:solidFill>
                <a:latin typeface="Arial Black" pitchFamily="34" charset="0"/>
              </a:rPr>
              <a:t/>
            </a:r>
            <a:br>
              <a:rPr lang="en-GB" sz="3300" dirty="0" smtClean="0">
                <a:solidFill>
                  <a:srgbClr val="DDDDDD"/>
                </a:solidFill>
                <a:latin typeface="Arial Black" pitchFamily="34" charset="0"/>
              </a:rPr>
            </a:br>
            <a:endParaRPr lang="pt-BR" sz="33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3"/>
          </p:nvPr>
        </p:nvSpPr>
        <p:spPr>
          <a:xfrm>
            <a:off x="611561" y="1844824"/>
            <a:ext cx="8324178" cy="223224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sz="4000" dirty="0" smtClean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Black" pitchFamily="32" charset="0"/>
              <a:cs typeface="Arial Unicode MS" charset="0"/>
            </a:endParaRPr>
          </a:p>
          <a:p>
            <a:pPr marL="0" indent="0">
              <a:buNone/>
            </a:pPr>
            <a:r>
              <a:rPr lang="en-GB" sz="4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2" charset="0"/>
                <a:cs typeface="Arial Unicode MS" charset="0"/>
              </a:rPr>
              <a:t>LIMITES CONSTITUCIONAIS E LEGAIS</a:t>
            </a:r>
            <a:endParaRPr lang="pt-BR" sz="3600" i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539552" y="4725144"/>
            <a:ext cx="831641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solidFill>
                  <a:schemeClr val="tx2"/>
                </a:solidFill>
              </a:rPr>
              <a:t>Consolidação</a:t>
            </a:r>
          </a:p>
          <a:p>
            <a:r>
              <a:rPr lang="pt-BR" dirty="0">
                <a:solidFill>
                  <a:schemeClr val="tx2"/>
                </a:solidFill>
              </a:rPr>
              <a:t> </a:t>
            </a:r>
            <a:r>
              <a:rPr lang="pt-BR" dirty="0" smtClean="0">
                <a:solidFill>
                  <a:schemeClr val="tx2"/>
                </a:solidFill>
              </a:rPr>
              <a:t>3° </a:t>
            </a:r>
            <a:r>
              <a:rPr lang="pt-BR" dirty="0">
                <a:solidFill>
                  <a:schemeClr val="tx2"/>
                </a:solidFill>
              </a:rPr>
              <a:t>Quadrimestre</a:t>
            </a:r>
          </a:p>
          <a:p>
            <a:r>
              <a:rPr lang="pt-BR" dirty="0">
                <a:solidFill>
                  <a:schemeClr val="tx2"/>
                </a:solidFill>
              </a:rPr>
              <a:t>Período: </a:t>
            </a:r>
            <a:r>
              <a:rPr lang="pt-BR" dirty="0" smtClean="0">
                <a:solidFill>
                  <a:schemeClr val="tx2"/>
                </a:solidFill>
              </a:rPr>
              <a:t>01/2020 </a:t>
            </a:r>
            <a:r>
              <a:rPr lang="pt-BR" dirty="0">
                <a:solidFill>
                  <a:schemeClr val="tx2"/>
                </a:solidFill>
              </a:rPr>
              <a:t>a </a:t>
            </a:r>
            <a:r>
              <a:rPr lang="pt-BR" dirty="0" smtClean="0">
                <a:solidFill>
                  <a:schemeClr val="tx2"/>
                </a:solidFill>
              </a:rPr>
              <a:t>12/2020</a:t>
            </a:r>
            <a:endParaRPr lang="pt-BR" dirty="0">
              <a:solidFill>
                <a:schemeClr val="tx2"/>
              </a:solidFill>
            </a:endParaRPr>
          </a:p>
        </p:txBody>
      </p:sp>
      <p:pic>
        <p:nvPicPr>
          <p:cNvPr id="5" name="Picture 4" descr="Imagem relacionad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4288" y="5661248"/>
            <a:ext cx="1598932" cy="99556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21817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1560" y="332656"/>
            <a:ext cx="8229600" cy="1225512"/>
          </a:xfrm>
        </p:spPr>
        <p:txBody>
          <a:bodyPr>
            <a:normAutofit fontScale="90000"/>
          </a:bodyPr>
          <a:lstStyle/>
          <a:p>
            <a:pPr marL="0" indent="0">
              <a:buNone/>
            </a:pPr>
            <a:r>
              <a:rPr lang="pt-BR" sz="2200" b="1" dirty="0" smtClean="0">
                <a:solidFill>
                  <a:srgbClr val="000000"/>
                </a:solidFill>
                <a:latin typeface="Tahoma"/>
              </a:rPr>
              <a:t/>
            </a:r>
            <a:br>
              <a:rPr lang="pt-BR" sz="2200" b="1" dirty="0" smtClean="0">
                <a:solidFill>
                  <a:srgbClr val="000000"/>
                </a:solidFill>
                <a:latin typeface="Tahoma"/>
              </a:rPr>
            </a:br>
            <a:r>
              <a:rPr lang="pt-BR" sz="2700" b="1" dirty="0" smtClean="0">
                <a:solidFill>
                  <a:srgbClr val="000000"/>
                </a:solidFill>
              </a:rPr>
              <a:t>CÁLCULO DE CUMP. AO ARTIGO 60, § 5º DO ATO </a:t>
            </a:r>
            <a:br>
              <a:rPr lang="pt-BR" sz="2700" b="1" dirty="0" smtClean="0">
                <a:solidFill>
                  <a:srgbClr val="000000"/>
                </a:solidFill>
              </a:rPr>
            </a:br>
            <a:r>
              <a:rPr lang="pt-BR" sz="2700" b="1" dirty="0" smtClean="0">
                <a:solidFill>
                  <a:srgbClr val="000000"/>
                </a:solidFill>
              </a:rPr>
              <a:t>DAS DISPOSIÇÕES TRANSITÓRIAS</a:t>
            </a:r>
            <a:br>
              <a:rPr lang="pt-BR" sz="2700" b="1" dirty="0" smtClean="0">
                <a:solidFill>
                  <a:srgbClr val="000000"/>
                </a:solidFill>
              </a:rPr>
            </a:br>
            <a:endParaRPr lang="pt-BR" sz="2700" b="1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804990210"/>
              </p:ext>
            </p:extLst>
          </p:nvPr>
        </p:nvGraphicFramePr>
        <p:xfrm>
          <a:off x="467544" y="1628800"/>
          <a:ext cx="8363272" cy="45941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5252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61074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43360">
                <a:tc>
                  <a:txBody>
                    <a:bodyPr/>
                    <a:lstStyle/>
                    <a:p>
                      <a:pPr algn="l" fontAlgn="b"/>
                      <a:r>
                        <a:rPr lang="pt-BR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RETORNO DO FUNDEB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     13.192.271,56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12783">
                <a:tc>
                  <a:txBody>
                    <a:bodyPr/>
                    <a:lstStyle/>
                    <a:p>
                      <a:pPr algn="l" fontAlgn="b"/>
                      <a:r>
                        <a:rPr lang="pt-BR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Rendimento de Aplicação Financeira / Fundeb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                3.384,55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12783">
                <a:tc>
                  <a:txBody>
                    <a:bodyPr/>
                    <a:lstStyle/>
                    <a:p>
                      <a:pPr algn="l" fontAlgn="b"/>
                      <a:r>
                        <a:rPr lang="pt-BR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BASE DE CALCULO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     13.195.656,11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65040">
                <a:tc>
                  <a:txBody>
                    <a:bodyPr/>
                    <a:lstStyle/>
                    <a:p>
                      <a:pPr algn="l" fontAlgn="b"/>
                      <a:r>
                        <a:rPr lang="pt-BR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60% Que Deveria Ser Aplicado Com Remuneração de Professores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        7.917.393,67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65040">
                <a:tc>
                  <a:txBody>
                    <a:bodyPr/>
                    <a:lstStyle/>
                    <a:p>
                      <a:pPr algn="l" fontAlgn="b"/>
                      <a:r>
                        <a:rPr lang="pt-BR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Valor Total Efetivamente Gasto Com Remuneração de Professores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     12.309.528,26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665040">
                <a:tc>
                  <a:txBody>
                    <a:bodyPr/>
                    <a:lstStyle/>
                    <a:p>
                      <a:pPr algn="l" fontAlgn="b"/>
                      <a:r>
                        <a:rPr lang="pt-BR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Valor Aplicado A Maior/ Menor que o Limite Constitucional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        4.392.134,59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665040">
                <a:tc>
                  <a:txBody>
                    <a:bodyPr/>
                    <a:lstStyle/>
                    <a:p>
                      <a:pPr algn="l" fontAlgn="b"/>
                      <a:r>
                        <a:rPr lang="pt-BR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Artigo 60, § 5º do Ato das Disposições Constitucionais Transitórias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93,28%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665040">
                <a:tc>
                  <a:txBody>
                    <a:bodyPr/>
                    <a:lstStyle/>
                    <a:p>
                      <a:pPr algn="l" fontAlgn="b"/>
                      <a:r>
                        <a:rPr lang="pt-BR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Valor </a:t>
                      </a:r>
                      <a:r>
                        <a:rPr lang="pt-BR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Aplicado C</a:t>
                      </a:r>
                      <a:r>
                        <a:rPr lang="pt-BR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/ Remuneração de Profissionais do Ens. </a:t>
                      </a:r>
                      <a:r>
                        <a:rPr lang="pt-BR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Infantil - Superávit </a:t>
                      </a:r>
                      <a:endParaRPr lang="pt-BR" sz="15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           433.314,71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sp>
        <p:nvSpPr>
          <p:cNvPr id="3" name="CaixaDeTexto 2"/>
          <p:cNvSpPr txBox="1"/>
          <p:nvPr/>
        </p:nvSpPr>
        <p:spPr>
          <a:xfrm>
            <a:off x="539552" y="6309320"/>
            <a:ext cx="468052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00" dirty="0" smtClean="0"/>
              <a:t> </a:t>
            </a:r>
            <a:endParaRPr lang="pt-BR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03648" y="5517232"/>
            <a:ext cx="6512511" cy="1143000"/>
          </a:xfrm>
        </p:spPr>
        <p:txBody>
          <a:bodyPr/>
          <a:lstStyle/>
          <a:p>
            <a:pPr marL="0" indent="0">
              <a:buNone/>
            </a:pPr>
            <a:r>
              <a:rPr lang="pt-BR" dirty="0" smtClean="0"/>
              <a:t>LIMITES – EDUCAÇÃO</a:t>
            </a:r>
            <a:endParaRPr lang="pt-BR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966569362"/>
              </p:ext>
            </p:extLst>
          </p:nvPr>
        </p:nvGraphicFramePr>
        <p:xfrm>
          <a:off x="539552" y="692696"/>
          <a:ext cx="8424935" cy="44644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7646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29275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95571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1135382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Tahoma"/>
                        </a:rPr>
                        <a:t>Componente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Tahoma"/>
                        </a:rPr>
                        <a:t>Valor</a:t>
                      </a:r>
                      <a:r>
                        <a:rPr lang="pt-BR" sz="2000" b="1" i="0" u="none" strike="noStrike" baseline="0" dirty="0" smtClean="0">
                          <a:solidFill>
                            <a:srgbClr val="FFFFFF"/>
                          </a:solidFill>
                          <a:effectLst/>
                          <a:latin typeface="Tahoma"/>
                        </a:rPr>
                        <a:t> Liquidado</a:t>
                      </a:r>
                      <a:endParaRPr lang="pt-BR" sz="2000" b="1" i="0" u="none" strike="noStrike" dirty="0">
                        <a:solidFill>
                          <a:srgbClr val="FFFFFF"/>
                        </a:solidFill>
                        <a:effectLst/>
                        <a:latin typeface="Tahom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Tahoma"/>
                        </a:rPr>
                        <a:t>Percentual da Receita com Impostos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45542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Total de despesa com Educação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     24.728.474,61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18532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Total das Despesas para efeito de Cálculo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     16.833.159,38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31,37%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18532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Valor Mínimo de 25% das Receitas com Impostos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13.414.566,97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25,00%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18532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Valor acima/abaixo do Limite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        3.418.592,41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6,37%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727974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CUMPRIMENTO</a:t>
                      </a:r>
                      <a:r>
                        <a:rPr lang="pt-BR" sz="16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</a:t>
                      </a:r>
                      <a:r>
                        <a:rPr lang="pt-BR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LIMITE CONSTITUCIONAL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</a:t>
                      </a:r>
                      <a:r>
                        <a:rPr lang="pt-B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umprido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4759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03648" y="5715000"/>
            <a:ext cx="6512511" cy="1143000"/>
          </a:xfrm>
        </p:spPr>
        <p:txBody>
          <a:bodyPr/>
          <a:lstStyle/>
          <a:p>
            <a:pPr marL="0" indent="0" algn="ctr">
              <a:buNone/>
            </a:pPr>
            <a:r>
              <a:rPr lang="pt-BR" dirty="0" smtClean="0"/>
              <a:t>LIMITES – SAÚDE</a:t>
            </a:r>
            <a:endParaRPr lang="pt-BR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352999506"/>
              </p:ext>
            </p:extLst>
          </p:nvPr>
        </p:nvGraphicFramePr>
        <p:xfrm>
          <a:off x="467544" y="692696"/>
          <a:ext cx="8424936" cy="45166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248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98766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04478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834033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Tahoma"/>
                        </a:rPr>
                        <a:t>Componente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Tahoma"/>
                        </a:rPr>
                        <a:t>Valor Liquidado</a:t>
                      </a:r>
                      <a:endParaRPr lang="pt-BR" sz="2000" b="1" i="0" u="none" strike="noStrike" dirty="0">
                        <a:solidFill>
                          <a:srgbClr val="FFFFFF"/>
                        </a:solidFill>
                        <a:effectLst/>
                        <a:latin typeface="Tahom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Tahoma"/>
                        </a:rPr>
                        <a:t>Percentual da Receita com Impostos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21515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Total das Despesas com Saúde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17.966.899,77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52924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Total das Despesas para efeito de Cálculo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10.223.826,97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19,59%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21515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Valor Mínimo de 15% das Receitas com Impostos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7.826.542,75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15,00%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778046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Valor acima/abaixo do Limite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2.397.284,22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4,59%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928277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CUMPRIMENTO LIMITE CONSTITUCIONAL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Cumprido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467544" y="5301208"/>
            <a:ext cx="468052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00" dirty="0" smtClean="0"/>
              <a:t> </a:t>
            </a:r>
            <a:endParaRPr lang="pt-BR" sz="1000" dirty="0"/>
          </a:p>
        </p:txBody>
      </p:sp>
    </p:spTree>
    <p:extLst>
      <p:ext uri="{BB962C8B-B14F-4D97-AF65-F5344CB8AC3E}">
        <p14:creationId xmlns:p14="http://schemas.microsoft.com/office/powerpoint/2010/main" val="480688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03648" y="5013176"/>
            <a:ext cx="6512511" cy="1143000"/>
          </a:xfrm>
        </p:spPr>
        <p:txBody>
          <a:bodyPr/>
          <a:lstStyle/>
          <a:p>
            <a:pPr marL="0" indent="0" algn="ctr">
              <a:buNone/>
            </a:pPr>
            <a:r>
              <a:rPr lang="pt-BR" dirty="0" smtClean="0"/>
              <a:t>LIMITES – PESSOAL</a:t>
            </a:r>
            <a:endParaRPr lang="pt-BR" dirty="0"/>
          </a:p>
        </p:txBody>
      </p:sp>
      <p:graphicFrame>
        <p:nvGraphicFramePr>
          <p:cNvPr id="5" name="Espaço Reservado para Conteúdo 4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22187107"/>
              </p:ext>
            </p:extLst>
          </p:nvPr>
        </p:nvGraphicFramePr>
        <p:xfrm>
          <a:off x="179511" y="908720"/>
          <a:ext cx="8517633" cy="30213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819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97552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76888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64434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400681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572462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Período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RCL do Município </a:t>
                      </a:r>
                      <a:endParaRPr lang="pt-BR" sz="1600" b="1" i="0" u="none" strike="noStrike" dirty="0" smtClean="0">
                        <a:solidFill>
                          <a:srgbClr val="FFFFFF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ctr" fontAlgn="ctr"/>
                      <a:r>
                        <a:rPr lang="pt-BR" sz="16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pt-BR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últimos 12 meses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Despesa com Pessoal </a:t>
                      </a:r>
                      <a:endParaRPr lang="pt-BR" sz="1600" b="1" i="0" u="none" strike="noStrike" dirty="0" smtClean="0">
                        <a:solidFill>
                          <a:srgbClr val="FFFFFF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ctr" fontAlgn="ctr"/>
                      <a:r>
                        <a:rPr lang="pt-BR" sz="16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Limite </a:t>
                      </a:r>
                      <a:r>
                        <a:rPr lang="pt-BR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máximo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Despesa com pessoal realizada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Percentual da RCL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72462"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Executivo (54%)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85.785.889,50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46.324.380,33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41.978.285,41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48,93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72462"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Legislativo (6%)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85.785.889,50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 </a:t>
                      </a:r>
                      <a:r>
                        <a:rPr lang="pt-BR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pt-B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5.147.153,37 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</a:t>
                      </a:r>
                      <a:r>
                        <a:rPr lang="pt-B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3.155.606,15 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3,68%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72462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Consolidado (60%)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85.785.889,50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</a:t>
                      </a:r>
                      <a:r>
                        <a:rPr lang="pt-B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51.471.533,70 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pt-B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45.133.891,56 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52,61%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72462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Limites </a:t>
                      </a:r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Constitucionais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just" fontAlgn="ctr"/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CUMPRIDO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251520" y="4005064"/>
            <a:ext cx="468052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00" dirty="0" smtClean="0"/>
              <a:t> </a:t>
            </a:r>
            <a:endParaRPr lang="pt-BR" sz="1000" dirty="0"/>
          </a:p>
        </p:txBody>
      </p:sp>
    </p:spTree>
    <p:extLst>
      <p:ext uri="{BB962C8B-B14F-4D97-AF65-F5344CB8AC3E}">
        <p14:creationId xmlns:p14="http://schemas.microsoft.com/office/powerpoint/2010/main" val="1123091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Consolidadas até o </a:t>
            </a:r>
          </a:p>
          <a:p>
            <a:r>
              <a:rPr lang="pt-BR" dirty="0"/>
              <a:t>3</a:t>
            </a:r>
            <a:r>
              <a:rPr lang="pt-BR" dirty="0" smtClean="0"/>
              <a:t>º Quadrimestre/2020</a:t>
            </a:r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730623"/>
          </a:xfrm>
        </p:spPr>
        <p:txBody>
          <a:bodyPr>
            <a:normAutofit fontScale="90000"/>
          </a:bodyPr>
          <a:lstStyle/>
          <a:p>
            <a:pPr marL="182880" indent="0">
              <a:buNone/>
            </a:pPr>
            <a:r>
              <a:rPr lang="en-GB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2" charset="0"/>
                <a:cs typeface="Arial Unicode MS" charset="0"/>
              </a:rPr>
              <a:t>Acompanhamento</a:t>
            </a:r>
            <a:r>
              <a:rPr lang="en-GB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2" charset="0"/>
                <a:cs typeface="Arial Unicode MS" charset="0"/>
              </a:rPr>
              <a:t> das </a:t>
            </a:r>
            <a:r>
              <a:rPr lang="en-GB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2" charset="0"/>
                <a:cs typeface="Arial Unicode MS" charset="0"/>
              </a:rPr>
              <a:t>Metas</a:t>
            </a:r>
            <a:r>
              <a:rPr lang="en-GB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2" charset="0"/>
                <a:cs typeface="Arial Unicode MS" charset="0"/>
              </a:rPr>
              <a:t> </a:t>
            </a:r>
            <a:r>
              <a:rPr lang="en-GB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2" charset="0"/>
                <a:cs typeface="Arial Unicode MS" charset="0"/>
              </a:rPr>
              <a:t>Bimestrais</a:t>
            </a:r>
            <a:endParaRPr lang="pt-BR" dirty="0"/>
          </a:p>
        </p:txBody>
      </p:sp>
      <p:pic>
        <p:nvPicPr>
          <p:cNvPr id="5" name="Picture 4" descr="Imagem relacionad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4288" y="5661248"/>
            <a:ext cx="1598932" cy="99556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224457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195736" y="4869160"/>
            <a:ext cx="6512511" cy="1143000"/>
          </a:xfrm>
        </p:spPr>
        <p:txBody>
          <a:bodyPr>
            <a:normAutofit fontScale="90000"/>
          </a:bodyPr>
          <a:lstStyle/>
          <a:p>
            <a:pPr marL="0" indent="0">
              <a:buNone/>
            </a:pPr>
            <a:r>
              <a:rPr lang="pt-BR" sz="3200" dirty="0" smtClean="0"/>
              <a:t>COMPARATIVO </a:t>
            </a:r>
            <a:br>
              <a:rPr lang="pt-BR" sz="3200" dirty="0" smtClean="0"/>
            </a:br>
            <a:r>
              <a:rPr lang="pt-BR" sz="3200" dirty="0" smtClean="0"/>
              <a:t>RECEITA PREVISTA X REALIZADA</a:t>
            </a:r>
            <a:br>
              <a:rPr lang="pt-BR" sz="3200" dirty="0" smtClean="0"/>
            </a:br>
            <a:r>
              <a:rPr lang="pt-BR" sz="2800" dirty="0"/>
              <a:t>DESPESA AUTORIZADA X EMPENHADA</a:t>
            </a:r>
            <a:endParaRPr lang="pt-BR" sz="3200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35799441"/>
              </p:ext>
            </p:extLst>
          </p:nvPr>
        </p:nvGraphicFramePr>
        <p:xfrm>
          <a:off x="467544" y="908720"/>
          <a:ext cx="8229600" cy="13257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83107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93387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172816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648072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 dirty="0" smtClean="0">
                          <a:solidFill>
                            <a:srgbClr val="FFFFFF"/>
                          </a:solidFill>
                          <a:latin typeface="Tahoma"/>
                        </a:rPr>
                        <a:t>Receita</a:t>
                      </a:r>
                      <a:endParaRPr lang="pt-BR" sz="1600" b="1" i="0" u="none" strike="noStrike" dirty="0">
                        <a:solidFill>
                          <a:srgbClr val="FFFFFF"/>
                        </a:solidFill>
                        <a:latin typeface="Tahom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 dirty="0">
                          <a:solidFill>
                            <a:srgbClr val="FFFFFF"/>
                          </a:solidFill>
                          <a:latin typeface="Tahoma"/>
                        </a:rPr>
                        <a:t>Prevista na LOA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1" i="0" u="none" strike="noStrike" dirty="0">
                          <a:solidFill>
                            <a:srgbClr val="FFFFFF"/>
                          </a:solidFill>
                          <a:latin typeface="Tahoma"/>
                        </a:rPr>
                        <a:t>Realizada até o </a:t>
                      </a:r>
                      <a:r>
                        <a:rPr lang="pt-BR" sz="1600" b="1" i="0" u="none" strike="noStrike" dirty="0" smtClean="0">
                          <a:solidFill>
                            <a:srgbClr val="FFFFFF"/>
                          </a:solidFill>
                          <a:latin typeface="Tahoma"/>
                        </a:rPr>
                        <a:t> 3º quadrimestre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 dirty="0">
                          <a:solidFill>
                            <a:srgbClr val="FFFFFF"/>
                          </a:solidFill>
                          <a:latin typeface="Tahoma"/>
                        </a:rPr>
                        <a:t>Diferença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 dirty="0" smtClean="0">
                          <a:solidFill>
                            <a:srgbClr val="FFFFFF"/>
                          </a:solidFill>
                          <a:latin typeface="Tahoma"/>
                        </a:rPr>
                        <a:t>Percentual </a:t>
                      </a:r>
                      <a:r>
                        <a:rPr lang="pt-BR" sz="1600" b="1" i="0" u="none" strike="noStrike" dirty="0">
                          <a:solidFill>
                            <a:srgbClr val="FFFFFF"/>
                          </a:solidFill>
                          <a:latin typeface="Tahoma"/>
                        </a:rPr>
                        <a:t>da meta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77687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3</a:t>
                      </a:r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º Quadrimestre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</a:t>
                      </a:r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83.285.772,40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88.232.968,68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-4.947.196,28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105,94%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6508322"/>
              </p:ext>
            </p:extLst>
          </p:nvPr>
        </p:nvGraphicFramePr>
        <p:xfrm>
          <a:off x="611560" y="6309320"/>
          <a:ext cx="3096344" cy="2000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9634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 dirty="0">
                          <a:effectLst/>
                        </a:rPr>
                        <a:t>Fonte: Balanço Orçamentário (</a:t>
                      </a:r>
                      <a:r>
                        <a:rPr lang="pt-BR" sz="1100" u="none" strike="noStrike" dirty="0" smtClean="0">
                          <a:effectLst/>
                        </a:rPr>
                        <a:t>RREO-Anexo 1</a:t>
                      </a:r>
                      <a:r>
                        <a:rPr lang="pt-BR" sz="1100" u="none" strike="noStrike" dirty="0">
                          <a:effectLst/>
                        </a:rPr>
                        <a:t>)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6" name="Espaço Reservado para Conteúd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59995991"/>
              </p:ext>
            </p:extLst>
          </p:nvPr>
        </p:nvGraphicFramePr>
        <p:xfrm>
          <a:off x="467544" y="2780928"/>
          <a:ext cx="8280920" cy="14136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618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18381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63260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934451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 dirty="0" smtClean="0">
                          <a:solidFill>
                            <a:srgbClr val="FFFFFF"/>
                          </a:solidFill>
                          <a:latin typeface="Tahoma"/>
                        </a:rPr>
                        <a:t>Despesa</a:t>
                      </a:r>
                      <a:endParaRPr lang="pt-BR" sz="1600" b="1" i="0" u="none" strike="noStrike" dirty="0">
                        <a:solidFill>
                          <a:srgbClr val="FFFFFF"/>
                        </a:solidFill>
                        <a:latin typeface="Tahom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 dirty="0">
                          <a:solidFill>
                            <a:srgbClr val="FFFFFF"/>
                          </a:solidFill>
                          <a:latin typeface="Tahoma"/>
                        </a:rPr>
                        <a:t>Prevista na LOA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 dirty="0" smtClean="0">
                          <a:solidFill>
                            <a:srgbClr val="FFFFFF"/>
                          </a:solidFill>
                          <a:latin typeface="Tahoma"/>
                        </a:rPr>
                        <a:t>Empenhada </a:t>
                      </a:r>
                      <a:r>
                        <a:rPr lang="pt-BR" sz="1600" b="1" i="0" u="none" strike="noStrike" dirty="0">
                          <a:solidFill>
                            <a:srgbClr val="FFFFFF"/>
                          </a:solidFill>
                          <a:latin typeface="Tahoma"/>
                        </a:rPr>
                        <a:t>até o </a:t>
                      </a:r>
                      <a:r>
                        <a:rPr lang="pt-BR" sz="1600" b="1" i="0" u="none" strike="noStrike" dirty="0" smtClean="0">
                          <a:solidFill>
                            <a:srgbClr val="FFFFFF"/>
                          </a:solidFill>
                          <a:latin typeface="Tahoma"/>
                        </a:rPr>
                        <a:t>3º quadrimestre</a:t>
                      </a:r>
                      <a:endParaRPr lang="pt-BR" sz="1600" b="1" i="0" u="none" strike="noStrike" dirty="0">
                        <a:solidFill>
                          <a:srgbClr val="FFFFFF"/>
                        </a:solidFill>
                        <a:latin typeface="Tahom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 dirty="0">
                          <a:solidFill>
                            <a:srgbClr val="FFFFFF"/>
                          </a:solidFill>
                          <a:latin typeface="Tahoma"/>
                        </a:rPr>
                        <a:t>Diferença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 dirty="0" smtClean="0">
                          <a:solidFill>
                            <a:srgbClr val="FFFFFF"/>
                          </a:solidFill>
                          <a:latin typeface="Tahoma"/>
                        </a:rPr>
                        <a:t>Percentual </a:t>
                      </a:r>
                      <a:r>
                        <a:rPr lang="pt-BR" sz="1600" b="1" i="0" u="none" strike="noStrike" dirty="0">
                          <a:solidFill>
                            <a:srgbClr val="FFFFFF"/>
                          </a:solidFill>
                          <a:latin typeface="Tahoma"/>
                        </a:rPr>
                        <a:t>da meta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79245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3</a:t>
                      </a:r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º Quadrimestre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83.285.772,40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82.482.573,55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803.198,85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99,04%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29586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870804245"/>
              </p:ext>
            </p:extLst>
          </p:nvPr>
        </p:nvGraphicFramePr>
        <p:xfrm>
          <a:off x="971600" y="694314"/>
          <a:ext cx="6552728" cy="56029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2349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72923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39576"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BALANÇO ORÇAMENTÁRIO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dirty="0" smtClean="0"/>
                        <a:t>Até o 3° Quadrimestre</a:t>
                      </a:r>
                      <a:endParaRPr lang="pt-BR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39576">
                <a:tc>
                  <a:txBody>
                    <a:bodyPr/>
                    <a:lstStyle/>
                    <a:p>
                      <a:r>
                        <a:rPr lang="pt-BR" sz="1600" b="1" dirty="0" smtClean="0"/>
                        <a:t>RECEITAS</a:t>
                      </a:r>
                      <a:endParaRPr lang="pt-B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     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85725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39576"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Previsão Inicial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83.285.772,40</a:t>
                      </a:r>
                    </a:p>
                  </a:txBody>
                  <a:tcPr marL="9525" marR="85725" marT="9525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39576"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Previsão</a:t>
                      </a:r>
                      <a:r>
                        <a:rPr lang="pt-BR" sz="1600" baseline="0" dirty="0" smtClean="0"/>
                        <a:t> Atualizada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83.285.772,40</a:t>
                      </a:r>
                    </a:p>
                  </a:txBody>
                  <a:tcPr marL="9525" marR="85725" marT="9525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39576"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Receita Realizadas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            88.232.968,68 </a:t>
                      </a:r>
                    </a:p>
                  </a:txBody>
                  <a:tcPr marL="9525" marR="85725" marT="9525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39576"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Déficit Orçamentário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9525" marR="85725" marT="9525" marB="0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94255"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Saldo de Exercícios  Anteriores (Créditos</a:t>
                      </a:r>
                      <a:r>
                        <a:rPr lang="pt-BR" sz="1600" baseline="0" dirty="0" smtClean="0"/>
                        <a:t> adicionais)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8.643.662,07</a:t>
                      </a:r>
                    </a:p>
                  </a:txBody>
                  <a:tcPr marL="9525" marR="85725" marT="9525" marB="0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39576">
                <a:tc>
                  <a:txBody>
                    <a:bodyPr/>
                    <a:lstStyle/>
                    <a:p>
                      <a:r>
                        <a:rPr lang="pt-BR" sz="1600" b="1" dirty="0" smtClean="0"/>
                        <a:t>DESPESAS</a:t>
                      </a:r>
                      <a:endParaRPr lang="pt-B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39576"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Dotação</a:t>
                      </a:r>
                      <a:r>
                        <a:rPr lang="pt-BR" sz="1600" baseline="0" dirty="0" smtClean="0"/>
                        <a:t> Inicial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83.285.772,40</a:t>
                      </a:r>
                    </a:p>
                  </a:txBody>
                  <a:tcPr marL="9525" marR="85725" marT="9525" marB="0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594255"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Créditos</a:t>
                      </a:r>
                      <a:r>
                        <a:rPr lang="pt-BR" sz="1600" baseline="0" dirty="0" smtClean="0"/>
                        <a:t> adicionais (despesas empenhadas)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20.345.209,52</a:t>
                      </a:r>
                    </a:p>
                  </a:txBody>
                  <a:tcPr marL="9525" marR="85725" marT="9525" marB="0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39576"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Dotação Atualizada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103.630.981,92</a:t>
                      </a:r>
                    </a:p>
                  </a:txBody>
                  <a:tcPr marL="9525" marR="85725" marT="9525" marB="0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39576"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Despesas Empenhadas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            82.482.573,55 </a:t>
                      </a:r>
                    </a:p>
                  </a:txBody>
                  <a:tcPr marL="9525" marR="85725" marT="9525" marB="0"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339576"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Despesas Liquidadas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            80.286.633,56 </a:t>
                      </a:r>
                    </a:p>
                  </a:txBody>
                  <a:tcPr marL="9525" marR="85725" marT="9525" marB="0"/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339576"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Despesas Pagas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            80.163.589,30 </a:t>
                      </a:r>
                    </a:p>
                  </a:txBody>
                  <a:tcPr marL="9525" marR="85725" marT="9525" marB="0"/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339576"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Superávit Orçamentário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7.946.335,12</a:t>
                      </a:r>
                    </a:p>
                  </a:txBody>
                  <a:tcPr marL="9525" marR="85725" marT="9525" marB="0"/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</a:tbl>
          </a:graphicData>
        </a:graphic>
      </p:graphicFrame>
      <p:sp>
        <p:nvSpPr>
          <p:cNvPr id="2" name="CaixaDeTexto 1"/>
          <p:cNvSpPr txBox="1"/>
          <p:nvPr/>
        </p:nvSpPr>
        <p:spPr>
          <a:xfrm>
            <a:off x="179512" y="17206"/>
            <a:ext cx="864096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/>
              <a:t>DEMONSTRATIVO SIMPLIFICADO  DO RELATÓRIO RESUMIDO DA EXECUÇÃO ORÇAMENTÁRIA – RREO (CONSOLIDADO EXECUTIVO X LEGISLATIVO</a:t>
            </a:r>
            <a:r>
              <a:rPr lang="pt-BR" sz="2000" b="1" dirty="0" smtClean="0"/>
              <a:t>)</a:t>
            </a:r>
            <a:endParaRPr lang="pt-BR" sz="2000" b="1" dirty="0"/>
          </a:p>
        </p:txBody>
      </p:sp>
      <p:sp>
        <p:nvSpPr>
          <p:cNvPr id="3" name="CaixaDeTexto 2"/>
          <p:cNvSpPr txBox="1"/>
          <p:nvPr/>
        </p:nvSpPr>
        <p:spPr>
          <a:xfrm>
            <a:off x="1187624" y="6453336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 smtClean="0"/>
              <a:t>Fonte: </a:t>
            </a:r>
            <a:r>
              <a:rPr lang="pt-BR" sz="1100" dirty="0" smtClean="0"/>
              <a:t>LRF/RREO</a:t>
            </a:r>
            <a:r>
              <a:rPr lang="pt-BR" sz="1200" dirty="0" smtClean="0"/>
              <a:t> – Anexo 14</a:t>
            </a:r>
            <a:endParaRPr lang="pt-BR" sz="1200" dirty="0"/>
          </a:p>
        </p:txBody>
      </p:sp>
    </p:spTree>
    <p:extLst>
      <p:ext uri="{BB962C8B-B14F-4D97-AF65-F5344CB8AC3E}">
        <p14:creationId xmlns:p14="http://schemas.microsoft.com/office/powerpoint/2010/main" val="3772160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1575048"/>
          </a:xfrm>
        </p:spPr>
        <p:txBody>
          <a:bodyPr>
            <a:normAutofit fontScale="90000"/>
          </a:bodyPr>
          <a:lstStyle/>
          <a:p>
            <a:pPr marL="0" indent="0">
              <a:buNone/>
              <a:tabLst>
                <a:tab pos="7983538" algn="l"/>
              </a:tabLst>
            </a:pPr>
            <a:r>
              <a:rPr lang="en-GB" dirty="0" smtClean="0">
                <a:solidFill>
                  <a:srgbClr val="000000"/>
                </a:solidFill>
                <a:latin typeface="Arial Black" pitchFamily="34" charset="0"/>
              </a:rPr>
              <a:t/>
            </a:r>
            <a:br>
              <a:rPr lang="en-GB" dirty="0" smtClean="0">
                <a:solidFill>
                  <a:srgbClr val="000000"/>
                </a:solidFill>
                <a:latin typeface="Arial Black" pitchFamily="34" charset="0"/>
              </a:rPr>
            </a:br>
            <a:r>
              <a:rPr lang="en-GB" sz="3300" dirty="0" smtClean="0">
                <a:solidFill>
                  <a:srgbClr val="000000"/>
                </a:solidFill>
                <a:latin typeface="Arial Black" pitchFamily="34" charset="0"/>
              </a:rPr>
              <a:t>AUDIÊNCIA PÚBLICA</a:t>
            </a:r>
            <a:br>
              <a:rPr lang="en-GB" sz="3300" dirty="0" smtClean="0">
                <a:solidFill>
                  <a:srgbClr val="000000"/>
                </a:solidFill>
                <a:latin typeface="Arial Black" pitchFamily="34" charset="0"/>
              </a:rPr>
            </a:br>
            <a:r>
              <a:rPr lang="en-GB" sz="3300" dirty="0" smtClean="0">
                <a:solidFill>
                  <a:srgbClr val="000000"/>
                </a:solidFill>
                <a:latin typeface="Arial Black" pitchFamily="34" charset="0"/>
              </a:rPr>
              <a:t>3º Quadrimestre</a:t>
            </a:r>
            <a:br>
              <a:rPr lang="en-GB" sz="3300" dirty="0" smtClean="0">
                <a:solidFill>
                  <a:srgbClr val="000000"/>
                </a:solidFill>
                <a:latin typeface="Arial Black" pitchFamily="34" charset="0"/>
              </a:rPr>
            </a:br>
            <a:r>
              <a:rPr lang="en-GB" sz="3300" dirty="0" smtClean="0">
                <a:solidFill>
                  <a:srgbClr val="DDDDDD"/>
                </a:solidFill>
                <a:latin typeface="Arial Black" pitchFamily="34" charset="0"/>
              </a:rPr>
              <a:t/>
            </a:r>
            <a:br>
              <a:rPr lang="en-GB" sz="3300" dirty="0" smtClean="0">
                <a:solidFill>
                  <a:srgbClr val="DDDDDD"/>
                </a:solidFill>
                <a:latin typeface="Arial Black" pitchFamily="34" charset="0"/>
              </a:rPr>
            </a:br>
            <a:endParaRPr lang="pt-BR" sz="33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3"/>
          </p:nvPr>
        </p:nvSpPr>
        <p:spPr>
          <a:xfrm>
            <a:off x="1115616" y="2276872"/>
            <a:ext cx="6400800" cy="3474720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pt-BR" b="1" dirty="0"/>
              <a:t>OBJETIVO DA AUDIÊNCIA:</a:t>
            </a:r>
          </a:p>
          <a:p>
            <a:pPr marL="45720" indent="0" algn="ctr">
              <a:buNone/>
            </a:pPr>
            <a:r>
              <a:rPr lang="pt-BR" b="1" dirty="0"/>
              <a:t>APRESENTAR RELATÓRIOS DE AVALIAÇÃO E CUMPRIMENTO DAS METAS FISCAIS DO </a:t>
            </a:r>
          </a:p>
          <a:p>
            <a:pPr marL="45720" indent="0" algn="ctr">
              <a:buNone/>
            </a:pPr>
            <a:r>
              <a:rPr lang="pt-BR" b="1" dirty="0"/>
              <a:t>3</a:t>
            </a:r>
            <a:r>
              <a:rPr lang="pt-BR" b="1" dirty="0" smtClean="0"/>
              <a:t>º </a:t>
            </a:r>
            <a:r>
              <a:rPr lang="pt-BR" b="1" dirty="0"/>
              <a:t>QUADRIMESTRE DE </a:t>
            </a:r>
            <a:r>
              <a:rPr lang="pt-BR" b="1" dirty="0" smtClean="0"/>
              <a:t>2020 </a:t>
            </a:r>
            <a:endParaRPr lang="pt-BR" b="1" dirty="0"/>
          </a:p>
          <a:p>
            <a:pPr marL="45720" indent="0" algn="ctr">
              <a:buNone/>
            </a:pPr>
            <a:r>
              <a:rPr lang="pt-BR" b="1" dirty="0"/>
              <a:t>Legislação: Art. 9º. § 4º., combinado com Art. 48º. § Único da L.C. 101/2000 (Lei de Responsabilidade Fiscal).</a:t>
            </a:r>
          </a:p>
          <a:p>
            <a:pPr marL="0" indent="0" algn="ctr">
              <a:buNone/>
            </a:pPr>
            <a:endParaRPr lang="pt-BR" dirty="0"/>
          </a:p>
        </p:txBody>
      </p:sp>
      <p:pic>
        <p:nvPicPr>
          <p:cNvPr id="4" name="Picture 4" descr="Imagem relacionad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4288" y="5661248"/>
            <a:ext cx="1598932" cy="99556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792400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301608" cy="1122280"/>
          </a:xfrm>
        </p:spPr>
        <p:txBody>
          <a:bodyPr>
            <a:normAutofit fontScale="90000"/>
          </a:bodyPr>
          <a:lstStyle/>
          <a:p>
            <a:pPr marL="0" indent="0">
              <a:buNone/>
            </a:pPr>
            <a:r>
              <a:rPr lang="pt-BR" sz="3200" dirty="0" smtClean="0"/>
              <a:t>OUVIDORIA</a:t>
            </a:r>
            <a:br>
              <a:rPr lang="pt-BR" sz="3200" dirty="0" smtClean="0"/>
            </a:br>
            <a:r>
              <a:rPr lang="pt-BR" sz="3200" dirty="0"/>
              <a:t>Número de atendimentos no </a:t>
            </a:r>
            <a:r>
              <a:rPr lang="pt-BR" sz="3200" dirty="0" smtClean="0"/>
              <a:t>3°Quadrimestre </a:t>
            </a:r>
            <a:r>
              <a:rPr lang="pt-BR" sz="3200" dirty="0"/>
              <a:t/>
            </a:r>
            <a:br>
              <a:rPr lang="pt-BR" sz="3200" dirty="0"/>
            </a:br>
            <a:endParaRPr lang="pt-BR" sz="3200" dirty="0"/>
          </a:p>
        </p:txBody>
      </p:sp>
      <p:graphicFrame>
        <p:nvGraphicFramePr>
          <p:cNvPr id="5" name="Grá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4148420"/>
              </p:ext>
            </p:extLst>
          </p:nvPr>
        </p:nvGraphicFramePr>
        <p:xfrm>
          <a:off x="539552" y="16288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9966055"/>
              </p:ext>
            </p:extLst>
          </p:nvPr>
        </p:nvGraphicFramePr>
        <p:xfrm>
          <a:off x="5724128" y="4005064"/>
          <a:ext cx="2273300" cy="133731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64550"/>
                <a:gridCol w="608750"/>
              </a:tblGrid>
              <a:tr h="20955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atendimento: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09550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>
                          <a:effectLst/>
                        </a:rPr>
                        <a:t>Ouvidoria 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</a:rPr>
                        <a:t>39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09550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>
                          <a:effectLst/>
                        </a:rPr>
                        <a:t>LAI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 dirty="0">
                          <a:effectLst/>
                        </a:rPr>
                        <a:t>2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09550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</a:rPr>
                        <a:t>telefone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 dirty="0">
                          <a:effectLst/>
                        </a:rPr>
                        <a:t>2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19075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</a:rPr>
                        <a:t>Carta serviço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 dirty="0">
                          <a:effectLst/>
                        </a:rPr>
                        <a:t>39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19075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</a:rPr>
                        <a:t>Total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 dirty="0">
                          <a:effectLst/>
                        </a:rPr>
                        <a:t>82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93870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1575048"/>
          </a:xfrm>
        </p:spPr>
        <p:txBody>
          <a:bodyPr>
            <a:normAutofit fontScale="90000"/>
          </a:bodyPr>
          <a:lstStyle/>
          <a:p>
            <a:pPr marL="0" indent="0">
              <a:buNone/>
              <a:tabLst>
                <a:tab pos="7983538" algn="l"/>
              </a:tabLst>
            </a:pPr>
            <a:r>
              <a:rPr lang="en-GB" dirty="0" smtClean="0">
                <a:solidFill>
                  <a:srgbClr val="000000"/>
                </a:solidFill>
                <a:latin typeface="Arial Black" pitchFamily="34" charset="0"/>
              </a:rPr>
              <a:t/>
            </a:r>
            <a:br>
              <a:rPr lang="en-GB" dirty="0" smtClean="0">
                <a:solidFill>
                  <a:srgbClr val="000000"/>
                </a:solidFill>
                <a:latin typeface="Arial Black" pitchFamily="34" charset="0"/>
              </a:rPr>
            </a:br>
            <a:r>
              <a:rPr lang="en-GB" sz="3300" dirty="0" smtClean="0">
                <a:solidFill>
                  <a:srgbClr val="000000"/>
                </a:solidFill>
                <a:latin typeface="Arial Black" pitchFamily="34" charset="0"/>
              </a:rPr>
              <a:t>AUDIÊNCIA PÚBLICA</a:t>
            </a:r>
            <a:br>
              <a:rPr lang="en-GB" sz="3300" dirty="0" smtClean="0">
                <a:solidFill>
                  <a:srgbClr val="000000"/>
                </a:solidFill>
                <a:latin typeface="Arial Black" pitchFamily="34" charset="0"/>
              </a:rPr>
            </a:br>
            <a:r>
              <a:rPr lang="en-GB" sz="3300" dirty="0" smtClean="0">
                <a:solidFill>
                  <a:srgbClr val="000000"/>
                </a:solidFill>
                <a:latin typeface="Arial Black" pitchFamily="34" charset="0"/>
              </a:rPr>
              <a:t>3º Quadrimestre</a:t>
            </a:r>
            <a:br>
              <a:rPr lang="en-GB" sz="3300" dirty="0" smtClean="0">
                <a:solidFill>
                  <a:srgbClr val="000000"/>
                </a:solidFill>
                <a:latin typeface="Arial Black" pitchFamily="34" charset="0"/>
              </a:rPr>
            </a:br>
            <a:r>
              <a:rPr lang="en-GB" sz="3300" dirty="0" smtClean="0">
                <a:solidFill>
                  <a:srgbClr val="DDDDDD"/>
                </a:solidFill>
                <a:latin typeface="Arial Black" pitchFamily="34" charset="0"/>
              </a:rPr>
              <a:t/>
            </a:r>
            <a:br>
              <a:rPr lang="en-GB" sz="3300" dirty="0" smtClean="0">
                <a:solidFill>
                  <a:srgbClr val="DDDDDD"/>
                </a:solidFill>
                <a:latin typeface="Arial Black" pitchFamily="34" charset="0"/>
              </a:rPr>
            </a:br>
            <a:endParaRPr lang="pt-BR" sz="33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3"/>
          </p:nvPr>
        </p:nvSpPr>
        <p:spPr>
          <a:xfrm>
            <a:off x="1115616" y="2276872"/>
            <a:ext cx="6400800" cy="34747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b="1" dirty="0"/>
              <a:t>PRINCÍPIOS CONSTITUCIONAIS QUE REGEM A ADMINISTRAÇÃO PÚBLICA (Artigo 37º. da C.F.)</a:t>
            </a:r>
          </a:p>
          <a:p>
            <a:pPr marL="0" indent="0">
              <a:buNone/>
            </a:pPr>
            <a:endParaRPr lang="pt-BR" b="1" dirty="0"/>
          </a:p>
          <a:p>
            <a:pPr>
              <a:buFont typeface="Wingdings" panose="05000000000000000000" pitchFamily="2" charset="2"/>
              <a:buChar char="ü"/>
            </a:pPr>
            <a:r>
              <a:rPr lang="pt-BR" b="1" dirty="0"/>
              <a:t>LEGALIDADE;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t-BR" b="1" dirty="0"/>
              <a:t>IMPESSOALIDADE;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t-BR" b="1" dirty="0"/>
              <a:t>MORALIDADE;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t-BR" b="1" dirty="0"/>
              <a:t>PUBLICIDADE;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t-BR" b="1" dirty="0"/>
              <a:t>EFICIÊNCIA. </a:t>
            </a:r>
          </a:p>
          <a:p>
            <a:pPr marL="0" indent="0" algn="ctr">
              <a:buNone/>
            </a:pPr>
            <a:endParaRPr lang="pt-BR" dirty="0"/>
          </a:p>
        </p:txBody>
      </p:sp>
      <p:pic>
        <p:nvPicPr>
          <p:cNvPr id="4" name="Picture 4" descr="Imagem relacionad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4288" y="5661248"/>
            <a:ext cx="1598932" cy="99556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586652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1575048"/>
          </a:xfrm>
        </p:spPr>
        <p:txBody>
          <a:bodyPr>
            <a:normAutofit fontScale="90000"/>
          </a:bodyPr>
          <a:lstStyle/>
          <a:p>
            <a:pPr marL="0" indent="0">
              <a:buNone/>
            </a:pPr>
            <a:r>
              <a:rPr lang="en-GB" dirty="0" smtClean="0">
                <a:solidFill>
                  <a:srgbClr val="000000"/>
                </a:solidFill>
                <a:latin typeface="Arial Black" pitchFamily="34" charset="0"/>
              </a:rPr>
              <a:t/>
            </a:r>
            <a:br>
              <a:rPr lang="en-GB" dirty="0" smtClean="0">
                <a:solidFill>
                  <a:srgbClr val="000000"/>
                </a:solidFill>
                <a:latin typeface="Arial Black" pitchFamily="34" charset="0"/>
              </a:rPr>
            </a:br>
            <a:r>
              <a:rPr lang="en-GB" sz="3300" dirty="0" smtClean="0">
                <a:solidFill>
                  <a:srgbClr val="000000"/>
                </a:solidFill>
                <a:latin typeface="Arial Black" pitchFamily="34" charset="0"/>
              </a:rPr>
              <a:t>AUDIÊNCIA PÚBLICA</a:t>
            </a:r>
            <a:br>
              <a:rPr lang="en-GB" sz="3300" dirty="0" smtClean="0">
                <a:solidFill>
                  <a:srgbClr val="000000"/>
                </a:solidFill>
                <a:latin typeface="Arial Black" pitchFamily="34" charset="0"/>
              </a:rPr>
            </a:br>
            <a:r>
              <a:rPr lang="en-GB" sz="3300" dirty="0" smtClean="0">
                <a:solidFill>
                  <a:srgbClr val="000000"/>
                </a:solidFill>
                <a:latin typeface="Arial Black" pitchFamily="34" charset="0"/>
              </a:rPr>
              <a:t>3º Quadrimestre</a:t>
            </a:r>
            <a:br>
              <a:rPr lang="en-GB" sz="3300" dirty="0" smtClean="0">
                <a:solidFill>
                  <a:srgbClr val="000000"/>
                </a:solidFill>
                <a:latin typeface="Arial Black" pitchFamily="34" charset="0"/>
              </a:rPr>
            </a:br>
            <a:r>
              <a:rPr lang="en-GB" sz="3300" dirty="0" smtClean="0">
                <a:solidFill>
                  <a:srgbClr val="DDDDDD"/>
                </a:solidFill>
                <a:latin typeface="Arial Black" pitchFamily="34" charset="0"/>
              </a:rPr>
              <a:t/>
            </a:r>
            <a:br>
              <a:rPr lang="en-GB" sz="3300" dirty="0" smtClean="0">
                <a:solidFill>
                  <a:srgbClr val="DDDDDD"/>
                </a:solidFill>
                <a:latin typeface="Arial Black" pitchFamily="34" charset="0"/>
              </a:rPr>
            </a:br>
            <a:endParaRPr lang="pt-BR" sz="33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3"/>
          </p:nvPr>
        </p:nvSpPr>
        <p:spPr>
          <a:xfrm>
            <a:off x="971599" y="1844824"/>
            <a:ext cx="7964139" cy="468052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t-BR" dirty="0"/>
              <a:t>PRINCÍPIOS BASILARES DA LEI DE RESPONSABILIDADE FISCAL - LRF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t-BR" dirty="0"/>
              <a:t>Planejamento: (Destinar tempo e recursos necessários para execução </a:t>
            </a:r>
            <a:r>
              <a:rPr lang="pt-BR" dirty="0" smtClean="0"/>
              <a:t>das </a:t>
            </a:r>
            <a:r>
              <a:rPr lang="pt-BR" dirty="0"/>
              <a:t>ações </a:t>
            </a:r>
            <a:r>
              <a:rPr lang="pt-BR" dirty="0" smtClean="0"/>
              <a:t>administrativas </a:t>
            </a:r>
            <a:r>
              <a:rPr lang="pt-BR" dirty="0"/>
              <a:t>com maior eficiência);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t-BR" dirty="0"/>
              <a:t>Transparência: (dar conhecimento à sociedade das ações governamentais);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t-BR" dirty="0"/>
              <a:t>Participação Popular: (que as audiências públicas se tornem o centro das decisões);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t-BR" dirty="0"/>
              <a:t> Equilíbrio: (Prevenção de déficits);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t-BR" dirty="0"/>
              <a:t> Preservação do Patrimônio Público: (Impedir a utilização indevida dos recursos públicos);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t-BR" dirty="0"/>
              <a:t> Limitação da Despesa: (Restabelecer as contas </a:t>
            </a:r>
            <a:r>
              <a:rPr lang="pt-BR" dirty="0" smtClean="0"/>
              <a:t>públicas </a:t>
            </a:r>
            <a:r>
              <a:rPr lang="pt-BR" dirty="0"/>
              <a:t>aos limites estabelecidos por Lei);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t-BR" dirty="0"/>
              <a:t>Controle do Endividamento Público: (Manter o equilíbrio das contas e cumprir os limites estabelecidos por lei).</a:t>
            </a:r>
          </a:p>
          <a:p>
            <a:pPr marL="0" indent="0" algn="ctr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1764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1575048"/>
          </a:xfrm>
        </p:spPr>
        <p:txBody>
          <a:bodyPr>
            <a:normAutofit fontScale="90000"/>
          </a:bodyPr>
          <a:lstStyle/>
          <a:p>
            <a:pPr marL="0" indent="0">
              <a:buNone/>
            </a:pPr>
            <a:r>
              <a:rPr lang="en-GB" dirty="0" smtClean="0">
                <a:solidFill>
                  <a:srgbClr val="000000"/>
                </a:solidFill>
                <a:latin typeface="Arial Black" pitchFamily="34" charset="0"/>
              </a:rPr>
              <a:t/>
            </a:r>
            <a:br>
              <a:rPr lang="en-GB" dirty="0" smtClean="0">
                <a:solidFill>
                  <a:srgbClr val="000000"/>
                </a:solidFill>
                <a:latin typeface="Arial Black" pitchFamily="34" charset="0"/>
              </a:rPr>
            </a:br>
            <a:r>
              <a:rPr lang="en-GB" sz="3300" dirty="0" smtClean="0">
                <a:solidFill>
                  <a:srgbClr val="000000"/>
                </a:solidFill>
                <a:latin typeface="Arial Black" pitchFamily="34" charset="0"/>
              </a:rPr>
              <a:t>AUDIÊNCIA PÚBLICA</a:t>
            </a:r>
            <a:br>
              <a:rPr lang="en-GB" sz="3300" dirty="0" smtClean="0">
                <a:solidFill>
                  <a:srgbClr val="000000"/>
                </a:solidFill>
                <a:latin typeface="Arial Black" pitchFamily="34" charset="0"/>
              </a:rPr>
            </a:br>
            <a:r>
              <a:rPr lang="en-GB" sz="3300" dirty="0" smtClean="0">
                <a:solidFill>
                  <a:srgbClr val="000000"/>
                </a:solidFill>
                <a:latin typeface="Arial Black" pitchFamily="34" charset="0"/>
              </a:rPr>
              <a:t>3º Quadrimestre</a:t>
            </a:r>
            <a:br>
              <a:rPr lang="en-GB" sz="3300" dirty="0" smtClean="0">
                <a:solidFill>
                  <a:srgbClr val="000000"/>
                </a:solidFill>
                <a:latin typeface="Arial Black" pitchFamily="34" charset="0"/>
              </a:rPr>
            </a:br>
            <a:r>
              <a:rPr lang="en-GB" sz="3300" dirty="0" smtClean="0">
                <a:solidFill>
                  <a:srgbClr val="DDDDDD"/>
                </a:solidFill>
                <a:latin typeface="Arial Black" pitchFamily="34" charset="0"/>
              </a:rPr>
              <a:t/>
            </a:r>
            <a:br>
              <a:rPr lang="en-GB" sz="3300" dirty="0" smtClean="0">
                <a:solidFill>
                  <a:srgbClr val="DDDDDD"/>
                </a:solidFill>
                <a:latin typeface="Arial Black" pitchFamily="34" charset="0"/>
              </a:rPr>
            </a:br>
            <a:endParaRPr lang="pt-BR" sz="33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3"/>
          </p:nvPr>
        </p:nvSpPr>
        <p:spPr>
          <a:xfrm>
            <a:off x="971599" y="1844824"/>
            <a:ext cx="7964139" cy="468052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3800" b="1" dirty="0"/>
              <a:t>TÓPICOS DA APRESENTAÇÃO</a:t>
            </a:r>
            <a:r>
              <a:rPr lang="pt-BR" dirty="0"/>
              <a:t> </a:t>
            </a:r>
          </a:p>
          <a:p>
            <a:endParaRPr lang="en-GB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Verdana" pitchFamily="34" charset="0"/>
            </a:endParaRPr>
          </a:p>
          <a:p>
            <a:r>
              <a:rPr lang="en-GB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</a:rPr>
              <a:t>RECEITAS PÚBLICAS</a:t>
            </a:r>
          </a:p>
          <a:p>
            <a:r>
              <a:rPr lang="en-GB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</a:rPr>
              <a:t>DESPESAS PÚBLICAS</a:t>
            </a:r>
          </a:p>
          <a:p>
            <a:r>
              <a:rPr lang="en-GB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</a:rPr>
              <a:t>LIMITES LEGAIS E CONSTITUCIONAIS</a:t>
            </a:r>
          </a:p>
          <a:p>
            <a:r>
              <a:rPr lang="en-GB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</a:rPr>
              <a:t>ACOMPANHAMENTO DAS METAS </a:t>
            </a:r>
            <a:r>
              <a:rPr lang="en-GB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</a:rPr>
              <a:t>QUADRIMESTRAIS</a:t>
            </a:r>
            <a:endParaRPr lang="en-GB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Verdana" pitchFamily="34" charset="0"/>
            </a:endParaRPr>
          </a:p>
          <a:p>
            <a:r>
              <a:rPr lang="en-GB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</a:rPr>
              <a:t>RELATÓRIO RESUMIDO DA EXECUÇÃO ORÇAMENTÁRIA E</a:t>
            </a:r>
          </a:p>
          <a:p>
            <a:pPr marL="0" indent="0" algn="ctr">
              <a:buNone/>
            </a:pPr>
            <a:endParaRPr lang="pt-BR" dirty="0"/>
          </a:p>
        </p:txBody>
      </p:sp>
      <p:pic>
        <p:nvPicPr>
          <p:cNvPr id="4" name="Picture 4" descr="Imagem relacionad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4288" y="5661248"/>
            <a:ext cx="1598932" cy="99556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23439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1575048"/>
          </a:xfrm>
        </p:spPr>
        <p:txBody>
          <a:bodyPr>
            <a:normAutofit fontScale="90000"/>
          </a:bodyPr>
          <a:lstStyle/>
          <a:p>
            <a:pPr marL="0" indent="0">
              <a:buNone/>
            </a:pPr>
            <a:r>
              <a:rPr lang="en-GB" dirty="0" smtClean="0">
                <a:solidFill>
                  <a:srgbClr val="000000"/>
                </a:solidFill>
                <a:latin typeface="Arial Black" pitchFamily="34" charset="0"/>
              </a:rPr>
              <a:t/>
            </a:r>
            <a:br>
              <a:rPr lang="en-GB" dirty="0" smtClean="0">
                <a:solidFill>
                  <a:srgbClr val="000000"/>
                </a:solidFill>
                <a:latin typeface="Arial Black" pitchFamily="34" charset="0"/>
              </a:rPr>
            </a:br>
            <a:r>
              <a:rPr lang="en-GB" sz="3300" dirty="0" smtClean="0">
                <a:solidFill>
                  <a:srgbClr val="000000"/>
                </a:solidFill>
                <a:latin typeface="Arial Black" pitchFamily="34" charset="0"/>
              </a:rPr>
              <a:t>AUDIÊNCIA PÚBLICA</a:t>
            </a:r>
            <a:br>
              <a:rPr lang="en-GB" sz="3300" dirty="0" smtClean="0">
                <a:solidFill>
                  <a:srgbClr val="000000"/>
                </a:solidFill>
                <a:latin typeface="Arial Black" pitchFamily="34" charset="0"/>
              </a:rPr>
            </a:br>
            <a:r>
              <a:rPr lang="en-GB" sz="3300" dirty="0">
                <a:solidFill>
                  <a:srgbClr val="000000"/>
                </a:solidFill>
                <a:latin typeface="Arial Black" pitchFamily="34" charset="0"/>
              </a:rPr>
              <a:t>3</a:t>
            </a:r>
            <a:r>
              <a:rPr lang="en-GB" sz="3300" dirty="0" smtClean="0">
                <a:solidFill>
                  <a:srgbClr val="000000"/>
                </a:solidFill>
                <a:latin typeface="Arial Black" pitchFamily="34" charset="0"/>
              </a:rPr>
              <a:t>º Quadrimestre</a:t>
            </a:r>
            <a:br>
              <a:rPr lang="en-GB" sz="3300" dirty="0" smtClean="0">
                <a:solidFill>
                  <a:srgbClr val="000000"/>
                </a:solidFill>
                <a:latin typeface="Arial Black" pitchFamily="34" charset="0"/>
              </a:rPr>
            </a:br>
            <a:r>
              <a:rPr lang="en-GB" sz="3300" dirty="0" smtClean="0">
                <a:solidFill>
                  <a:srgbClr val="DDDDDD"/>
                </a:solidFill>
                <a:latin typeface="Arial Black" pitchFamily="34" charset="0"/>
              </a:rPr>
              <a:t/>
            </a:r>
            <a:br>
              <a:rPr lang="en-GB" sz="3300" dirty="0" smtClean="0">
                <a:solidFill>
                  <a:srgbClr val="DDDDDD"/>
                </a:solidFill>
                <a:latin typeface="Arial Black" pitchFamily="34" charset="0"/>
              </a:rPr>
            </a:br>
            <a:endParaRPr lang="pt-BR" sz="33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3"/>
          </p:nvPr>
        </p:nvSpPr>
        <p:spPr>
          <a:xfrm>
            <a:off x="611561" y="1844824"/>
            <a:ext cx="8324178" cy="223224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sz="4000" dirty="0" smtClean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Black" pitchFamily="32" charset="0"/>
              <a:cs typeface="Arial Unicode MS" charset="0"/>
            </a:endParaRPr>
          </a:p>
          <a:p>
            <a:pPr marL="0" indent="0">
              <a:buNone/>
            </a:pPr>
            <a:r>
              <a:rPr lang="en-GB" sz="40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2" charset="0"/>
                <a:cs typeface="Arial Unicode MS" charset="0"/>
              </a:rPr>
              <a:t>RECEITAS</a:t>
            </a:r>
          </a:p>
          <a:p>
            <a:pPr marL="0" indent="0">
              <a:buNone/>
            </a:pPr>
            <a:r>
              <a:rPr lang="en-GB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2" charset="0"/>
                <a:cs typeface="Arial Unicode MS" charset="0"/>
              </a:rPr>
              <a:t> </a:t>
            </a:r>
            <a:r>
              <a:rPr lang="en-GB" sz="3600" i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2" charset="0"/>
                <a:cs typeface="Arial Unicode MS" charset="0"/>
              </a:rPr>
              <a:t>PÚBLICAS</a:t>
            </a:r>
            <a:endParaRPr lang="pt-BR" sz="3600" i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539552" y="4725144"/>
            <a:ext cx="831641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solidFill>
                  <a:schemeClr val="tx2"/>
                </a:solidFill>
              </a:rPr>
              <a:t>Consolidação</a:t>
            </a:r>
          </a:p>
          <a:p>
            <a:r>
              <a:rPr lang="pt-BR" dirty="0">
                <a:solidFill>
                  <a:schemeClr val="tx2"/>
                </a:solidFill>
              </a:rPr>
              <a:t> </a:t>
            </a:r>
            <a:r>
              <a:rPr lang="pt-BR" dirty="0" smtClean="0">
                <a:solidFill>
                  <a:schemeClr val="tx2"/>
                </a:solidFill>
              </a:rPr>
              <a:t>3° </a:t>
            </a:r>
            <a:r>
              <a:rPr lang="pt-BR" dirty="0">
                <a:solidFill>
                  <a:schemeClr val="tx2"/>
                </a:solidFill>
              </a:rPr>
              <a:t>Quadrimestre</a:t>
            </a:r>
          </a:p>
          <a:p>
            <a:r>
              <a:rPr lang="pt-BR" dirty="0">
                <a:solidFill>
                  <a:schemeClr val="tx2"/>
                </a:solidFill>
              </a:rPr>
              <a:t>Período: </a:t>
            </a:r>
            <a:r>
              <a:rPr lang="pt-BR" dirty="0" smtClean="0">
                <a:solidFill>
                  <a:schemeClr val="tx2"/>
                </a:solidFill>
              </a:rPr>
              <a:t>01/2020 </a:t>
            </a:r>
            <a:r>
              <a:rPr lang="pt-BR" dirty="0">
                <a:solidFill>
                  <a:schemeClr val="tx2"/>
                </a:solidFill>
              </a:rPr>
              <a:t>a </a:t>
            </a:r>
            <a:r>
              <a:rPr lang="pt-BR" dirty="0" smtClean="0">
                <a:solidFill>
                  <a:schemeClr val="tx2"/>
                </a:solidFill>
              </a:rPr>
              <a:t>12/2020</a:t>
            </a:r>
            <a:endParaRPr lang="pt-BR" dirty="0">
              <a:solidFill>
                <a:schemeClr val="tx2"/>
              </a:solidFill>
            </a:endParaRPr>
          </a:p>
        </p:txBody>
      </p:sp>
      <p:pic>
        <p:nvPicPr>
          <p:cNvPr id="5" name="Picture 4" descr="Imagem relacionad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4288" y="5661248"/>
            <a:ext cx="1598932" cy="99556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63586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Espaço Reservado para Conteúdo 2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4275413561"/>
              </p:ext>
            </p:extLst>
          </p:nvPr>
        </p:nvGraphicFramePr>
        <p:xfrm>
          <a:off x="539553" y="620690"/>
          <a:ext cx="8136903" cy="5256584"/>
        </p:xfrm>
        <a:graphic>
          <a:graphicData uri="http://schemas.openxmlformats.org/drawingml/2006/table">
            <a:tbl>
              <a:tblPr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324770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88919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54460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BR" sz="2400" b="1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ESTRUTURA DA RECEITA</a:t>
                      </a:r>
                      <a:endParaRPr lang="pt-BR" sz="24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20923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Aharoni" pitchFamily="2" charset="-79"/>
                          <a:cs typeface="Aharoni" pitchFamily="2" charset="-79"/>
                        </a:rPr>
                        <a:t>Tipo Receita</a:t>
                      </a:r>
                    </a:p>
                  </a:txBody>
                  <a:tcPr marL="0" marR="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i="0" u="none" strike="noStrike" dirty="0" smtClean="0">
                          <a:solidFill>
                            <a:schemeClr val="bg1"/>
                          </a:solidFill>
                          <a:latin typeface="Aharoni" pitchFamily="2" charset="-79"/>
                          <a:cs typeface="Aharoni" pitchFamily="2" charset="-79"/>
                        </a:rPr>
                        <a:t>Descrição  da Receita</a:t>
                      </a:r>
                      <a:endParaRPr lang="pt-BR" sz="2000" b="1" i="0" u="none" strike="noStrike" dirty="0">
                        <a:solidFill>
                          <a:schemeClr val="bg1"/>
                        </a:solidFill>
                        <a:latin typeface="Aharoni" pitchFamily="2" charset="-79"/>
                        <a:cs typeface="Aharoni" pitchFamily="2" charset="-79"/>
                      </a:endParaRPr>
                    </a:p>
                  </a:txBody>
                  <a:tcPr marL="7829" marR="7829" marT="7829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20923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Tributária (Receita Própria)</a:t>
                      </a:r>
                      <a:endParaRPr lang="pt-BR" sz="2000" b="0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ahoma"/>
                      </a:endParaRPr>
                    </a:p>
                  </a:txBody>
                  <a:tcPr marL="0" marR="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</a:rPr>
                        <a:t>IPTU,</a:t>
                      </a:r>
                      <a:r>
                        <a:rPr lang="pt-BR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</a:rPr>
                        <a:t> ISS,ITBI, I.R, TAXAS(alvará, lixo, </a:t>
                      </a:r>
                      <a:r>
                        <a:rPr lang="pt-BR" baseline="0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</a:rPr>
                        <a:t>etc</a:t>
                      </a:r>
                      <a:r>
                        <a:rPr lang="pt-BR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</a:rPr>
                        <a:t>)</a:t>
                      </a:r>
                      <a:endParaRPr lang="pt-BR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20923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Contribuições</a:t>
                      </a:r>
                      <a:endParaRPr lang="pt-BR" sz="2000" b="0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ahoma"/>
                      </a:endParaRPr>
                    </a:p>
                  </a:txBody>
                  <a:tcPr marL="0" marR="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</a:rPr>
                        <a:t>Iluminação</a:t>
                      </a:r>
                      <a:r>
                        <a:rPr lang="pt-BR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</a:rPr>
                        <a:t> Pública</a:t>
                      </a:r>
                      <a:endParaRPr lang="pt-BR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20923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Patrimonial</a:t>
                      </a:r>
                      <a:endParaRPr lang="pt-BR" sz="2000" b="0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ahoma"/>
                      </a:endParaRPr>
                    </a:p>
                  </a:txBody>
                  <a:tcPr marL="0" marR="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</a:rPr>
                        <a:t>Rendimentos e Alienações</a:t>
                      </a:r>
                      <a:endParaRPr lang="pt-BR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20923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Serviços</a:t>
                      </a:r>
                      <a:endParaRPr lang="pt-BR" sz="2000" b="0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ahoma"/>
                      </a:endParaRPr>
                    </a:p>
                  </a:txBody>
                  <a:tcPr marL="0" marR="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</a:rPr>
                        <a:t>Serviços de Água</a:t>
                      </a:r>
                      <a:endParaRPr lang="pt-BR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20923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Transferências Correntes</a:t>
                      </a:r>
                      <a:endParaRPr lang="pt-BR" sz="2000" b="0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ahoma"/>
                      </a:endParaRPr>
                    </a:p>
                  </a:txBody>
                  <a:tcPr marL="0" marR="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</a:rPr>
                        <a:t>FPM, SUS,</a:t>
                      </a:r>
                      <a:r>
                        <a:rPr lang="pt-BR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</a:rPr>
                        <a:t> FUNDEB, ICMS,IPVA, FNDE, </a:t>
                      </a:r>
                      <a:r>
                        <a:rPr lang="pt-BR" baseline="0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</a:rPr>
                        <a:t>SUAS,etc</a:t>
                      </a:r>
                      <a:endParaRPr lang="pt-BR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520923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Outras Receitas Correntes</a:t>
                      </a:r>
                      <a:endParaRPr lang="pt-BR" sz="2000" b="0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ahoma"/>
                      </a:endParaRPr>
                    </a:p>
                  </a:txBody>
                  <a:tcPr marL="0" marR="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</a:rPr>
                        <a:t>Dívida Ativa, Multas</a:t>
                      </a:r>
                      <a:r>
                        <a:rPr lang="pt-BR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</a:rPr>
                        <a:t> e Juros</a:t>
                      </a:r>
                      <a:endParaRPr lang="pt-BR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520923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Transferências</a:t>
                      </a:r>
                      <a:r>
                        <a:rPr lang="pt-BR" sz="2000" u="none" strike="noStrike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 de </a:t>
                      </a:r>
                      <a:r>
                        <a:rPr lang="pt-BR" sz="2000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Capital</a:t>
                      </a:r>
                      <a:endParaRPr lang="pt-BR" sz="2000" b="0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ahoma"/>
                      </a:endParaRPr>
                    </a:p>
                  </a:txBody>
                  <a:tcPr marL="0" marR="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</a:rPr>
                        <a:t>Convênios e </a:t>
                      </a:r>
                      <a:r>
                        <a:rPr lang="pt-BR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</a:rPr>
                        <a:t>transf</a:t>
                      </a:r>
                      <a:r>
                        <a:rPr lang="pt-BR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</a:rPr>
                        <a:t>.</a:t>
                      </a:r>
                      <a:r>
                        <a:rPr lang="pt-BR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</a:rPr>
                        <a:t> para investimentos</a:t>
                      </a:r>
                      <a:endParaRPr lang="pt-BR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5446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(-) </a:t>
                      </a:r>
                      <a:r>
                        <a:rPr lang="pt-BR" sz="2000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Ded. Receita</a:t>
                      </a:r>
                      <a:endParaRPr lang="pt-BR" sz="2000" b="0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ahoma"/>
                      </a:endParaRPr>
                    </a:p>
                  </a:txBody>
                  <a:tcPr marL="0" marR="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</a:rPr>
                        <a:t>Deduções de FUNDEB e</a:t>
                      </a:r>
                      <a:r>
                        <a:rPr lang="pt-BR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</a:rPr>
                        <a:t> deduções</a:t>
                      </a:r>
                      <a:endParaRPr lang="pt-BR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42977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Espaço Reservado para Conteúdo 4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775309332"/>
              </p:ext>
            </p:extLst>
          </p:nvPr>
        </p:nvGraphicFramePr>
        <p:xfrm>
          <a:off x="611559" y="188640"/>
          <a:ext cx="7148265" cy="5587746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169182"/>
                <a:gridCol w="1535887"/>
                <a:gridCol w="1721598"/>
                <a:gridCol w="1721598"/>
              </a:tblGrid>
              <a:tr h="412420">
                <a:tc gridSpan="4">
                  <a:txBody>
                    <a:bodyPr/>
                    <a:lstStyle/>
                    <a:p>
                      <a:pPr algn="ctr" rtl="0" fontAlgn="b"/>
                      <a:r>
                        <a:rPr lang="pt-BR" sz="2400" b="1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RECEITA POR CATEGORIA ECONÔMICA</a:t>
                      </a:r>
                    </a:p>
                  </a:txBody>
                  <a:tcPr marL="0" marR="0" marT="0" marB="0" anchor="b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412420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Tipo Receita</a:t>
                      </a:r>
                    </a:p>
                  </a:txBody>
                  <a:tcPr marL="0" marR="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Previsão </a:t>
                      </a:r>
                    </a:p>
                  </a:txBody>
                  <a:tcPr marL="0" marR="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Realizado</a:t>
                      </a:r>
                    </a:p>
                  </a:txBody>
                  <a:tcPr marL="0" marR="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Índice de Realização</a:t>
                      </a:r>
                    </a:p>
                  </a:txBody>
                  <a:tcPr marL="0" marR="0" marT="0" marB="0" anchor="ctr">
                    <a:solidFill>
                      <a:schemeClr val="bg2"/>
                    </a:solidFill>
                  </a:tcPr>
                </a:tc>
              </a:tr>
              <a:tr h="412420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400" b="0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Tributária(impostos e taxas)</a:t>
                      </a:r>
                    </a:p>
                  </a:txBody>
                  <a:tcPr marL="0" marR="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600" b="0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10.545.516,99 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600" b="0" i="0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  </a:t>
                      </a:r>
                      <a:r>
                        <a:rPr lang="pt-BR" sz="1600" b="0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11.523.682,57 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109%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</a:tr>
              <a:tr h="595806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400" b="0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Contribuições</a:t>
                      </a:r>
                    </a:p>
                  </a:txBody>
                  <a:tcPr marL="0" marR="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600" b="0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1.498.320,00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600" b="0" i="0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    </a:t>
                      </a:r>
                      <a:r>
                        <a:rPr lang="pt-BR" sz="1600" b="0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1.577.631,67 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105%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</a:tr>
              <a:tr h="412420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400" b="0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Patrimonial</a:t>
                      </a:r>
                    </a:p>
                  </a:txBody>
                  <a:tcPr marL="0" marR="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600" b="0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12.200,00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600" b="0" i="0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        </a:t>
                      </a:r>
                      <a:r>
                        <a:rPr lang="pt-BR" sz="1600" b="0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65.079,37 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533%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</a:tr>
              <a:tr h="412420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Agropecuária</a:t>
                      </a:r>
                    </a:p>
                  </a:txBody>
                  <a:tcPr marL="0" marR="0" marT="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720.787,20 </a:t>
                      </a:r>
                      <a:endParaRPr lang="pt-BR" sz="1600" b="0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          1.537,86 </a:t>
                      </a:r>
                      <a:endParaRPr lang="pt-BR" sz="1600" b="0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</a:tr>
              <a:tr h="412420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400" b="0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Serviços</a:t>
                      </a:r>
                    </a:p>
                  </a:txBody>
                  <a:tcPr marL="0" marR="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600" b="0" i="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5.618.000,00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600" b="0" i="0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    </a:t>
                      </a:r>
                      <a:r>
                        <a:rPr lang="pt-BR" sz="1600" b="0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5.926.788,39 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105%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</a:tr>
              <a:tr h="412420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400" b="0" i="0" u="none" strike="noStrike" dirty="0" err="1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Transfer</a:t>
                      </a:r>
                      <a:r>
                        <a:rPr lang="pt-BR" sz="1400" b="0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 Correntes</a:t>
                      </a:r>
                    </a:p>
                  </a:txBody>
                  <a:tcPr marL="0" marR="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600" b="0" i="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62.966.566,21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600" b="0" i="0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   </a:t>
                      </a:r>
                      <a:r>
                        <a:rPr lang="pt-BR" sz="1600" b="0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64.573.104,85 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103%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</a:tr>
              <a:tr h="412420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400" b="0" i="0" u="none" strike="noStrike" dirty="0" err="1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Outr</a:t>
                      </a:r>
                      <a:r>
                        <a:rPr lang="pt-BR" sz="1400" b="0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 Receitas </a:t>
                      </a:r>
                      <a:r>
                        <a:rPr lang="pt-BR" sz="1400" b="0" i="0" u="none" strike="noStrike" dirty="0" err="1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Corrent</a:t>
                      </a:r>
                      <a:endParaRPr lang="pt-BR" sz="1400" b="0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600" b="0" i="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1.113.382,00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600" b="0" i="0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     </a:t>
                      </a:r>
                      <a:r>
                        <a:rPr lang="pt-BR" sz="1600" b="0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2.118.144,86 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190%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</a:tr>
              <a:tr h="412420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400" b="0" i="0" u="none" strike="noStrike" dirty="0" err="1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Transfer</a:t>
                      </a:r>
                      <a:r>
                        <a:rPr lang="pt-BR" sz="1400" b="0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 Capital</a:t>
                      </a:r>
                    </a:p>
                  </a:txBody>
                  <a:tcPr marL="0" marR="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600" b="0" i="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311.000,00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600" b="0" i="0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     </a:t>
                      </a:r>
                      <a:r>
                        <a:rPr lang="pt-BR" sz="1600" b="0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2.446.999,11 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787%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</a:tr>
              <a:tr h="412420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400" b="0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Receitas Correntes </a:t>
                      </a:r>
                      <a:r>
                        <a:rPr lang="pt-BR" sz="1400" b="0" i="0" u="none" strike="noStrike" dirty="0" err="1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Intra-Orçamentária</a:t>
                      </a:r>
                      <a:endParaRPr lang="pt-BR" sz="1400" b="0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600" b="0" i="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500.000,00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600" b="0" i="0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                     </a:t>
                      </a:r>
                      <a:r>
                        <a:rPr lang="pt-BR" sz="1600" b="0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   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</a:tr>
              <a:tr h="412420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400" b="0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TOTAL</a:t>
                      </a:r>
                    </a:p>
                  </a:txBody>
                  <a:tcPr marL="0" marR="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600" b="1" i="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83.285.772,40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600" b="1" i="0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</a:t>
                      </a:r>
                      <a:r>
                        <a:rPr lang="pt-BR" sz="1600" b="1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88.232.968,68 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b="0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         106 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</a:tr>
              <a:tr h="412420">
                <a:tc gridSpan="4">
                  <a:txBody>
                    <a:bodyPr/>
                    <a:lstStyle/>
                    <a:p>
                      <a:pPr lvl="1" algn="l" fontAlgn="b"/>
                      <a:r>
                        <a:rPr lang="pt-BR" sz="1100" b="0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Fonte: Balanço Orçamentário (RREO-Anexo1)</a:t>
                      </a:r>
                    </a:p>
                  </a:txBody>
                  <a:tcPr marL="0" marR="0" marT="0" marB="0" anchor="b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lvl="1" algn="l" fontAlgn="b"/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lvl="1"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lvl="1" algn="l" fontAlgn="b"/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9933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sz="3200" dirty="0" smtClean="0"/>
              <a:t>RECEITAS </a:t>
            </a:r>
            <a:br>
              <a:rPr lang="pt-BR" sz="3200" dirty="0" smtClean="0"/>
            </a:br>
            <a:r>
              <a:rPr lang="pt-BR" sz="3200" dirty="0" smtClean="0"/>
              <a:t>TRIBUTÁRIAS e COMTRIBUIÇÕES DE MELHORIAS</a:t>
            </a:r>
            <a:endParaRPr lang="pt-BR" sz="3200" dirty="0"/>
          </a:p>
        </p:txBody>
      </p:sp>
      <p:sp>
        <p:nvSpPr>
          <p:cNvPr id="6" name="Retângulo 5"/>
          <p:cNvSpPr/>
          <p:nvPr/>
        </p:nvSpPr>
        <p:spPr>
          <a:xfrm>
            <a:off x="1259632" y="4229345"/>
            <a:ext cx="6264696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"/>
            <a:r>
              <a:rPr lang="pt-BR" sz="1100" dirty="0">
                <a:solidFill>
                  <a:srgbClr val="000000"/>
                </a:solidFill>
              </a:rPr>
              <a:t>Fonte: Demost. Dos Resultados Primários (RREO-Anexo </a:t>
            </a:r>
            <a:r>
              <a:rPr lang="pt-BR" sz="1100" dirty="0" smtClean="0">
                <a:solidFill>
                  <a:srgbClr val="000000"/>
                </a:solidFill>
              </a:rPr>
              <a:t>6)</a:t>
            </a:r>
            <a:endParaRPr lang="pt-BR" dirty="0">
              <a:solidFill>
                <a:srgbClr val="000000"/>
              </a:solidFill>
            </a:endParaRPr>
          </a:p>
        </p:txBody>
      </p:sp>
      <p:graphicFrame>
        <p:nvGraphicFramePr>
          <p:cNvPr id="5" name="Espaço Reservado para Conteúdo 4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963080900"/>
              </p:ext>
            </p:extLst>
          </p:nvPr>
        </p:nvGraphicFramePr>
        <p:xfrm>
          <a:off x="785785" y="1046394"/>
          <a:ext cx="7314607" cy="3208357"/>
        </p:xfrm>
        <a:graphic>
          <a:graphicData uri="http://schemas.openxmlformats.org/drawingml/2006/table">
            <a:tbl>
              <a:tblPr/>
              <a:tblGrid>
                <a:gridCol w="2714645"/>
                <a:gridCol w="1928826"/>
                <a:gridCol w="1643074"/>
                <a:gridCol w="1028062"/>
              </a:tblGrid>
              <a:tr h="418437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RECEITAS </a:t>
                      </a:r>
                      <a:r>
                        <a:rPr lang="pt-BR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TRIBUTÁRIAS E CONTRIBUIÇÕES DE MELHORIAS</a:t>
                      </a:r>
                      <a:endParaRPr lang="pt-BR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Previsão </a:t>
                      </a:r>
                      <a:endParaRPr lang="pt-BR" sz="1400" b="1" i="0" u="none" strike="noStrike" dirty="0">
                        <a:solidFill>
                          <a:srgbClr val="FFFFFF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 3°Quadrimestre</a:t>
                      </a:r>
                      <a:endParaRPr lang="pt-BR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Índice de Realização</a:t>
                      </a:r>
                      <a:endParaRPr lang="pt-BR" sz="1400" b="1" i="0" u="none" strike="noStrike" dirty="0">
                        <a:solidFill>
                          <a:srgbClr val="FFFFFF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512048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400" b="1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ahoma"/>
                        </a:rPr>
                        <a:t>IPTU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600" b="0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ahoma"/>
                        </a:rPr>
                        <a:t>         1.847.127,24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600" b="0" i="0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</a:t>
                      </a:r>
                      <a:r>
                        <a:rPr lang="pt-BR" sz="1600" b="0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1.778.198,87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96%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400" b="1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ahoma"/>
                        </a:rPr>
                        <a:t>IRRF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600" b="0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ahoma"/>
                        </a:rPr>
                        <a:t>         1.650.000,00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600" b="0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  </a:t>
                      </a:r>
                      <a:r>
                        <a:rPr lang="pt-BR" sz="1600" b="0" i="0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1.881.598,11 </a:t>
                      </a:r>
                      <a:endParaRPr lang="pt-BR" sz="1600" b="0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114%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400" b="1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ahoma"/>
                        </a:rPr>
                        <a:t>ITBI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600" b="0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ahoma"/>
                        </a:rPr>
                        <a:t>           441.952,02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600" b="0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     </a:t>
                      </a:r>
                      <a:r>
                        <a:rPr lang="pt-BR" sz="1600" b="0" i="0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520.721,62 </a:t>
                      </a:r>
                      <a:endParaRPr lang="pt-BR" sz="1600" b="0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118%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400" b="1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ahoma"/>
                        </a:rPr>
                        <a:t>ISS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600" b="0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ahoma"/>
                        </a:rPr>
                        <a:t>         5.137.434,08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600" b="0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   </a:t>
                      </a:r>
                      <a:r>
                        <a:rPr lang="pt-BR" sz="1600" b="0" i="0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6.067.579,66 </a:t>
                      </a:r>
                      <a:endParaRPr lang="pt-BR" sz="1600" b="0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118%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400" b="1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ahoma"/>
                        </a:rPr>
                        <a:t>Taxas e Contribuição de Melhorias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600" b="0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ahoma"/>
                        </a:rPr>
                        <a:t>         2.967.323,65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600" b="0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  </a:t>
                      </a:r>
                      <a:r>
                        <a:rPr lang="pt-BR" sz="1600" b="0" i="0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2.853.215,98 </a:t>
                      </a:r>
                      <a:endParaRPr lang="pt-BR" sz="1600" b="0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96%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400" b="1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ahoma"/>
                        </a:rPr>
                        <a:t>TOTAL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600" b="1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ahoma"/>
                        </a:rPr>
                        <a:t>12.043.836,99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600" b="1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13.101.314,24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1723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ntegração">
  <a:themeElements>
    <a:clrScheme name="Pino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Integração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ntegração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223840</TotalTime>
  <Words>1028</Words>
  <Application>Microsoft Office PowerPoint</Application>
  <PresentationFormat>Apresentação na tela (4:3)</PresentationFormat>
  <Paragraphs>346</Paragraphs>
  <Slides>20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Títulos de slides</vt:lpstr>
      </vt:variant>
      <vt:variant>
        <vt:i4>20</vt:i4>
      </vt:variant>
    </vt:vector>
  </HeadingPairs>
  <TitlesOfParts>
    <vt:vector size="22" baseType="lpstr">
      <vt:lpstr>Integração</vt:lpstr>
      <vt:lpstr>Tema do Office</vt:lpstr>
      <vt:lpstr>MUNÍCIPIO DE CAPIVARI DE BAIXO  </vt:lpstr>
      <vt:lpstr> AUDIÊNCIA PÚBLICA 3º Quadrimestre  </vt:lpstr>
      <vt:lpstr> AUDIÊNCIA PÚBLICA 3º Quadrimestre  </vt:lpstr>
      <vt:lpstr> AUDIÊNCIA PÚBLICA 3º Quadrimestre  </vt:lpstr>
      <vt:lpstr> AUDIÊNCIA PÚBLICA 3º Quadrimestre  </vt:lpstr>
      <vt:lpstr> AUDIÊNCIA PÚBLICA 3º Quadrimestre  </vt:lpstr>
      <vt:lpstr>Apresentação do PowerPoint</vt:lpstr>
      <vt:lpstr>Apresentação do PowerPoint</vt:lpstr>
      <vt:lpstr>RECEITAS  TRIBUTÁRIAS e COMTRIBUIÇÕES DE MELHORIAS</vt:lpstr>
      <vt:lpstr> AUDIÊNCIA PÚBLICA 3º Quadrimestre  </vt:lpstr>
      <vt:lpstr>DESPESAS POR FUNÇÃO DE GOVERNO</vt:lpstr>
      <vt:lpstr> AUDIÊNCIA PÚBLICA 3º Quadrimestre  </vt:lpstr>
      <vt:lpstr> CÁLCULO DE CUMP. AO ARTIGO 60, § 5º DO ATO  DAS DISPOSIÇÕES TRANSITÓRIAS </vt:lpstr>
      <vt:lpstr>LIMITES – EDUCAÇÃO</vt:lpstr>
      <vt:lpstr>LIMITES – SAÚDE</vt:lpstr>
      <vt:lpstr>LIMITES – PESSOAL</vt:lpstr>
      <vt:lpstr>Acompanhamento das Metas Bimestrais</vt:lpstr>
      <vt:lpstr>COMPARATIVO  RECEITA PREVISTA X REALIZADA DESPESA AUTORIZADA X EMPENHADA</vt:lpstr>
      <vt:lpstr>Apresentação do PowerPoint</vt:lpstr>
      <vt:lpstr>OUVIDORIA Número de atendimentos no 3°Quadrimestre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MUNICÍPIO DE GRAVATAL AUDIÊNCIA PÚBLICA (Artigo 9º § 4º da LRF) 4º quadrimestre 2013</dc:title>
  <dc:creator>pericial</dc:creator>
  <cp:lastModifiedBy>Cid</cp:lastModifiedBy>
  <cp:revision>1129</cp:revision>
  <cp:lastPrinted>2021-02-19T14:47:56Z</cp:lastPrinted>
  <dcterms:created xsi:type="dcterms:W3CDTF">2014-02-28T02:02:41Z</dcterms:created>
  <dcterms:modified xsi:type="dcterms:W3CDTF">2021-02-22T16:56:55Z</dcterms:modified>
</cp:coreProperties>
</file>