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  <p:sldMasterId id="2147483936" r:id="rId2"/>
  </p:sldMasterIdLst>
  <p:notesMasterIdLst>
    <p:notesMasterId r:id="rId73"/>
  </p:notesMasterIdLst>
  <p:handoutMasterIdLst>
    <p:handoutMasterId r:id="rId74"/>
  </p:handoutMasterIdLst>
  <p:sldIdLst>
    <p:sldId id="1114" r:id="rId3"/>
    <p:sldId id="595" r:id="rId4"/>
    <p:sldId id="1110" r:id="rId5"/>
    <p:sldId id="596" r:id="rId6"/>
    <p:sldId id="1112" r:id="rId7"/>
    <p:sldId id="523" r:id="rId8"/>
    <p:sldId id="257" r:id="rId9"/>
    <p:sldId id="258" r:id="rId10"/>
    <p:sldId id="1116" r:id="rId11"/>
    <p:sldId id="387" r:id="rId12"/>
    <p:sldId id="1118" r:id="rId13"/>
    <p:sldId id="326" r:id="rId14"/>
    <p:sldId id="745" r:id="rId15"/>
    <p:sldId id="746" r:id="rId16"/>
    <p:sldId id="303" r:id="rId17"/>
    <p:sldId id="282" r:id="rId18"/>
    <p:sldId id="281" r:id="rId19"/>
    <p:sldId id="384" r:id="rId20"/>
    <p:sldId id="1163" r:id="rId21"/>
    <p:sldId id="1206" r:id="rId22"/>
    <p:sldId id="1084" r:id="rId23"/>
    <p:sldId id="676" r:id="rId24"/>
    <p:sldId id="1091" r:id="rId25"/>
    <p:sldId id="1120" r:id="rId26"/>
    <p:sldId id="1164" r:id="rId27"/>
    <p:sldId id="748" r:id="rId28"/>
    <p:sldId id="1105" r:id="rId29"/>
    <p:sldId id="1190" r:id="rId30"/>
    <p:sldId id="1191" r:id="rId31"/>
    <p:sldId id="1192" r:id="rId32"/>
    <p:sldId id="1193" r:id="rId33"/>
    <p:sldId id="1194" r:id="rId34"/>
    <p:sldId id="1195" r:id="rId35"/>
    <p:sldId id="1196" r:id="rId36"/>
    <p:sldId id="1197" r:id="rId37"/>
    <p:sldId id="1198" r:id="rId38"/>
    <p:sldId id="1199" r:id="rId39"/>
    <p:sldId id="1200" r:id="rId40"/>
    <p:sldId id="1201" r:id="rId41"/>
    <p:sldId id="1202" r:id="rId42"/>
    <p:sldId id="1203" r:id="rId43"/>
    <p:sldId id="1204" r:id="rId44"/>
    <p:sldId id="264" r:id="rId45"/>
    <p:sldId id="319" r:id="rId46"/>
    <p:sldId id="1189" r:id="rId47"/>
    <p:sldId id="322" r:id="rId48"/>
    <p:sldId id="1169" r:id="rId49"/>
    <p:sldId id="1170" r:id="rId50"/>
    <p:sldId id="1171" r:id="rId51"/>
    <p:sldId id="1173" r:id="rId52"/>
    <p:sldId id="268" r:id="rId53"/>
    <p:sldId id="266" r:id="rId54"/>
    <p:sldId id="267" r:id="rId55"/>
    <p:sldId id="1176" r:id="rId56"/>
    <p:sldId id="1178" r:id="rId57"/>
    <p:sldId id="1179" r:id="rId58"/>
    <p:sldId id="1180" r:id="rId59"/>
    <p:sldId id="317" r:id="rId60"/>
    <p:sldId id="1188" r:id="rId61"/>
    <p:sldId id="351" r:id="rId62"/>
    <p:sldId id="353" r:id="rId63"/>
    <p:sldId id="354" r:id="rId64"/>
    <p:sldId id="306" r:id="rId65"/>
    <p:sldId id="346" r:id="rId66"/>
    <p:sldId id="347" r:id="rId67"/>
    <p:sldId id="348" r:id="rId68"/>
    <p:sldId id="349" r:id="rId69"/>
    <p:sldId id="352" r:id="rId70"/>
    <p:sldId id="355" r:id="rId71"/>
    <p:sldId id="356" r:id="rId72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4CE0DEE3-FA0C-434A-8525-227990A41440}">
          <p14:sldIdLst>
            <p14:sldId id="1114"/>
            <p14:sldId id="595"/>
            <p14:sldId id="1110"/>
            <p14:sldId id="596"/>
            <p14:sldId id="1112"/>
            <p14:sldId id="523"/>
            <p14:sldId id="257"/>
            <p14:sldId id="258"/>
            <p14:sldId id="1116"/>
            <p14:sldId id="387"/>
            <p14:sldId id="1118"/>
            <p14:sldId id="326"/>
            <p14:sldId id="745"/>
            <p14:sldId id="746"/>
            <p14:sldId id="303"/>
            <p14:sldId id="282"/>
            <p14:sldId id="281"/>
            <p14:sldId id="384"/>
            <p14:sldId id="1163"/>
            <p14:sldId id="1206"/>
            <p14:sldId id="1084"/>
            <p14:sldId id="676"/>
            <p14:sldId id="1091"/>
            <p14:sldId id="1120"/>
            <p14:sldId id="1164"/>
            <p14:sldId id="748"/>
            <p14:sldId id="1105"/>
            <p14:sldId id="1190"/>
            <p14:sldId id="1191"/>
            <p14:sldId id="1192"/>
            <p14:sldId id="1193"/>
            <p14:sldId id="1194"/>
            <p14:sldId id="1195"/>
            <p14:sldId id="1196"/>
            <p14:sldId id="1197"/>
            <p14:sldId id="1198"/>
            <p14:sldId id="1199"/>
            <p14:sldId id="1200"/>
            <p14:sldId id="1201"/>
            <p14:sldId id="1202"/>
            <p14:sldId id="1203"/>
            <p14:sldId id="1204"/>
            <p14:sldId id="264"/>
            <p14:sldId id="319"/>
            <p14:sldId id="1189"/>
            <p14:sldId id="322"/>
            <p14:sldId id="1169"/>
            <p14:sldId id="1170"/>
            <p14:sldId id="1171"/>
            <p14:sldId id="1173"/>
            <p14:sldId id="268"/>
            <p14:sldId id="266"/>
            <p14:sldId id="267"/>
            <p14:sldId id="1176"/>
            <p14:sldId id="1178"/>
            <p14:sldId id="1179"/>
            <p14:sldId id="1180"/>
            <p14:sldId id="317"/>
            <p14:sldId id="1188"/>
            <p14:sldId id="351"/>
            <p14:sldId id="353"/>
            <p14:sldId id="354"/>
            <p14:sldId id="306"/>
            <p14:sldId id="346"/>
            <p14:sldId id="347"/>
            <p14:sldId id="348"/>
            <p14:sldId id="349"/>
            <p14:sldId id="352"/>
            <p14:sldId id="355"/>
            <p14:sldId id="356"/>
          </p14:sldIdLst>
        </p14:section>
        <p14:section name="Seção sem Título" id="{C318ADB4-58D6-4D7B-BCCB-0F87F09DD617}">
          <p14:sldIdLst/>
        </p14:section>
        <p14:section name="Seção sem Título" id="{F47D9A7D-0776-4446-ACFA-9F3817620F90}">
          <p14:sldIdLst/>
        </p14:section>
        <p14:section name="Seção sem Título" id="{80A728B5-DFC0-435A-9D56-48F0C744D438}">
          <p14:sldIdLst/>
        </p14:section>
        <p14:section name="Seção sem Título" id="{04F1E68E-4037-4B1A-8E10-F755A27E51D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9" autoAdjust="0"/>
    <p:restoredTop sz="96691" autoAdjust="0"/>
  </p:normalViewPr>
  <p:slideViewPr>
    <p:cSldViewPr>
      <p:cViewPr varScale="1">
        <p:scale>
          <a:sx n="70" d="100"/>
          <a:sy n="70" d="100"/>
        </p:scale>
        <p:origin x="147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'1°Quadrimestre 2020'!$K$2:$K$14</c:f>
              <c:strCache>
                <c:ptCount val="13"/>
                <c:pt idx="0">
                  <c:v>Farmácia Básica</c:v>
                </c:pt>
                <c:pt idx="1">
                  <c:v>Vigilância</c:v>
                </c:pt>
                <c:pt idx="2">
                  <c:v>Tributação</c:v>
                </c:pt>
                <c:pt idx="3">
                  <c:v>Fiscal de Postura</c:v>
                </c:pt>
                <c:pt idx="4">
                  <c:v>Guarda Municipal</c:v>
                </c:pt>
                <c:pt idx="5">
                  <c:v>Obras</c:v>
                </c:pt>
                <c:pt idx="6">
                  <c:v>Saúde</c:v>
                </c:pt>
                <c:pt idx="7">
                  <c:v>Aguas de Capivari</c:v>
                </c:pt>
                <c:pt idx="8">
                  <c:v>Iluminação Pública</c:v>
                </c:pt>
                <c:pt idx="9">
                  <c:v>Limpeza Pública</c:v>
                </c:pt>
                <c:pt idx="10">
                  <c:v>Serc.Ind.Com.Desem.Rural</c:v>
                </c:pt>
                <c:pt idx="11">
                  <c:v>Outros</c:v>
                </c:pt>
                <c:pt idx="12">
                  <c:v>Total</c:v>
                </c:pt>
              </c:strCache>
            </c:strRef>
          </c:cat>
          <c:val>
            <c:numRef>
              <c:f>'1°Quadrimestre 2020'!$L$2:$L$14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4</c:v>
                </c:pt>
                <c:pt idx="3">
                  <c:v>7</c:v>
                </c:pt>
                <c:pt idx="4">
                  <c:v>1</c:v>
                </c:pt>
                <c:pt idx="5">
                  <c:v>1</c:v>
                </c:pt>
                <c:pt idx="6">
                  <c:v>6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14</c:v>
                </c:pt>
                <c:pt idx="12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00-4ECD-A271-CB2A6B4782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309206080"/>
        <c:axId val="-1309207168"/>
      </c:barChart>
      <c:catAx>
        <c:axId val="-130920608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1309207168"/>
        <c:crosses val="autoZero"/>
        <c:auto val="1"/>
        <c:lblAlgn val="ctr"/>
        <c:lblOffset val="100"/>
        <c:noMultiLvlLbl val="0"/>
      </c:catAx>
      <c:valAx>
        <c:axId val="-130920716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13092060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DF9246-413C-4772-B8BA-E153B406501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35C28E2-A005-475F-BEE9-71756446624C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rPr>
            <a:t>Secretaria de Saúde - Gestão</a:t>
          </a:r>
          <a:endParaRPr lang="pt-BR" sz="1800" b="1" dirty="0">
            <a:solidFill>
              <a:schemeClr val="tx1"/>
            </a:solidFill>
          </a:endParaRPr>
        </a:p>
      </dgm:t>
    </dgm:pt>
    <dgm:pt modelId="{B00FF470-1FF2-4238-A7F5-F76CC91E2832}" type="parTrans" cxnId="{99F045C4-7BF0-4398-898E-D609B284507F}">
      <dgm:prSet/>
      <dgm:spPr/>
      <dgm:t>
        <a:bodyPr/>
        <a:lstStyle/>
        <a:p>
          <a:endParaRPr lang="pt-BR"/>
        </a:p>
      </dgm:t>
    </dgm:pt>
    <dgm:pt modelId="{B911D035-FA35-4CAB-AFAD-2402A3BE73B5}" type="sibTrans" cxnId="{99F045C4-7BF0-4398-898E-D609B284507F}">
      <dgm:prSet/>
      <dgm:spPr/>
      <dgm:t>
        <a:bodyPr/>
        <a:lstStyle/>
        <a:p>
          <a:endParaRPr lang="pt-BR"/>
        </a:p>
      </dgm:t>
    </dgm:pt>
    <dgm:pt modelId="{9EBE0E99-4E96-4449-9F11-6BD953110CE8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rPr>
            <a:t>Atenção Básica</a:t>
          </a:r>
          <a:endParaRPr lang="pt-BR" sz="1800" b="1" dirty="0">
            <a:solidFill>
              <a:schemeClr val="tx1"/>
            </a:solidFill>
          </a:endParaRPr>
        </a:p>
      </dgm:t>
    </dgm:pt>
    <dgm:pt modelId="{BA61BB32-F9C8-4D92-A84B-F2395DF0E724}" type="parTrans" cxnId="{1C3EE1B6-3DF7-4152-9DAE-F19DD198ACC9}">
      <dgm:prSet/>
      <dgm:spPr/>
      <dgm:t>
        <a:bodyPr/>
        <a:lstStyle/>
        <a:p>
          <a:endParaRPr lang="pt-BR"/>
        </a:p>
      </dgm:t>
    </dgm:pt>
    <dgm:pt modelId="{87D20DED-1866-47A7-81CA-E1C1F0B703B2}" type="sibTrans" cxnId="{1C3EE1B6-3DF7-4152-9DAE-F19DD198ACC9}">
      <dgm:prSet/>
      <dgm:spPr/>
      <dgm:t>
        <a:bodyPr/>
        <a:lstStyle/>
        <a:p>
          <a:endParaRPr lang="pt-BR"/>
        </a:p>
      </dgm:t>
    </dgm:pt>
    <dgm:pt modelId="{DC5D8792-75FE-49D5-B949-6AA3B09178F7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rPr>
            <a:t>Atenção Secundária de Saúde</a:t>
          </a:r>
          <a:endParaRPr lang="pt-BR" sz="1800" b="1" dirty="0">
            <a:solidFill>
              <a:schemeClr val="tx1"/>
            </a:solidFill>
          </a:endParaRPr>
        </a:p>
      </dgm:t>
    </dgm:pt>
    <dgm:pt modelId="{4B479529-E524-4B62-B9B7-423FF6A02981}" type="parTrans" cxnId="{177298F2-2015-40B6-B093-F175133E1272}">
      <dgm:prSet/>
      <dgm:spPr/>
      <dgm:t>
        <a:bodyPr/>
        <a:lstStyle/>
        <a:p>
          <a:endParaRPr lang="pt-BR"/>
        </a:p>
      </dgm:t>
    </dgm:pt>
    <dgm:pt modelId="{BE267C48-0A0A-4DB6-A7F5-B70A85DDE62D}" type="sibTrans" cxnId="{177298F2-2015-40B6-B093-F175133E1272}">
      <dgm:prSet/>
      <dgm:spPr/>
      <dgm:t>
        <a:bodyPr/>
        <a:lstStyle/>
        <a:p>
          <a:endParaRPr lang="pt-BR"/>
        </a:p>
      </dgm:t>
    </dgm:pt>
    <dgm:pt modelId="{82C31666-D8D5-42DA-9AB2-419C3AA9F4BD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rPr>
            <a:t>Controle e Avaliação</a:t>
          </a:r>
        </a:p>
      </dgm:t>
    </dgm:pt>
    <dgm:pt modelId="{C2EF4E0C-77CF-4A79-A7F7-FB11D489F65C}" type="parTrans" cxnId="{F3844323-5139-4C25-8051-00C7001EF853}">
      <dgm:prSet/>
      <dgm:spPr/>
      <dgm:t>
        <a:bodyPr/>
        <a:lstStyle/>
        <a:p>
          <a:endParaRPr lang="pt-BR"/>
        </a:p>
      </dgm:t>
    </dgm:pt>
    <dgm:pt modelId="{A5AD137A-3540-4528-A1E3-4917C10CA37C}" type="sibTrans" cxnId="{F3844323-5139-4C25-8051-00C7001EF853}">
      <dgm:prSet/>
      <dgm:spPr/>
      <dgm:t>
        <a:bodyPr/>
        <a:lstStyle/>
        <a:p>
          <a:endParaRPr lang="pt-BR"/>
        </a:p>
      </dgm:t>
    </dgm:pt>
    <dgm:pt modelId="{A7B8365D-290B-4FE6-AFF7-B0C310BFD30B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rPr>
            <a:t>Vigilância em Saúde</a:t>
          </a:r>
          <a:endParaRPr lang="pt-BR" sz="1800" b="1" dirty="0">
            <a:solidFill>
              <a:schemeClr val="tx1"/>
            </a:solidFill>
          </a:endParaRPr>
        </a:p>
      </dgm:t>
    </dgm:pt>
    <dgm:pt modelId="{60F6F015-4957-4BDE-84AC-7770779E2296}" type="parTrans" cxnId="{8AFFE6D8-F3BB-4190-8787-C61A86DFE0C6}">
      <dgm:prSet/>
      <dgm:spPr/>
      <dgm:t>
        <a:bodyPr/>
        <a:lstStyle/>
        <a:p>
          <a:endParaRPr lang="pt-BR"/>
        </a:p>
      </dgm:t>
    </dgm:pt>
    <dgm:pt modelId="{78E08D1B-8E67-4AA2-9D94-FA5358A3BD29}" type="sibTrans" cxnId="{8AFFE6D8-F3BB-4190-8787-C61A86DFE0C6}">
      <dgm:prSet/>
      <dgm:spPr/>
      <dgm:t>
        <a:bodyPr/>
        <a:lstStyle/>
        <a:p>
          <a:endParaRPr lang="pt-BR"/>
        </a:p>
      </dgm:t>
    </dgm:pt>
    <dgm:pt modelId="{1AFBE998-3F2D-4394-BD9C-803335E8B36A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rPr>
            <a:t>Setor de Regulação</a:t>
          </a:r>
        </a:p>
      </dgm:t>
    </dgm:pt>
    <dgm:pt modelId="{2BF2C159-9F6A-4627-816E-AB77F6774E54}" type="parTrans" cxnId="{FC505D91-13B9-4DFA-BFA0-C06FF47FA5B9}">
      <dgm:prSet/>
      <dgm:spPr/>
      <dgm:t>
        <a:bodyPr/>
        <a:lstStyle/>
        <a:p>
          <a:endParaRPr lang="pt-BR"/>
        </a:p>
      </dgm:t>
    </dgm:pt>
    <dgm:pt modelId="{3F9DB65D-3BC2-4747-B052-B76C2DF81881}" type="sibTrans" cxnId="{FC505D91-13B9-4DFA-BFA0-C06FF47FA5B9}">
      <dgm:prSet/>
      <dgm:spPr/>
      <dgm:t>
        <a:bodyPr/>
        <a:lstStyle/>
        <a:p>
          <a:endParaRPr lang="pt-BR"/>
        </a:p>
      </dgm:t>
    </dgm:pt>
    <dgm:pt modelId="{9C7487DC-592E-46FE-A115-19C69DF92395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rPr>
            <a:t>Conselho Municipal de Saúde </a:t>
          </a:r>
        </a:p>
      </dgm:t>
    </dgm:pt>
    <dgm:pt modelId="{7993726E-6850-4A6B-A54F-7479DCDC2F7B}" type="parTrans" cxnId="{93491210-D550-4B18-A38C-2A1586033D9F}">
      <dgm:prSet/>
      <dgm:spPr/>
      <dgm:t>
        <a:bodyPr/>
        <a:lstStyle/>
        <a:p>
          <a:endParaRPr lang="pt-BR"/>
        </a:p>
      </dgm:t>
    </dgm:pt>
    <dgm:pt modelId="{F36F88E6-909C-49D9-AFF0-C5776A1E4E80}" type="sibTrans" cxnId="{93491210-D550-4B18-A38C-2A1586033D9F}">
      <dgm:prSet/>
      <dgm:spPr/>
      <dgm:t>
        <a:bodyPr/>
        <a:lstStyle/>
        <a:p>
          <a:endParaRPr lang="pt-BR"/>
        </a:p>
      </dgm:t>
    </dgm:pt>
    <dgm:pt modelId="{46E3FD8A-F806-4AB3-B198-FD4B2873FE5A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rPr>
            <a:t>Assistência Farmacêutica </a:t>
          </a:r>
        </a:p>
      </dgm:t>
    </dgm:pt>
    <dgm:pt modelId="{9BE9E70D-9B49-4F1A-B05B-85D18B763948}" type="parTrans" cxnId="{1AFC5307-9167-4BA4-9C46-E800B98AC776}">
      <dgm:prSet/>
      <dgm:spPr/>
      <dgm:t>
        <a:bodyPr/>
        <a:lstStyle/>
        <a:p>
          <a:endParaRPr lang="pt-BR"/>
        </a:p>
      </dgm:t>
    </dgm:pt>
    <dgm:pt modelId="{E9942125-557F-457E-8816-AF75781154A8}" type="sibTrans" cxnId="{1AFC5307-9167-4BA4-9C46-E800B98AC776}">
      <dgm:prSet/>
      <dgm:spPr/>
      <dgm:t>
        <a:bodyPr/>
        <a:lstStyle/>
        <a:p>
          <a:endParaRPr lang="pt-BR"/>
        </a:p>
      </dgm:t>
    </dgm:pt>
    <dgm:pt modelId="{BC7346BA-F122-4780-B0EC-EB445D86B510}" type="pres">
      <dgm:prSet presAssocID="{60DF9246-413C-4772-B8BA-E153B406501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E4FD5A8-6243-44CC-B1FA-BF3D29BD9D54}" type="pres">
      <dgm:prSet presAssocID="{D35C28E2-A005-475F-BEE9-71756446624C}" presName="parentLin" presStyleCnt="0"/>
      <dgm:spPr/>
    </dgm:pt>
    <dgm:pt modelId="{192415CE-98F9-4F07-BD79-B1CA4879C773}" type="pres">
      <dgm:prSet presAssocID="{D35C28E2-A005-475F-BEE9-71756446624C}" presName="parentLeftMargin" presStyleLbl="node1" presStyleIdx="0" presStyleCnt="8"/>
      <dgm:spPr/>
      <dgm:t>
        <a:bodyPr/>
        <a:lstStyle/>
        <a:p>
          <a:endParaRPr lang="pt-BR"/>
        </a:p>
      </dgm:t>
    </dgm:pt>
    <dgm:pt modelId="{80DDFECD-823E-4A56-9418-AA64525B47E2}" type="pres">
      <dgm:prSet presAssocID="{D35C28E2-A005-475F-BEE9-71756446624C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1563711-F295-41C6-BE3D-C4FE3E730528}" type="pres">
      <dgm:prSet presAssocID="{D35C28E2-A005-475F-BEE9-71756446624C}" presName="negativeSpace" presStyleCnt="0"/>
      <dgm:spPr/>
    </dgm:pt>
    <dgm:pt modelId="{FE974906-10B9-4864-AE0F-A4BA9A0FE63C}" type="pres">
      <dgm:prSet presAssocID="{D35C28E2-A005-475F-BEE9-71756446624C}" presName="childText" presStyleLbl="conFgAcc1" presStyleIdx="0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5530EEA0-CD60-41BC-A2A6-F1C01FF18636}" type="pres">
      <dgm:prSet presAssocID="{B911D035-FA35-4CAB-AFAD-2402A3BE73B5}" presName="spaceBetweenRectangles" presStyleCnt="0"/>
      <dgm:spPr/>
    </dgm:pt>
    <dgm:pt modelId="{EAA4444A-D52E-4E56-B454-2486C0EABD31}" type="pres">
      <dgm:prSet presAssocID="{82C31666-D8D5-42DA-9AB2-419C3AA9F4BD}" presName="parentLin" presStyleCnt="0"/>
      <dgm:spPr/>
    </dgm:pt>
    <dgm:pt modelId="{D4549785-C54E-4755-A4D7-36DDBB98E570}" type="pres">
      <dgm:prSet presAssocID="{82C31666-D8D5-42DA-9AB2-419C3AA9F4BD}" presName="parentLeftMargin" presStyleLbl="node1" presStyleIdx="0" presStyleCnt="8"/>
      <dgm:spPr/>
      <dgm:t>
        <a:bodyPr/>
        <a:lstStyle/>
        <a:p>
          <a:endParaRPr lang="pt-BR"/>
        </a:p>
      </dgm:t>
    </dgm:pt>
    <dgm:pt modelId="{C65E7BB6-A55C-4184-8D4B-D0A9951B303B}" type="pres">
      <dgm:prSet presAssocID="{82C31666-D8D5-42DA-9AB2-419C3AA9F4BD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6E2282-B41A-4395-AD80-00F282A058C4}" type="pres">
      <dgm:prSet presAssocID="{82C31666-D8D5-42DA-9AB2-419C3AA9F4BD}" presName="negativeSpace" presStyleCnt="0"/>
      <dgm:spPr/>
    </dgm:pt>
    <dgm:pt modelId="{F02BD669-7121-45B9-8EB3-08BFEF11547C}" type="pres">
      <dgm:prSet presAssocID="{82C31666-D8D5-42DA-9AB2-419C3AA9F4BD}" presName="childText" presStyleLbl="conFgAcc1" presStyleIdx="1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CD022639-A3D6-4CF5-8C02-D54BC5BAB87C}" type="pres">
      <dgm:prSet presAssocID="{A5AD137A-3540-4528-A1E3-4917C10CA37C}" presName="spaceBetweenRectangles" presStyleCnt="0"/>
      <dgm:spPr/>
    </dgm:pt>
    <dgm:pt modelId="{18A50D54-6365-477D-B95E-61946AA00C09}" type="pres">
      <dgm:prSet presAssocID="{9EBE0E99-4E96-4449-9F11-6BD953110CE8}" presName="parentLin" presStyleCnt="0"/>
      <dgm:spPr/>
    </dgm:pt>
    <dgm:pt modelId="{75ACFFE1-1C71-48CB-93C2-10325DAEC9FC}" type="pres">
      <dgm:prSet presAssocID="{9EBE0E99-4E96-4449-9F11-6BD953110CE8}" presName="parentLeftMargin" presStyleLbl="node1" presStyleIdx="1" presStyleCnt="8"/>
      <dgm:spPr/>
      <dgm:t>
        <a:bodyPr/>
        <a:lstStyle/>
        <a:p>
          <a:endParaRPr lang="pt-BR"/>
        </a:p>
      </dgm:t>
    </dgm:pt>
    <dgm:pt modelId="{3A053AFA-F633-45D9-9F9B-A70E38DA8D19}" type="pres">
      <dgm:prSet presAssocID="{9EBE0E99-4E96-4449-9F11-6BD953110CE8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C571CF-C437-4B60-AD0D-45C01A314B4C}" type="pres">
      <dgm:prSet presAssocID="{9EBE0E99-4E96-4449-9F11-6BD953110CE8}" presName="negativeSpace" presStyleCnt="0"/>
      <dgm:spPr/>
    </dgm:pt>
    <dgm:pt modelId="{C7FD7CB2-3B6B-4D56-88CC-344D02A2BEF2}" type="pres">
      <dgm:prSet presAssocID="{9EBE0E99-4E96-4449-9F11-6BD953110CE8}" presName="childText" presStyleLbl="conFgAcc1" presStyleIdx="2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601B92A8-54D0-43DF-9A01-7812E27BFF51}" type="pres">
      <dgm:prSet presAssocID="{87D20DED-1866-47A7-81CA-E1C1F0B703B2}" presName="spaceBetweenRectangles" presStyleCnt="0"/>
      <dgm:spPr/>
    </dgm:pt>
    <dgm:pt modelId="{5821C464-E9D1-4C63-B44A-CABA1AB918B7}" type="pres">
      <dgm:prSet presAssocID="{DC5D8792-75FE-49D5-B949-6AA3B09178F7}" presName="parentLin" presStyleCnt="0"/>
      <dgm:spPr/>
    </dgm:pt>
    <dgm:pt modelId="{5446876B-4F99-4684-AB58-D3EE11DEED6A}" type="pres">
      <dgm:prSet presAssocID="{DC5D8792-75FE-49D5-B949-6AA3B09178F7}" presName="parentLeftMargin" presStyleLbl="node1" presStyleIdx="2" presStyleCnt="8"/>
      <dgm:spPr/>
      <dgm:t>
        <a:bodyPr/>
        <a:lstStyle/>
        <a:p>
          <a:endParaRPr lang="pt-BR"/>
        </a:p>
      </dgm:t>
    </dgm:pt>
    <dgm:pt modelId="{CBF232E8-DEEB-4495-85C2-3F21ACB131F3}" type="pres">
      <dgm:prSet presAssocID="{DC5D8792-75FE-49D5-B949-6AA3B09178F7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D9E994D-ED2E-43DD-8F6B-B808402AF142}" type="pres">
      <dgm:prSet presAssocID="{DC5D8792-75FE-49D5-B949-6AA3B09178F7}" presName="negativeSpace" presStyleCnt="0"/>
      <dgm:spPr/>
    </dgm:pt>
    <dgm:pt modelId="{F58B2219-5926-4AD4-A4FF-57B5D7BF3E87}" type="pres">
      <dgm:prSet presAssocID="{DC5D8792-75FE-49D5-B949-6AA3B09178F7}" presName="childText" presStyleLbl="conFgAcc1" presStyleIdx="3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95C61CAB-A2BC-4F38-8D44-13C78B4A2D78}" type="pres">
      <dgm:prSet presAssocID="{BE267C48-0A0A-4DB6-A7F5-B70A85DDE62D}" presName="spaceBetweenRectangles" presStyleCnt="0"/>
      <dgm:spPr/>
    </dgm:pt>
    <dgm:pt modelId="{880FF76E-D934-4236-8BF5-2F0D66AC1897}" type="pres">
      <dgm:prSet presAssocID="{A7B8365D-290B-4FE6-AFF7-B0C310BFD30B}" presName="parentLin" presStyleCnt="0"/>
      <dgm:spPr/>
    </dgm:pt>
    <dgm:pt modelId="{9F329821-F352-4DF0-85B7-DC6E9A6CC49D}" type="pres">
      <dgm:prSet presAssocID="{A7B8365D-290B-4FE6-AFF7-B0C310BFD30B}" presName="parentLeftMargin" presStyleLbl="node1" presStyleIdx="3" presStyleCnt="8"/>
      <dgm:spPr/>
      <dgm:t>
        <a:bodyPr/>
        <a:lstStyle/>
        <a:p>
          <a:endParaRPr lang="pt-BR"/>
        </a:p>
      </dgm:t>
    </dgm:pt>
    <dgm:pt modelId="{4BD89753-384D-42E3-9203-BDDA42FE7D28}" type="pres">
      <dgm:prSet presAssocID="{A7B8365D-290B-4FE6-AFF7-B0C310BFD30B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65C9FD8-25A1-4BEB-A046-D116AC09B141}" type="pres">
      <dgm:prSet presAssocID="{A7B8365D-290B-4FE6-AFF7-B0C310BFD30B}" presName="negativeSpace" presStyleCnt="0"/>
      <dgm:spPr/>
    </dgm:pt>
    <dgm:pt modelId="{61344ADF-67B5-4356-ABC0-82A2AD584DFD}" type="pres">
      <dgm:prSet presAssocID="{A7B8365D-290B-4FE6-AFF7-B0C310BFD30B}" presName="childText" presStyleLbl="conFgAcc1" presStyleIdx="4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DE41C46D-768E-403C-B3A8-3F90FE9EA4E7}" type="pres">
      <dgm:prSet presAssocID="{78E08D1B-8E67-4AA2-9D94-FA5358A3BD29}" presName="spaceBetweenRectangles" presStyleCnt="0"/>
      <dgm:spPr/>
    </dgm:pt>
    <dgm:pt modelId="{F09105BF-D129-4BA3-88E2-D6D0198E63F4}" type="pres">
      <dgm:prSet presAssocID="{1AFBE998-3F2D-4394-BD9C-803335E8B36A}" presName="parentLin" presStyleCnt="0"/>
      <dgm:spPr/>
    </dgm:pt>
    <dgm:pt modelId="{3010FCFD-D99E-4394-A3E8-9BDF60BD7859}" type="pres">
      <dgm:prSet presAssocID="{1AFBE998-3F2D-4394-BD9C-803335E8B36A}" presName="parentLeftMargin" presStyleLbl="node1" presStyleIdx="4" presStyleCnt="8"/>
      <dgm:spPr/>
      <dgm:t>
        <a:bodyPr/>
        <a:lstStyle/>
        <a:p>
          <a:endParaRPr lang="pt-BR"/>
        </a:p>
      </dgm:t>
    </dgm:pt>
    <dgm:pt modelId="{763A74F8-77AF-455D-9812-A5B5FB471544}" type="pres">
      <dgm:prSet presAssocID="{1AFBE998-3F2D-4394-BD9C-803335E8B36A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D3E0FEC-022A-4482-92CA-A8A88E45D6A2}" type="pres">
      <dgm:prSet presAssocID="{1AFBE998-3F2D-4394-BD9C-803335E8B36A}" presName="negativeSpace" presStyleCnt="0"/>
      <dgm:spPr/>
    </dgm:pt>
    <dgm:pt modelId="{F41B7BED-847A-4B0F-AA81-A84407F15F86}" type="pres">
      <dgm:prSet presAssocID="{1AFBE998-3F2D-4394-BD9C-803335E8B36A}" presName="childText" presStyleLbl="conFgAcc1" presStyleIdx="5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5C122390-FD55-47C3-A1B0-F50AD5883030}" type="pres">
      <dgm:prSet presAssocID="{3F9DB65D-3BC2-4747-B052-B76C2DF81881}" presName="spaceBetweenRectangles" presStyleCnt="0"/>
      <dgm:spPr/>
    </dgm:pt>
    <dgm:pt modelId="{B49D60A5-D7CB-4AEA-9CF7-EEA2B835E7B6}" type="pres">
      <dgm:prSet presAssocID="{46E3FD8A-F806-4AB3-B198-FD4B2873FE5A}" presName="parentLin" presStyleCnt="0"/>
      <dgm:spPr/>
    </dgm:pt>
    <dgm:pt modelId="{76C076BA-8C27-450C-BC5E-8D8BF6C48004}" type="pres">
      <dgm:prSet presAssocID="{46E3FD8A-F806-4AB3-B198-FD4B2873FE5A}" presName="parentLeftMargin" presStyleLbl="node1" presStyleIdx="5" presStyleCnt="8"/>
      <dgm:spPr/>
      <dgm:t>
        <a:bodyPr/>
        <a:lstStyle/>
        <a:p>
          <a:endParaRPr lang="pt-BR"/>
        </a:p>
      </dgm:t>
    </dgm:pt>
    <dgm:pt modelId="{AC855E74-0362-4609-AFE8-FA4814719938}" type="pres">
      <dgm:prSet presAssocID="{46E3FD8A-F806-4AB3-B198-FD4B2873FE5A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1C9FC57-3B80-4B4F-9CD4-7E9D8BE5D919}" type="pres">
      <dgm:prSet presAssocID="{46E3FD8A-F806-4AB3-B198-FD4B2873FE5A}" presName="negativeSpace" presStyleCnt="0"/>
      <dgm:spPr/>
    </dgm:pt>
    <dgm:pt modelId="{2A550D77-D64A-4DF0-9D02-F7D6C7F7A1D3}" type="pres">
      <dgm:prSet presAssocID="{46E3FD8A-F806-4AB3-B198-FD4B2873FE5A}" presName="childText" presStyleLbl="conFgAcc1" presStyleIdx="6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D63F9EBE-7EBD-4166-9CA5-17DF403AC000}" type="pres">
      <dgm:prSet presAssocID="{E9942125-557F-457E-8816-AF75781154A8}" presName="spaceBetweenRectangles" presStyleCnt="0"/>
      <dgm:spPr/>
    </dgm:pt>
    <dgm:pt modelId="{AFE658DD-F31D-43C5-8D30-55B98B9F34CD}" type="pres">
      <dgm:prSet presAssocID="{9C7487DC-592E-46FE-A115-19C69DF92395}" presName="parentLin" presStyleCnt="0"/>
      <dgm:spPr/>
    </dgm:pt>
    <dgm:pt modelId="{AD7071EC-DD13-42B9-95B2-EC67AC20BFF8}" type="pres">
      <dgm:prSet presAssocID="{9C7487DC-592E-46FE-A115-19C69DF92395}" presName="parentLeftMargin" presStyleLbl="node1" presStyleIdx="6" presStyleCnt="8"/>
      <dgm:spPr/>
      <dgm:t>
        <a:bodyPr/>
        <a:lstStyle/>
        <a:p>
          <a:endParaRPr lang="pt-BR"/>
        </a:p>
      </dgm:t>
    </dgm:pt>
    <dgm:pt modelId="{BF445EBF-E8D0-409E-8F65-9EE51D742272}" type="pres">
      <dgm:prSet presAssocID="{9C7487DC-592E-46FE-A115-19C69DF92395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3F643A1-CA64-4E39-9696-79604E691444}" type="pres">
      <dgm:prSet presAssocID="{9C7487DC-592E-46FE-A115-19C69DF92395}" presName="negativeSpace" presStyleCnt="0"/>
      <dgm:spPr/>
    </dgm:pt>
    <dgm:pt modelId="{5357CF50-D662-4038-8E17-BED9DEA7468F}" type="pres">
      <dgm:prSet presAssocID="{9C7487DC-592E-46FE-A115-19C69DF92395}" presName="childText" presStyleLbl="conFgAcc1" presStyleIdx="7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</dgm:ptLst>
  <dgm:cxnLst>
    <dgm:cxn modelId="{096F5C7C-5D6A-4F9D-A542-AFE7343D24AC}" type="presOf" srcId="{82C31666-D8D5-42DA-9AB2-419C3AA9F4BD}" destId="{D4549785-C54E-4755-A4D7-36DDBB98E570}" srcOrd="0" destOrd="0" presId="urn:microsoft.com/office/officeart/2005/8/layout/list1"/>
    <dgm:cxn modelId="{177298F2-2015-40B6-B093-F175133E1272}" srcId="{60DF9246-413C-4772-B8BA-E153B406501F}" destId="{DC5D8792-75FE-49D5-B949-6AA3B09178F7}" srcOrd="3" destOrd="0" parTransId="{4B479529-E524-4B62-B9B7-423FF6A02981}" sibTransId="{BE267C48-0A0A-4DB6-A7F5-B70A85DDE62D}"/>
    <dgm:cxn modelId="{99F045C4-7BF0-4398-898E-D609B284507F}" srcId="{60DF9246-413C-4772-B8BA-E153B406501F}" destId="{D35C28E2-A005-475F-BEE9-71756446624C}" srcOrd="0" destOrd="0" parTransId="{B00FF470-1FF2-4238-A7F5-F76CC91E2832}" sibTransId="{B911D035-FA35-4CAB-AFAD-2402A3BE73B5}"/>
    <dgm:cxn modelId="{7E0E20DE-3604-4A12-BBC5-FCCF169FBEC7}" type="presOf" srcId="{DC5D8792-75FE-49D5-B949-6AA3B09178F7}" destId="{5446876B-4F99-4684-AB58-D3EE11DEED6A}" srcOrd="0" destOrd="0" presId="urn:microsoft.com/office/officeart/2005/8/layout/list1"/>
    <dgm:cxn modelId="{8AF0B03A-950E-4FA9-BC5A-696DB8A9403B}" type="presOf" srcId="{1AFBE998-3F2D-4394-BD9C-803335E8B36A}" destId="{3010FCFD-D99E-4394-A3E8-9BDF60BD7859}" srcOrd="0" destOrd="0" presId="urn:microsoft.com/office/officeart/2005/8/layout/list1"/>
    <dgm:cxn modelId="{1336CCF1-187B-4CE7-90CA-AEBA6DEF5579}" type="presOf" srcId="{82C31666-D8D5-42DA-9AB2-419C3AA9F4BD}" destId="{C65E7BB6-A55C-4184-8D4B-D0A9951B303B}" srcOrd="1" destOrd="0" presId="urn:microsoft.com/office/officeart/2005/8/layout/list1"/>
    <dgm:cxn modelId="{93491210-D550-4B18-A38C-2A1586033D9F}" srcId="{60DF9246-413C-4772-B8BA-E153B406501F}" destId="{9C7487DC-592E-46FE-A115-19C69DF92395}" srcOrd="7" destOrd="0" parTransId="{7993726E-6850-4A6B-A54F-7479DCDC2F7B}" sibTransId="{F36F88E6-909C-49D9-AFF0-C5776A1E4E80}"/>
    <dgm:cxn modelId="{3806C2AC-12AD-47B7-9F56-D5D4723F8C4A}" type="presOf" srcId="{46E3FD8A-F806-4AB3-B198-FD4B2873FE5A}" destId="{AC855E74-0362-4609-AFE8-FA4814719938}" srcOrd="1" destOrd="0" presId="urn:microsoft.com/office/officeart/2005/8/layout/list1"/>
    <dgm:cxn modelId="{F3844323-5139-4C25-8051-00C7001EF853}" srcId="{60DF9246-413C-4772-B8BA-E153B406501F}" destId="{82C31666-D8D5-42DA-9AB2-419C3AA9F4BD}" srcOrd="1" destOrd="0" parTransId="{C2EF4E0C-77CF-4A79-A7F7-FB11D489F65C}" sibTransId="{A5AD137A-3540-4528-A1E3-4917C10CA37C}"/>
    <dgm:cxn modelId="{8AFFE6D8-F3BB-4190-8787-C61A86DFE0C6}" srcId="{60DF9246-413C-4772-B8BA-E153B406501F}" destId="{A7B8365D-290B-4FE6-AFF7-B0C310BFD30B}" srcOrd="4" destOrd="0" parTransId="{60F6F015-4957-4BDE-84AC-7770779E2296}" sibTransId="{78E08D1B-8E67-4AA2-9D94-FA5358A3BD29}"/>
    <dgm:cxn modelId="{1C3EE1B6-3DF7-4152-9DAE-F19DD198ACC9}" srcId="{60DF9246-413C-4772-B8BA-E153B406501F}" destId="{9EBE0E99-4E96-4449-9F11-6BD953110CE8}" srcOrd="2" destOrd="0" parTransId="{BA61BB32-F9C8-4D92-A84B-F2395DF0E724}" sibTransId="{87D20DED-1866-47A7-81CA-E1C1F0B703B2}"/>
    <dgm:cxn modelId="{2FBEE837-E286-46EC-A821-C819BED04AB1}" type="presOf" srcId="{9C7487DC-592E-46FE-A115-19C69DF92395}" destId="{BF445EBF-E8D0-409E-8F65-9EE51D742272}" srcOrd="1" destOrd="0" presId="urn:microsoft.com/office/officeart/2005/8/layout/list1"/>
    <dgm:cxn modelId="{F3E0097B-85C1-4043-B685-8BAC10E28179}" type="presOf" srcId="{60DF9246-413C-4772-B8BA-E153B406501F}" destId="{BC7346BA-F122-4780-B0EC-EB445D86B510}" srcOrd="0" destOrd="0" presId="urn:microsoft.com/office/officeart/2005/8/layout/list1"/>
    <dgm:cxn modelId="{FC505D91-13B9-4DFA-BFA0-C06FF47FA5B9}" srcId="{60DF9246-413C-4772-B8BA-E153B406501F}" destId="{1AFBE998-3F2D-4394-BD9C-803335E8B36A}" srcOrd="5" destOrd="0" parTransId="{2BF2C159-9F6A-4627-816E-AB77F6774E54}" sibTransId="{3F9DB65D-3BC2-4747-B052-B76C2DF81881}"/>
    <dgm:cxn modelId="{1AFC5307-9167-4BA4-9C46-E800B98AC776}" srcId="{60DF9246-413C-4772-B8BA-E153B406501F}" destId="{46E3FD8A-F806-4AB3-B198-FD4B2873FE5A}" srcOrd="6" destOrd="0" parTransId="{9BE9E70D-9B49-4F1A-B05B-85D18B763948}" sibTransId="{E9942125-557F-457E-8816-AF75781154A8}"/>
    <dgm:cxn modelId="{E4C91ADB-DEE3-4250-ACD1-DC6DF64BF8AD}" type="presOf" srcId="{9C7487DC-592E-46FE-A115-19C69DF92395}" destId="{AD7071EC-DD13-42B9-95B2-EC67AC20BFF8}" srcOrd="0" destOrd="0" presId="urn:microsoft.com/office/officeart/2005/8/layout/list1"/>
    <dgm:cxn modelId="{D1BF8741-0635-47E3-AEC7-0C63D944E062}" type="presOf" srcId="{1AFBE998-3F2D-4394-BD9C-803335E8B36A}" destId="{763A74F8-77AF-455D-9812-A5B5FB471544}" srcOrd="1" destOrd="0" presId="urn:microsoft.com/office/officeart/2005/8/layout/list1"/>
    <dgm:cxn modelId="{032E7372-2E6A-4956-8762-B5372827E1A2}" type="presOf" srcId="{A7B8365D-290B-4FE6-AFF7-B0C310BFD30B}" destId="{9F329821-F352-4DF0-85B7-DC6E9A6CC49D}" srcOrd="0" destOrd="0" presId="urn:microsoft.com/office/officeart/2005/8/layout/list1"/>
    <dgm:cxn modelId="{5F524ECF-3288-4CC7-AB90-6BE893A1FC8F}" type="presOf" srcId="{D35C28E2-A005-475F-BEE9-71756446624C}" destId="{80DDFECD-823E-4A56-9418-AA64525B47E2}" srcOrd="1" destOrd="0" presId="urn:microsoft.com/office/officeart/2005/8/layout/list1"/>
    <dgm:cxn modelId="{C56CBCD7-5E77-49AB-BEBE-15E206D706A4}" type="presOf" srcId="{46E3FD8A-F806-4AB3-B198-FD4B2873FE5A}" destId="{76C076BA-8C27-450C-BC5E-8D8BF6C48004}" srcOrd="0" destOrd="0" presId="urn:microsoft.com/office/officeart/2005/8/layout/list1"/>
    <dgm:cxn modelId="{2702C48F-C2C7-42BA-9C2F-18D9E4CA91C3}" type="presOf" srcId="{A7B8365D-290B-4FE6-AFF7-B0C310BFD30B}" destId="{4BD89753-384D-42E3-9203-BDDA42FE7D28}" srcOrd="1" destOrd="0" presId="urn:microsoft.com/office/officeart/2005/8/layout/list1"/>
    <dgm:cxn modelId="{AFBE4BAA-D118-4B95-AFEB-1A4E3E4289B3}" type="presOf" srcId="{DC5D8792-75FE-49D5-B949-6AA3B09178F7}" destId="{CBF232E8-DEEB-4495-85C2-3F21ACB131F3}" srcOrd="1" destOrd="0" presId="urn:microsoft.com/office/officeart/2005/8/layout/list1"/>
    <dgm:cxn modelId="{E606D403-0060-4DEB-B02A-CF360DD66778}" type="presOf" srcId="{9EBE0E99-4E96-4449-9F11-6BD953110CE8}" destId="{75ACFFE1-1C71-48CB-93C2-10325DAEC9FC}" srcOrd="0" destOrd="0" presId="urn:microsoft.com/office/officeart/2005/8/layout/list1"/>
    <dgm:cxn modelId="{89D66184-5B11-44ED-9448-4EF0559B0C6F}" type="presOf" srcId="{9EBE0E99-4E96-4449-9F11-6BD953110CE8}" destId="{3A053AFA-F633-45D9-9F9B-A70E38DA8D19}" srcOrd="1" destOrd="0" presId="urn:microsoft.com/office/officeart/2005/8/layout/list1"/>
    <dgm:cxn modelId="{90C6C4D2-B75D-4883-9C6D-AD2DE4B85571}" type="presOf" srcId="{D35C28E2-A005-475F-BEE9-71756446624C}" destId="{192415CE-98F9-4F07-BD79-B1CA4879C773}" srcOrd="0" destOrd="0" presId="urn:microsoft.com/office/officeart/2005/8/layout/list1"/>
    <dgm:cxn modelId="{3DE638F8-6255-4754-B8D3-BA0E943669BE}" type="presParOf" srcId="{BC7346BA-F122-4780-B0EC-EB445D86B510}" destId="{7E4FD5A8-6243-44CC-B1FA-BF3D29BD9D54}" srcOrd="0" destOrd="0" presId="urn:microsoft.com/office/officeart/2005/8/layout/list1"/>
    <dgm:cxn modelId="{CCD5E30B-FD80-4680-B7FC-869B1DD8B643}" type="presParOf" srcId="{7E4FD5A8-6243-44CC-B1FA-BF3D29BD9D54}" destId="{192415CE-98F9-4F07-BD79-B1CA4879C773}" srcOrd="0" destOrd="0" presId="urn:microsoft.com/office/officeart/2005/8/layout/list1"/>
    <dgm:cxn modelId="{48F2DB4C-FA35-4C5D-A3D4-96A0E25F170F}" type="presParOf" srcId="{7E4FD5A8-6243-44CC-B1FA-BF3D29BD9D54}" destId="{80DDFECD-823E-4A56-9418-AA64525B47E2}" srcOrd="1" destOrd="0" presId="urn:microsoft.com/office/officeart/2005/8/layout/list1"/>
    <dgm:cxn modelId="{C9AE3EBA-B860-4E57-A019-30CDB763CB45}" type="presParOf" srcId="{BC7346BA-F122-4780-B0EC-EB445D86B510}" destId="{31563711-F295-41C6-BE3D-C4FE3E730528}" srcOrd="1" destOrd="0" presId="urn:microsoft.com/office/officeart/2005/8/layout/list1"/>
    <dgm:cxn modelId="{C427D3EA-F32C-4116-9B4F-12D413FF7B06}" type="presParOf" srcId="{BC7346BA-F122-4780-B0EC-EB445D86B510}" destId="{FE974906-10B9-4864-AE0F-A4BA9A0FE63C}" srcOrd="2" destOrd="0" presId="urn:microsoft.com/office/officeart/2005/8/layout/list1"/>
    <dgm:cxn modelId="{8CEBAD9D-FED2-4FCC-A060-0C023613C18F}" type="presParOf" srcId="{BC7346BA-F122-4780-B0EC-EB445D86B510}" destId="{5530EEA0-CD60-41BC-A2A6-F1C01FF18636}" srcOrd="3" destOrd="0" presId="urn:microsoft.com/office/officeart/2005/8/layout/list1"/>
    <dgm:cxn modelId="{D27341D7-6FC4-4169-8E09-593D909F8E9E}" type="presParOf" srcId="{BC7346BA-F122-4780-B0EC-EB445D86B510}" destId="{EAA4444A-D52E-4E56-B454-2486C0EABD31}" srcOrd="4" destOrd="0" presId="urn:microsoft.com/office/officeart/2005/8/layout/list1"/>
    <dgm:cxn modelId="{469FF4EE-ACAA-4815-95B0-0BEA9C7909A3}" type="presParOf" srcId="{EAA4444A-D52E-4E56-B454-2486C0EABD31}" destId="{D4549785-C54E-4755-A4D7-36DDBB98E570}" srcOrd="0" destOrd="0" presId="urn:microsoft.com/office/officeart/2005/8/layout/list1"/>
    <dgm:cxn modelId="{674C6ED5-86C3-4A09-8082-73DE06077005}" type="presParOf" srcId="{EAA4444A-D52E-4E56-B454-2486C0EABD31}" destId="{C65E7BB6-A55C-4184-8D4B-D0A9951B303B}" srcOrd="1" destOrd="0" presId="urn:microsoft.com/office/officeart/2005/8/layout/list1"/>
    <dgm:cxn modelId="{F7876B9B-8CCC-4F6D-84B2-39748A79F36B}" type="presParOf" srcId="{BC7346BA-F122-4780-B0EC-EB445D86B510}" destId="{FC6E2282-B41A-4395-AD80-00F282A058C4}" srcOrd="5" destOrd="0" presId="urn:microsoft.com/office/officeart/2005/8/layout/list1"/>
    <dgm:cxn modelId="{E88F45AD-168E-48F1-9EB9-82AECCAB9227}" type="presParOf" srcId="{BC7346BA-F122-4780-B0EC-EB445D86B510}" destId="{F02BD669-7121-45B9-8EB3-08BFEF11547C}" srcOrd="6" destOrd="0" presId="urn:microsoft.com/office/officeart/2005/8/layout/list1"/>
    <dgm:cxn modelId="{ED61D282-1783-4241-BF4D-FDAF0B44D88C}" type="presParOf" srcId="{BC7346BA-F122-4780-B0EC-EB445D86B510}" destId="{CD022639-A3D6-4CF5-8C02-D54BC5BAB87C}" srcOrd="7" destOrd="0" presId="urn:microsoft.com/office/officeart/2005/8/layout/list1"/>
    <dgm:cxn modelId="{9ABB8487-ED87-4EF3-BABD-5D772F13C1E5}" type="presParOf" srcId="{BC7346BA-F122-4780-B0EC-EB445D86B510}" destId="{18A50D54-6365-477D-B95E-61946AA00C09}" srcOrd="8" destOrd="0" presId="urn:microsoft.com/office/officeart/2005/8/layout/list1"/>
    <dgm:cxn modelId="{317BD32F-E6DC-4069-AAC9-DC44125F5F1E}" type="presParOf" srcId="{18A50D54-6365-477D-B95E-61946AA00C09}" destId="{75ACFFE1-1C71-48CB-93C2-10325DAEC9FC}" srcOrd="0" destOrd="0" presId="urn:microsoft.com/office/officeart/2005/8/layout/list1"/>
    <dgm:cxn modelId="{670DB4D6-3140-4813-8D2E-70842A581FE2}" type="presParOf" srcId="{18A50D54-6365-477D-B95E-61946AA00C09}" destId="{3A053AFA-F633-45D9-9F9B-A70E38DA8D19}" srcOrd="1" destOrd="0" presId="urn:microsoft.com/office/officeart/2005/8/layout/list1"/>
    <dgm:cxn modelId="{F3E7BE41-E35A-4862-924D-120CF4975734}" type="presParOf" srcId="{BC7346BA-F122-4780-B0EC-EB445D86B510}" destId="{BEC571CF-C437-4B60-AD0D-45C01A314B4C}" srcOrd="9" destOrd="0" presId="urn:microsoft.com/office/officeart/2005/8/layout/list1"/>
    <dgm:cxn modelId="{1FAF7793-B276-430C-805C-DE19B1DC3929}" type="presParOf" srcId="{BC7346BA-F122-4780-B0EC-EB445D86B510}" destId="{C7FD7CB2-3B6B-4D56-88CC-344D02A2BEF2}" srcOrd="10" destOrd="0" presId="urn:microsoft.com/office/officeart/2005/8/layout/list1"/>
    <dgm:cxn modelId="{2DCE9986-493D-4838-A5C7-66A11790B8BA}" type="presParOf" srcId="{BC7346BA-F122-4780-B0EC-EB445D86B510}" destId="{601B92A8-54D0-43DF-9A01-7812E27BFF51}" srcOrd="11" destOrd="0" presId="urn:microsoft.com/office/officeart/2005/8/layout/list1"/>
    <dgm:cxn modelId="{43136EA6-55F3-4CBD-8589-BD5ADAA44E3D}" type="presParOf" srcId="{BC7346BA-F122-4780-B0EC-EB445D86B510}" destId="{5821C464-E9D1-4C63-B44A-CABA1AB918B7}" srcOrd="12" destOrd="0" presId="urn:microsoft.com/office/officeart/2005/8/layout/list1"/>
    <dgm:cxn modelId="{2717ECA2-411C-40AF-8093-2A1376492509}" type="presParOf" srcId="{5821C464-E9D1-4C63-B44A-CABA1AB918B7}" destId="{5446876B-4F99-4684-AB58-D3EE11DEED6A}" srcOrd="0" destOrd="0" presId="urn:microsoft.com/office/officeart/2005/8/layout/list1"/>
    <dgm:cxn modelId="{B7B65EF1-3248-46FA-ABF2-E65C9B8EF857}" type="presParOf" srcId="{5821C464-E9D1-4C63-B44A-CABA1AB918B7}" destId="{CBF232E8-DEEB-4495-85C2-3F21ACB131F3}" srcOrd="1" destOrd="0" presId="urn:microsoft.com/office/officeart/2005/8/layout/list1"/>
    <dgm:cxn modelId="{70B12A40-DA3A-43A8-9E1A-503381A41E52}" type="presParOf" srcId="{BC7346BA-F122-4780-B0EC-EB445D86B510}" destId="{7D9E994D-ED2E-43DD-8F6B-B808402AF142}" srcOrd="13" destOrd="0" presId="urn:microsoft.com/office/officeart/2005/8/layout/list1"/>
    <dgm:cxn modelId="{2CF0BA54-B3DA-41E1-96BE-357AE2EC0E10}" type="presParOf" srcId="{BC7346BA-F122-4780-B0EC-EB445D86B510}" destId="{F58B2219-5926-4AD4-A4FF-57B5D7BF3E87}" srcOrd="14" destOrd="0" presId="urn:microsoft.com/office/officeart/2005/8/layout/list1"/>
    <dgm:cxn modelId="{660C9DA9-7D1E-4E3E-9424-F964E12ED0EC}" type="presParOf" srcId="{BC7346BA-F122-4780-B0EC-EB445D86B510}" destId="{95C61CAB-A2BC-4F38-8D44-13C78B4A2D78}" srcOrd="15" destOrd="0" presId="urn:microsoft.com/office/officeart/2005/8/layout/list1"/>
    <dgm:cxn modelId="{5B9BBFA9-95A3-4140-911C-BA1A84408A6F}" type="presParOf" srcId="{BC7346BA-F122-4780-B0EC-EB445D86B510}" destId="{880FF76E-D934-4236-8BF5-2F0D66AC1897}" srcOrd="16" destOrd="0" presId="urn:microsoft.com/office/officeart/2005/8/layout/list1"/>
    <dgm:cxn modelId="{C5468A85-71D0-4DAA-B221-C9FCAADCDA49}" type="presParOf" srcId="{880FF76E-D934-4236-8BF5-2F0D66AC1897}" destId="{9F329821-F352-4DF0-85B7-DC6E9A6CC49D}" srcOrd="0" destOrd="0" presId="urn:microsoft.com/office/officeart/2005/8/layout/list1"/>
    <dgm:cxn modelId="{338DC805-B0F7-4334-A607-7ED84AB80E2D}" type="presParOf" srcId="{880FF76E-D934-4236-8BF5-2F0D66AC1897}" destId="{4BD89753-384D-42E3-9203-BDDA42FE7D28}" srcOrd="1" destOrd="0" presId="urn:microsoft.com/office/officeart/2005/8/layout/list1"/>
    <dgm:cxn modelId="{A585EDC8-015B-433D-B232-DF8CDA976B8B}" type="presParOf" srcId="{BC7346BA-F122-4780-B0EC-EB445D86B510}" destId="{165C9FD8-25A1-4BEB-A046-D116AC09B141}" srcOrd="17" destOrd="0" presId="urn:microsoft.com/office/officeart/2005/8/layout/list1"/>
    <dgm:cxn modelId="{EE9AEFD0-98C4-4970-AE76-1566ADB198AA}" type="presParOf" srcId="{BC7346BA-F122-4780-B0EC-EB445D86B510}" destId="{61344ADF-67B5-4356-ABC0-82A2AD584DFD}" srcOrd="18" destOrd="0" presId="urn:microsoft.com/office/officeart/2005/8/layout/list1"/>
    <dgm:cxn modelId="{8A5E5B8D-E26A-4632-B9A9-2EFD9EFFAE90}" type="presParOf" srcId="{BC7346BA-F122-4780-B0EC-EB445D86B510}" destId="{DE41C46D-768E-403C-B3A8-3F90FE9EA4E7}" srcOrd="19" destOrd="0" presId="urn:microsoft.com/office/officeart/2005/8/layout/list1"/>
    <dgm:cxn modelId="{C09EF96B-F714-4469-8287-D8658103C133}" type="presParOf" srcId="{BC7346BA-F122-4780-B0EC-EB445D86B510}" destId="{F09105BF-D129-4BA3-88E2-D6D0198E63F4}" srcOrd="20" destOrd="0" presId="urn:microsoft.com/office/officeart/2005/8/layout/list1"/>
    <dgm:cxn modelId="{4EC535BE-F51E-4C1C-A63F-4139D976B999}" type="presParOf" srcId="{F09105BF-D129-4BA3-88E2-D6D0198E63F4}" destId="{3010FCFD-D99E-4394-A3E8-9BDF60BD7859}" srcOrd="0" destOrd="0" presId="urn:microsoft.com/office/officeart/2005/8/layout/list1"/>
    <dgm:cxn modelId="{FB50C67B-AE6B-4964-A661-5CF283638CF9}" type="presParOf" srcId="{F09105BF-D129-4BA3-88E2-D6D0198E63F4}" destId="{763A74F8-77AF-455D-9812-A5B5FB471544}" srcOrd="1" destOrd="0" presId="urn:microsoft.com/office/officeart/2005/8/layout/list1"/>
    <dgm:cxn modelId="{1D19FC2D-15D5-43E6-8D1A-CBF086C94781}" type="presParOf" srcId="{BC7346BA-F122-4780-B0EC-EB445D86B510}" destId="{8D3E0FEC-022A-4482-92CA-A8A88E45D6A2}" srcOrd="21" destOrd="0" presId="urn:microsoft.com/office/officeart/2005/8/layout/list1"/>
    <dgm:cxn modelId="{3E77F742-EB8B-410F-B642-2AA1F5E760FA}" type="presParOf" srcId="{BC7346BA-F122-4780-B0EC-EB445D86B510}" destId="{F41B7BED-847A-4B0F-AA81-A84407F15F86}" srcOrd="22" destOrd="0" presId="urn:microsoft.com/office/officeart/2005/8/layout/list1"/>
    <dgm:cxn modelId="{441C2651-5ECE-4560-8DE4-05A014321C97}" type="presParOf" srcId="{BC7346BA-F122-4780-B0EC-EB445D86B510}" destId="{5C122390-FD55-47C3-A1B0-F50AD5883030}" srcOrd="23" destOrd="0" presId="urn:microsoft.com/office/officeart/2005/8/layout/list1"/>
    <dgm:cxn modelId="{C8D4B4D8-156D-4664-913C-482C65F8B9ED}" type="presParOf" srcId="{BC7346BA-F122-4780-B0EC-EB445D86B510}" destId="{B49D60A5-D7CB-4AEA-9CF7-EEA2B835E7B6}" srcOrd="24" destOrd="0" presId="urn:microsoft.com/office/officeart/2005/8/layout/list1"/>
    <dgm:cxn modelId="{D95C0A93-8DA4-42C0-B958-F84F46CAE719}" type="presParOf" srcId="{B49D60A5-D7CB-4AEA-9CF7-EEA2B835E7B6}" destId="{76C076BA-8C27-450C-BC5E-8D8BF6C48004}" srcOrd="0" destOrd="0" presId="urn:microsoft.com/office/officeart/2005/8/layout/list1"/>
    <dgm:cxn modelId="{1BBAF7F5-FB23-484E-87B4-0CA5374F1173}" type="presParOf" srcId="{B49D60A5-D7CB-4AEA-9CF7-EEA2B835E7B6}" destId="{AC855E74-0362-4609-AFE8-FA4814719938}" srcOrd="1" destOrd="0" presId="urn:microsoft.com/office/officeart/2005/8/layout/list1"/>
    <dgm:cxn modelId="{0B621871-4176-4314-8ADD-15D738D30F0F}" type="presParOf" srcId="{BC7346BA-F122-4780-B0EC-EB445D86B510}" destId="{81C9FC57-3B80-4B4F-9CD4-7E9D8BE5D919}" srcOrd="25" destOrd="0" presId="urn:microsoft.com/office/officeart/2005/8/layout/list1"/>
    <dgm:cxn modelId="{E67C6228-E411-4AD9-A95B-CA2C65F5E823}" type="presParOf" srcId="{BC7346BA-F122-4780-B0EC-EB445D86B510}" destId="{2A550D77-D64A-4DF0-9D02-F7D6C7F7A1D3}" srcOrd="26" destOrd="0" presId="urn:microsoft.com/office/officeart/2005/8/layout/list1"/>
    <dgm:cxn modelId="{41D7D5A6-DF05-4CC4-A98B-6266CF365C0D}" type="presParOf" srcId="{BC7346BA-F122-4780-B0EC-EB445D86B510}" destId="{D63F9EBE-7EBD-4166-9CA5-17DF403AC000}" srcOrd="27" destOrd="0" presId="urn:microsoft.com/office/officeart/2005/8/layout/list1"/>
    <dgm:cxn modelId="{17F305BF-81D5-4C5D-9C00-93BE5A43BC31}" type="presParOf" srcId="{BC7346BA-F122-4780-B0EC-EB445D86B510}" destId="{AFE658DD-F31D-43C5-8D30-55B98B9F34CD}" srcOrd="28" destOrd="0" presId="urn:microsoft.com/office/officeart/2005/8/layout/list1"/>
    <dgm:cxn modelId="{614B41DA-9C41-4354-9DC8-CEE759A2AC52}" type="presParOf" srcId="{AFE658DD-F31D-43C5-8D30-55B98B9F34CD}" destId="{AD7071EC-DD13-42B9-95B2-EC67AC20BFF8}" srcOrd="0" destOrd="0" presId="urn:microsoft.com/office/officeart/2005/8/layout/list1"/>
    <dgm:cxn modelId="{7D25C8E7-646F-4DA7-9808-420547DD10FA}" type="presParOf" srcId="{AFE658DD-F31D-43C5-8D30-55B98B9F34CD}" destId="{BF445EBF-E8D0-409E-8F65-9EE51D742272}" srcOrd="1" destOrd="0" presId="urn:microsoft.com/office/officeart/2005/8/layout/list1"/>
    <dgm:cxn modelId="{72FE9AA8-96DA-43BF-A29D-7E4A1FE9049C}" type="presParOf" srcId="{BC7346BA-F122-4780-B0EC-EB445D86B510}" destId="{43F643A1-CA64-4E39-9696-79604E691444}" srcOrd="29" destOrd="0" presId="urn:microsoft.com/office/officeart/2005/8/layout/list1"/>
    <dgm:cxn modelId="{EEEBA96B-3382-4F08-AFED-81394914FC9A}" type="presParOf" srcId="{BC7346BA-F122-4780-B0EC-EB445D86B510}" destId="{5357CF50-D662-4038-8E17-BED9DEA7468F}" srcOrd="30" destOrd="0" presId="urn:microsoft.com/office/officeart/2005/8/layout/list1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6839D7-6754-4B0A-B660-B915C502772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C165039-EE45-4A62-9861-8A78FA4167FC}">
      <dgm:prSet phldrT="[Texto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09</a:t>
          </a:r>
        </a:p>
      </dgm:t>
    </dgm:pt>
    <dgm:pt modelId="{2EC6DC09-109D-4994-A88D-61F24DE51E46}" type="parTrans" cxnId="{B663049F-03D9-48C7-82DE-D12BCE036857}">
      <dgm:prSet/>
      <dgm:spPr/>
      <dgm:t>
        <a:bodyPr/>
        <a:lstStyle/>
        <a:p>
          <a:endParaRPr lang="pt-BR"/>
        </a:p>
      </dgm:t>
    </dgm:pt>
    <dgm:pt modelId="{7EDE6E7E-1300-4433-8E2A-71770261097E}" type="sibTrans" cxnId="{B663049F-03D9-48C7-82DE-D12BCE036857}">
      <dgm:prSet/>
      <dgm:spPr/>
      <dgm:t>
        <a:bodyPr/>
        <a:lstStyle/>
        <a:p>
          <a:endParaRPr lang="pt-BR"/>
        </a:p>
      </dgm:t>
    </dgm:pt>
    <dgm:pt modelId="{7071C7DE-6C33-48CF-B608-E68AF5545FFE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latin typeface="Arial" pitchFamily="34" charset="0"/>
              <a:cs typeface="Arial" pitchFamily="34" charset="0"/>
            </a:rPr>
            <a:t>Estratégias Saúde da Família E 06 Equipes de Saúde Bucal</a:t>
          </a:r>
          <a:endParaRPr lang="pt-BR" sz="1600" b="0" dirty="0"/>
        </a:p>
      </dgm:t>
    </dgm:pt>
    <dgm:pt modelId="{3CEF4FDB-1B8D-4673-B3DA-164E2C9F6670}" type="parTrans" cxnId="{B387C958-68E4-4A7D-9C15-7037AB6E6DEA}">
      <dgm:prSet/>
      <dgm:spPr/>
      <dgm:t>
        <a:bodyPr/>
        <a:lstStyle/>
        <a:p>
          <a:endParaRPr lang="pt-BR"/>
        </a:p>
      </dgm:t>
    </dgm:pt>
    <dgm:pt modelId="{B47D9167-9CD1-428A-8459-3E8BD7671F6C}" type="sibTrans" cxnId="{B387C958-68E4-4A7D-9C15-7037AB6E6DEA}">
      <dgm:prSet/>
      <dgm:spPr/>
      <dgm:t>
        <a:bodyPr/>
        <a:lstStyle/>
        <a:p>
          <a:endParaRPr lang="pt-BR"/>
        </a:p>
      </dgm:t>
    </dgm:pt>
    <dgm:pt modelId="{A2F92D28-A672-481E-9678-4D27C6073956}">
      <dgm:prSet phldrT="[Texto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02</a:t>
          </a:r>
        </a:p>
      </dgm:t>
    </dgm:pt>
    <dgm:pt modelId="{A46083DF-5DCB-4D67-842F-891220BF55FD}" type="parTrans" cxnId="{FE039301-BB1F-482F-9CA6-1FB664506C4A}">
      <dgm:prSet/>
      <dgm:spPr/>
      <dgm:t>
        <a:bodyPr/>
        <a:lstStyle/>
        <a:p>
          <a:endParaRPr lang="pt-BR"/>
        </a:p>
      </dgm:t>
    </dgm:pt>
    <dgm:pt modelId="{585B36F6-FF79-4846-ACE0-5CFB40AAC943}" type="sibTrans" cxnId="{FE039301-BB1F-482F-9CA6-1FB664506C4A}">
      <dgm:prSet/>
      <dgm:spPr/>
      <dgm:t>
        <a:bodyPr/>
        <a:lstStyle/>
        <a:p>
          <a:endParaRPr lang="pt-BR"/>
        </a:p>
      </dgm:t>
    </dgm:pt>
    <dgm:pt modelId="{EB74E717-9F95-4F3F-8EC3-6E743683924C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latin typeface="Arial" pitchFamily="34" charset="0"/>
              <a:cs typeface="Arial" pitchFamily="34" charset="0"/>
            </a:rPr>
            <a:t>Extensões de Saúde</a:t>
          </a:r>
          <a:endParaRPr lang="pt-BR" sz="1600" b="0" dirty="0"/>
        </a:p>
      </dgm:t>
    </dgm:pt>
    <dgm:pt modelId="{2AB55A01-8EBF-437A-8B66-765561EF3CA9}" type="parTrans" cxnId="{02677BC0-FED5-438A-AC9C-8ACDD7AD8216}">
      <dgm:prSet/>
      <dgm:spPr/>
      <dgm:t>
        <a:bodyPr/>
        <a:lstStyle/>
        <a:p>
          <a:endParaRPr lang="pt-BR"/>
        </a:p>
      </dgm:t>
    </dgm:pt>
    <dgm:pt modelId="{D0F18EF2-0403-49A0-8021-D8C752630C89}" type="sibTrans" cxnId="{02677BC0-FED5-438A-AC9C-8ACDD7AD8216}">
      <dgm:prSet/>
      <dgm:spPr/>
      <dgm:t>
        <a:bodyPr/>
        <a:lstStyle/>
        <a:p>
          <a:endParaRPr lang="pt-BR"/>
        </a:p>
      </dgm:t>
    </dgm:pt>
    <dgm:pt modelId="{98A17654-E656-489E-AAC9-E67B80F3F84C}">
      <dgm:prSet phldrT="[Texto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01</a:t>
          </a:r>
        </a:p>
      </dgm:t>
    </dgm:pt>
    <dgm:pt modelId="{B41F8EA5-EA6C-4071-9DBF-77D96FA4E941}" type="parTrans" cxnId="{B042EDB6-AF2D-4DA7-B89D-05DAC47F6666}">
      <dgm:prSet/>
      <dgm:spPr/>
      <dgm:t>
        <a:bodyPr/>
        <a:lstStyle/>
        <a:p>
          <a:endParaRPr lang="pt-BR"/>
        </a:p>
      </dgm:t>
    </dgm:pt>
    <dgm:pt modelId="{865423D5-9107-4BB8-AB37-6BB4D86271CC}" type="sibTrans" cxnId="{B042EDB6-AF2D-4DA7-B89D-05DAC47F6666}">
      <dgm:prSet/>
      <dgm:spPr/>
      <dgm:t>
        <a:bodyPr/>
        <a:lstStyle/>
        <a:p>
          <a:endParaRPr lang="pt-BR"/>
        </a:p>
      </dgm:t>
    </dgm:pt>
    <dgm:pt modelId="{F09F5F00-A4FA-4B4D-ACB1-4261BAF04605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latin typeface="Arial" pitchFamily="34" charset="0"/>
              <a:cs typeface="Arial" pitchFamily="34" charset="0"/>
            </a:rPr>
            <a:t>Unidade Sanitária Central – em Reforma</a:t>
          </a:r>
          <a:endParaRPr lang="pt-BR" sz="1600" b="0" dirty="0"/>
        </a:p>
      </dgm:t>
    </dgm:pt>
    <dgm:pt modelId="{68C11064-1FCF-48F5-82A4-5B026866D986}" type="parTrans" cxnId="{A4BAC05E-29B6-4943-A901-83EE951D40FE}">
      <dgm:prSet/>
      <dgm:spPr/>
      <dgm:t>
        <a:bodyPr/>
        <a:lstStyle/>
        <a:p>
          <a:endParaRPr lang="pt-BR"/>
        </a:p>
      </dgm:t>
    </dgm:pt>
    <dgm:pt modelId="{59DD3FF0-0AB3-421F-9CF4-4DEE5234E392}" type="sibTrans" cxnId="{A4BAC05E-29B6-4943-A901-83EE951D40FE}">
      <dgm:prSet/>
      <dgm:spPr/>
      <dgm:t>
        <a:bodyPr/>
        <a:lstStyle/>
        <a:p>
          <a:endParaRPr lang="pt-BR"/>
        </a:p>
      </dgm:t>
    </dgm:pt>
    <dgm:pt modelId="{AFEF2244-F114-44C6-BFCB-28EA7C065313}">
      <dgm:prSet phldrT="[Texto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01</a:t>
          </a:r>
        </a:p>
      </dgm:t>
    </dgm:pt>
    <dgm:pt modelId="{7CF0D586-7068-456D-A3F5-E71C1544B25C}" type="parTrans" cxnId="{30E38FD7-6354-4F50-A00A-6FC0ACB64983}">
      <dgm:prSet/>
      <dgm:spPr/>
      <dgm:t>
        <a:bodyPr/>
        <a:lstStyle/>
        <a:p>
          <a:endParaRPr lang="pt-BR"/>
        </a:p>
      </dgm:t>
    </dgm:pt>
    <dgm:pt modelId="{B65F76DE-48A0-43EE-AE07-DA29C96678B1}" type="sibTrans" cxnId="{30E38FD7-6354-4F50-A00A-6FC0ACB64983}">
      <dgm:prSet/>
      <dgm:spPr/>
      <dgm:t>
        <a:bodyPr/>
        <a:lstStyle/>
        <a:p>
          <a:endParaRPr lang="pt-BR"/>
        </a:p>
      </dgm:t>
    </dgm:pt>
    <dgm:pt modelId="{054D9726-29E8-4377-A868-07155B7828E7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latin typeface="Arial" pitchFamily="34" charset="0"/>
              <a:cs typeface="Arial" pitchFamily="34" charset="0"/>
            </a:rPr>
            <a:t>Farmácia Básica</a:t>
          </a:r>
          <a:endParaRPr lang="pt-BR" sz="1600" b="0" dirty="0"/>
        </a:p>
      </dgm:t>
    </dgm:pt>
    <dgm:pt modelId="{8228A5D2-D169-4F3B-8464-7B18DF4245C3}" type="parTrans" cxnId="{300BA4B2-3912-4F26-8346-6453C293AFE2}">
      <dgm:prSet/>
      <dgm:spPr/>
      <dgm:t>
        <a:bodyPr/>
        <a:lstStyle/>
        <a:p>
          <a:endParaRPr lang="pt-BR"/>
        </a:p>
      </dgm:t>
    </dgm:pt>
    <dgm:pt modelId="{7DD9CB93-2217-4B22-A415-1B43BB330602}" type="sibTrans" cxnId="{300BA4B2-3912-4F26-8346-6453C293AFE2}">
      <dgm:prSet/>
      <dgm:spPr/>
      <dgm:t>
        <a:bodyPr/>
        <a:lstStyle/>
        <a:p>
          <a:endParaRPr lang="pt-BR"/>
        </a:p>
      </dgm:t>
    </dgm:pt>
    <dgm:pt modelId="{8FEBD39A-9477-4829-83C5-3C9F6434CCEC}">
      <dgm:prSet phldrT="[Texto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01</a:t>
          </a:r>
        </a:p>
      </dgm:t>
    </dgm:pt>
    <dgm:pt modelId="{DDCBCCB7-831E-4262-8958-6AA6CA975052}" type="parTrans" cxnId="{399BEF5A-DA80-4395-BFD3-D7CE713223A1}">
      <dgm:prSet/>
      <dgm:spPr/>
      <dgm:t>
        <a:bodyPr/>
        <a:lstStyle/>
        <a:p>
          <a:endParaRPr lang="pt-BR"/>
        </a:p>
      </dgm:t>
    </dgm:pt>
    <dgm:pt modelId="{7D65DD7C-48B1-44F3-86C6-583C487C5DCB}" type="sibTrans" cxnId="{399BEF5A-DA80-4395-BFD3-D7CE713223A1}">
      <dgm:prSet/>
      <dgm:spPr/>
      <dgm:t>
        <a:bodyPr/>
        <a:lstStyle/>
        <a:p>
          <a:endParaRPr lang="pt-BR"/>
        </a:p>
      </dgm:t>
    </dgm:pt>
    <dgm:pt modelId="{C59E822B-9116-4224-B2AD-A52DDE7E4C02}">
      <dgm:prSet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latin typeface="Arial" pitchFamily="34" charset="0"/>
              <a:cs typeface="Arial" pitchFamily="34" charset="0"/>
            </a:rPr>
            <a:t>Núcleo De Apoio Ao Saúde Da Família </a:t>
          </a:r>
          <a:endParaRPr lang="pt-BR" sz="1600" b="0" dirty="0"/>
        </a:p>
      </dgm:t>
    </dgm:pt>
    <dgm:pt modelId="{73C79760-363E-4A09-ADCD-9367EABCE0DD}" type="parTrans" cxnId="{88526B23-B241-415C-877D-CDED475E9169}">
      <dgm:prSet/>
      <dgm:spPr/>
      <dgm:t>
        <a:bodyPr/>
        <a:lstStyle/>
        <a:p>
          <a:endParaRPr lang="pt-BR"/>
        </a:p>
      </dgm:t>
    </dgm:pt>
    <dgm:pt modelId="{CB719CCF-E818-4A5C-B9DD-47DBE4B1526B}" type="sibTrans" cxnId="{88526B23-B241-415C-877D-CDED475E9169}">
      <dgm:prSet/>
      <dgm:spPr/>
      <dgm:t>
        <a:bodyPr/>
        <a:lstStyle/>
        <a:p>
          <a:endParaRPr lang="pt-BR"/>
        </a:p>
      </dgm:t>
    </dgm:pt>
    <dgm:pt modelId="{2596BDFC-6692-4EA9-B3DA-40D94FD95D10}">
      <dgm:prSet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01</a:t>
          </a:r>
        </a:p>
      </dgm:t>
    </dgm:pt>
    <dgm:pt modelId="{25861F55-C55D-4F1C-963F-155D3162DF4A}" type="parTrans" cxnId="{AB625752-D274-4939-9592-ED5A1794EE84}">
      <dgm:prSet/>
      <dgm:spPr/>
      <dgm:t>
        <a:bodyPr/>
        <a:lstStyle/>
        <a:p>
          <a:endParaRPr lang="pt-BR"/>
        </a:p>
      </dgm:t>
    </dgm:pt>
    <dgm:pt modelId="{FE9C77D2-6068-488C-9589-1559694B9E5D}" type="sibTrans" cxnId="{AB625752-D274-4939-9592-ED5A1794EE84}">
      <dgm:prSet/>
      <dgm:spPr/>
      <dgm:t>
        <a:bodyPr/>
        <a:lstStyle/>
        <a:p>
          <a:endParaRPr lang="pt-BR"/>
        </a:p>
      </dgm:t>
    </dgm:pt>
    <dgm:pt modelId="{D1709BF1-B36E-477E-B7B3-DB4CCC47F9DC}">
      <dgm:prSet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latin typeface="Arial" pitchFamily="34" charset="0"/>
              <a:cs typeface="Arial" pitchFamily="34" charset="0"/>
            </a:rPr>
            <a:t>Equipe Multidisciplinar De Atenção Domiciliar </a:t>
          </a:r>
          <a:endParaRPr lang="pt-BR" sz="1600" b="0" dirty="0"/>
        </a:p>
      </dgm:t>
    </dgm:pt>
    <dgm:pt modelId="{D9297085-6211-4B1F-82C0-04C32F44C332}" type="parTrans" cxnId="{546079C2-1D1B-4476-813C-AC98309ACDE9}">
      <dgm:prSet/>
      <dgm:spPr/>
      <dgm:t>
        <a:bodyPr/>
        <a:lstStyle/>
        <a:p>
          <a:endParaRPr lang="pt-BR"/>
        </a:p>
      </dgm:t>
    </dgm:pt>
    <dgm:pt modelId="{1607B9DF-B6B3-46A6-B1DF-42E20970B2F4}" type="sibTrans" cxnId="{546079C2-1D1B-4476-813C-AC98309ACDE9}">
      <dgm:prSet/>
      <dgm:spPr/>
      <dgm:t>
        <a:bodyPr/>
        <a:lstStyle/>
        <a:p>
          <a:endParaRPr lang="pt-BR"/>
        </a:p>
      </dgm:t>
    </dgm:pt>
    <dgm:pt modelId="{A0935CF1-06C7-4059-A0FC-C09A22A16C7F}">
      <dgm:prSet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01</a:t>
          </a:r>
        </a:p>
      </dgm:t>
    </dgm:pt>
    <dgm:pt modelId="{4D50FA20-E248-4E87-9807-3B9D8619996A}" type="parTrans" cxnId="{03650519-7EA7-4EB7-AE2D-C76F97E25312}">
      <dgm:prSet/>
      <dgm:spPr/>
      <dgm:t>
        <a:bodyPr/>
        <a:lstStyle/>
        <a:p>
          <a:endParaRPr lang="pt-BR"/>
        </a:p>
      </dgm:t>
    </dgm:pt>
    <dgm:pt modelId="{A10DC4E1-8623-4452-9C48-69D5745EBA86}" type="sibTrans" cxnId="{03650519-7EA7-4EB7-AE2D-C76F97E25312}">
      <dgm:prSet/>
      <dgm:spPr/>
      <dgm:t>
        <a:bodyPr/>
        <a:lstStyle/>
        <a:p>
          <a:endParaRPr lang="pt-BR"/>
        </a:p>
      </dgm:t>
    </dgm:pt>
    <dgm:pt modelId="{4C11955C-6895-4F88-A413-68EDFF33AFBC}">
      <dgm:prSet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latin typeface="Arial" pitchFamily="34" charset="0"/>
              <a:cs typeface="Arial" pitchFamily="34" charset="0"/>
            </a:rPr>
            <a:t>Centro De Apoio Psicossocial – CAPS</a:t>
          </a:r>
          <a:endParaRPr lang="pt-BR" sz="1600" b="0" dirty="0"/>
        </a:p>
      </dgm:t>
    </dgm:pt>
    <dgm:pt modelId="{B1B2293A-F412-4F1C-8BB5-972E157A1F83}" type="parTrans" cxnId="{EAB30C78-0944-49B7-9D75-AEACD14B1278}">
      <dgm:prSet/>
      <dgm:spPr/>
      <dgm:t>
        <a:bodyPr/>
        <a:lstStyle/>
        <a:p>
          <a:endParaRPr lang="pt-BR"/>
        </a:p>
      </dgm:t>
    </dgm:pt>
    <dgm:pt modelId="{23790484-A927-4AA6-B262-2F479D2F42F5}" type="sibTrans" cxnId="{EAB30C78-0944-49B7-9D75-AEACD14B1278}">
      <dgm:prSet/>
      <dgm:spPr/>
      <dgm:t>
        <a:bodyPr/>
        <a:lstStyle/>
        <a:p>
          <a:endParaRPr lang="pt-BR"/>
        </a:p>
      </dgm:t>
    </dgm:pt>
    <dgm:pt modelId="{FE7D4E11-CEB3-4BAA-A666-8F8441ACF143}" type="pres">
      <dgm:prSet presAssocID="{D16839D7-6754-4B0A-B660-B915C50277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9E3F813-575F-442F-B584-4199E268D8BB}" type="pres">
      <dgm:prSet presAssocID="{8C165039-EE45-4A62-9861-8A78FA4167FC}" presName="linNode" presStyleCnt="0"/>
      <dgm:spPr/>
    </dgm:pt>
    <dgm:pt modelId="{5780AACD-925D-496C-A75C-8DEC06766A6D}" type="pres">
      <dgm:prSet presAssocID="{8C165039-EE45-4A62-9861-8A78FA4167FC}" presName="parentText" presStyleLbl="node1" presStyleIdx="0" presStyleCnt="7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BD34DC-5C51-4472-862F-ED723C62616C}" type="pres">
      <dgm:prSet presAssocID="{8C165039-EE45-4A62-9861-8A78FA4167FC}" presName="descendantText" presStyleLbl="alignAccFollowNode1" presStyleIdx="0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0979DAA-6C2A-4B17-863E-3939B79E4173}" type="pres">
      <dgm:prSet presAssocID="{7EDE6E7E-1300-4433-8E2A-71770261097E}" presName="sp" presStyleCnt="0"/>
      <dgm:spPr/>
    </dgm:pt>
    <dgm:pt modelId="{CB14E3B3-E18E-4267-A7D2-2D5152295B8D}" type="pres">
      <dgm:prSet presAssocID="{A2F92D28-A672-481E-9678-4D27C6073956}" presName="linNode" presStyleCnt="0"/>
      <dgm:spPr/>
    </dgm:pt>
    <dgm:pt modelId="{EFD807AB-48B5-4A77-99EA-1580474A200E}" type="pres">
      <dgm:prSet presAssocID="{A2F92D28-A672-481E-9678-4D27C6073956}" presName="parentText" presStyleLbl="node1" presStyleIdx="1" presStyleCnt="7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F968C16-7484-47C6-BAE7-17F36E4E9005}" type="pres">
      <dgm:prSet presAssocID="{A2F92D28-A672-481E-9678-4D27C6073956}" presName="descendantText" presStyleLbl="alignAccFollowNode1" presStyleIdx="1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0622A5C-CFF5-4240-9CB8-69409C67869B}" type="pres">
      <dgm:prSet presAssocID="{585B36F6-FF79-4846-ACE0-5CFB40AAC943}" presName="sp" presStyleCnt="0"/>
      <dgm:spPr/>
    </dgm:pt>
    <dgm:pt modelId="{BD11FBC8-CDE6-47CA-B7EA-18E65BA95CE3}" type="pres">
      <dgm:prSet presAssocID="{98A17654-E656-489E-AAC9-E67B80F3F84C}" presName="linNode" presStyleCnt="0"/>
      <dgm:spPr/>
    </dgm:pt>
    <dgm:pt modelId="{2ABF2931-A491-4617-A98E-9FF3F0D29BD5}" type="pres">
      <dgm:prSet presAssocID="{98A17654-E656-489E-AAC9-E67B80F3F84C}" presName="parentText" presStyleLbl="node1" presStyleIdx="2" presStyleCnt="7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0881E93-A880-4AF3-A8D8-451E7E455ECF}" type="pres">
      <dgm:prSet presAssocID="{98A17654-E656-489E-AAC9-E67B80F3F84C}" presName="descendantText" presStyleLbl="alignAccFollowNode1" presStyleIdx="2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0597843-3CEF-41F8-A427-514EE1BFA7BB}" type="pres">
      <dgm:prSet presAssocID="{865423D5-9107-4BB8-AB37-6BB4D86271CC}" presName="sp" presStyleCnt="0"/>
      <dgm:spPr/>
    </dgm:pt>
    <dgm:pt modelId="{DBEC30EB-BF43-4914-BF3C-A2567599218A}" type="pres">
      <dgm:prSet presAssocID="{AFEF2244-F114-44C6-BFCB-28EA7C065313}" presName="linNode" presStyleCnt="0"/>
      <dgm:spPr/>
    </dgm:pt>
    <dgm:pt modelId="{62713CFE-9EE3-4754-845A-111A48389629}" type="pres">
      <dgm:prSet presAssocID="{AFEF2244-F114-44C6-BFCB-28EA7C065313}" presName="parentText" presStyleLbl="node1" presStyleIdx="3" presStyleCnt="7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D4F6F03-1571-44BD-A66B-23D9B6CA33C1}" type="pres">
      <dgm:prSet presAssocID="{AFEF2244-F114-44C6-BFCB-28EA7C065313}" presName="descendantText" presStyleLbl="alignAccFollowNode1" presStyleIdx="3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6C4570-16EB-44DD-B756-31A544C53516}" type="pres">
      <dgm:prSet presAssocID="{B65F76DE-48A0-43EE-AE07-DA29C96678B1}" presName="sp" presStyleCnt="0"/>
      <dgm:spPr/>
    </dgm:pt>
    <dgm:pt modelId="{2C016A37-3F9D-4D3E-8377-E89E9AC7DF0B}" type="pres">
      <dgm:prSet presAssocID="{8FEBD39A-9477-4829-83C5-3C9F6434CCEC}" presName="linNode" presStyleCnt="0"/>
      <dgm:spPr/>
    </dgm:pt>
    <dgm:pt modelId="{4B47EA8D-750C-48FB-B6E6-21D95D5D3BA1}" type="pres">
      <dgm:prSet presAssocID="{8FEBD39A-9477-4829-83C5-3C9F6434CCEC}" presName="parentText" presStyleLbl="node1" presStyleIdx="4" presStyleCnt="7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D15BA38-8360-4CEA-9DC4-D52C8A547B41}" type="pres">
      <dgm:prSet presAssocID="{8FEBD39A-9477-4829-83C5-3C9F6434CCEC}" presName="descendantText" presStyleLbl="alignAccFollowNode1" presStyleIdx="4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82A0259-281E-4021-B8C8-216691A129D3}" type="pres">
      <dgm:prSet presAssocID="{7D65DD7C-48B1-44F3-86C6-583C487C5DCB}" presName="sp" presStyleCnt="0"/>
      <dgm:spPr/>
    </dgm:pt>
    <dgm:pt modelId="{C2A594A6-F764-4433-A0EF-47D4C1F74E3B}" type="pres">
      <dgm:prSet presAssocID="{2596BDFC-6692-4EA9-B3DA-40D94FD95D10}" presName="linNode" presStyleCnt="0"/>
      <dgm:spPr/>
    </dgm:pt>
    <dgm:pt modelId="{D090F1D2-F8B3-4E32-A6C4-8061E46C581B}" type="pres">
      <dgm:prSet presAssocID="{2596BDFC-6692-4EA9-B3DA-40D94FD95D10}" presName="parentText" presStyleLbl="node1" presStyleIdx="5" presStyleCnt="7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5D31094-B21B-42D5-80E3-85D894524A93}" type="pres">
      <dgm:prSet presAssocID="{2596BDFC-6692-4EA9-B3DA-40D94FD95D10}" presName="descendantText" presStyleLbl="alignAccFollowNode1" presStyleIdx="5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EB9CB6-B087-4FF1-9E5F-0262293F73A4}" type="pres">
      <dgm:prSet presAssocID="{FE9C77D2-6068-488C-9589-1559694B9E5D}" presName="sp" presStyleCnt="0"/>
      <dgm:spPr/>
    </dgm:pt>
    <dgm:pt modelId="{37283E6B-5B42-4545-9471-B231D8F4CCBA}" type="pres">
      <dgm:prSet presAssocID="{A0935CF1-06C7-4059-A0FC-C09A22A16C7F}" presName="linNode" presStyleCnt="0"/>
      <dgm:spPr/>
    </dgm:pt>
    <dgm:pt modelId="{3E9293F9-8883-476A-AE9A-38C9B96BE85D}" type="pres">
      <dgm:prSet presAssocID="{A0935CF1-06C7-4059-A0FC-C09A22A16C7F}" presName="parentText" presStyleLbl="node1" presStyleIdx="6" presStyleCnt="7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14F90B1-7F22-4F50-B16F-014234446DBE}" type="pres">
      <dgm:prSet presAssocID="{A0935CF1-06C7-4059-A0FC-C09A22A16C7F}" presName="descendantText" presStyleLbl="alignAccFollowNode1" presStyleIdx="6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3650519-7EA7-4EB7-AE2D-C76F97E25312}" srcId="{D16839D7-6754-4B0A-B660-B915C5027724}" destId="{A0935CF1-06C7-4059-A0FC-C09A22A16C7F}" srcOrd="6" destOrd="0" parTransId="{4D50FA20-E248-4E87-9807-3B9D8619996A}" sibTransId="{A10DC4E1-8623-4452-9C48-69D5745EBA86}"/>
    <dgm:cxn modelId="{399BEF5A-DA80-4395-BFD3-D7CE713223A1}" srcId="{D16839D7-6754-4B0A-B660-B915C5027724}" destId="{8FEBD39A-9477-4829-83C5-3C9F6434CCEC}" srcOrd="4" destOrd="0" parTransId="{DDCBCCB7-831E-4262-8958-6AA6CA975052}" sibTransId="{7D65DD7C-48B1-44F3-86C6-583C487C5DCB}"/>
    <dgm:cxn modelId="{02677BC0-FED5-438A-AC9C-8ACDD7AD8216}" srcId="{A2F92D28-A672-481E-9678-4D27C6073956}" destId="{EB74E717-9F95-4F3F-8EC3-6E743683924C}" srcOrd="0" destOrd="0" parTransId="{2AB55A01-8EBF-437A-8B66-765561EF3CA9}" sibTransId="{D0F18EF2-0403-49A0-8021-D8C752630C89}"/>
    <dgm:cxn modelId="{AFA5B9E6-AD92-4329-B3E3-FED014167C2C}" type="presOf" srcId="{4C11955C-6895-4F88-A413-68EDFF33AFBC}" destId="{114F90B1-7F22-4F50-B16F-014234446DBE}" srcOrd="0" destOrd="0" presId="urn:microsoft.com/office/officeart/2005/8/layout/vList5"/>
    <dgm:cxn modelId="{21D46EC2-D6F8-4B81-A216-AA41E605830E}" type="presOf" srcId="{C59E822B-9116-4224-B2AD-A52DDE7E4C02}" destId="{BD15BA38-8360-4CEA-9DC4-D52C8A547B41}" srcOrd="0" destOrd="0" presId="urn:microsoft.com/office/officeart/2005/8/layout/vList5"/>
    <dgm:cxn modelId="{67C85BFE-2D2C-4726-94E6-C02A33384B76}" type="presOf" srcId="{8C165039-EE45-4A62-9861-8A78FA4167FC}" destId="{5780AACD-925D-496C-A75C-8DEC06766A6D}" srcOrd="0" destOrd="0" presId="urn:microsoft.com/office/officeart/2005/8/layout/vList5"/>
    <dgm:cxn modelId="{B5B11703-6C2F-4102-B1DC-49504967A4E8}" type="presOf" srcId="{7071C7DE-6C33-48CF-B608-E68AF5545FFE}" destId="{6DBD34DC-5C51-4472-862F-ED723C62616C}" srcOrd="0" destOrd="0" presId="urn:microsoft.com/office/officeart/2005/8/layout/vList5"/>
    <dgm:cxn modelId="{8CCA9179-27AD-443A-BE5D-45F8BDE32CD3}" type="presOf" srcId="{8FEBD39A-9477-4829-83C5-3C9F6434CCEC}" destId="{4B47EA8D-750C-48FB-B6E6-21D95D5D3BA1}" srcOrd="0" destOrd="0" presId="urn:microsoft.com/office/officeart/2005/8/layout/vList5"/>
    <dgm:cxn modelId="{A4BAC05E-29B6-4943-A901-83EE951D40FE}" srcId="{98A17654-E656-489E-AAC9-E67B80F3F84C}" destId="{F09F5F00-A4FA-4B4D-ACB1-4261BAF04605}" srcOrd="0" destOrd="0" parTransId="{68C11064-1FCF-48F5-82A4-5B026866D986}" sibTransId="{59DD3FF0-0AB3-421F-9CF4-4DEE5234E392}"/>
    <dgm:cxn modelId="{30E38FD7-6354-4F50-A00A-6FC0ACB64983}" srcId="{D16839D7-6754-4B0A-B660-B915C5027724}" destId="{AFEF2244-F114-44C6-BFCB-28EA7C065313}" srcOrd="3" destOrd="0" parTransId="{7CF0D586-7068-456D-A3F5-E71C1544B25C}" sibTransId="{B65F76DE-48A0-43EE-AE07-DA29C96678B1}"/>
    <dgm:cxn modelId="{9B128CA2-6982-4569-A484-1D9DD70BEC0C}" type="presOf" srcId="{A2F92D28-A672-481E-9678-4D27C6073956}" destId="{EFD807AB-48B5-4A77-99EA-1580474A200E}" srcOrd="0" destOrd="0" presId="urn:microsoft.com/office/officeart/2005/8/layout/vList5"/>
    <dgm:cxn modelId="{A36E963A-B83A-4247-9CF6-5D4687F7DAED}" type="presOf" srcId="{054D9726-29E8-4377-A868-07155B7828E7}" destId="{4D4F6F03-1571-44BD-A66B-23D9B6CA33C1}" srcOrd="0" destOrd="0" presId="urn:microsoft.com/office/officeart/2005/8/layout/vList5"/>
    <dgm:cxn modelId="{300BA4B2-3912-4F26-8346-6453C293AFE2}" srcId="{AFEF2244-F114-44C6-BFCB-28EA7C065313}" destId="{054D9726-29E8-4377-A868-07155B7828E7}" srcOrd="0" destOrd="0" parTransId="{8228A5D2-D169-4F3B-8464-7B18DF4245C3}" sibTransId="{7DD9CB93-2217-4B22-A415-1B43BB330602}"/>
    <dgm:cxn modelId="{0A57A57C-78F6-4803-AF41-B6377463A3E4}" type="presOf" srcId="{D1709BF1-B36E-477E-B7B3-DB4CCC47F9DC}" destId="{D5D31094-B21B-42D5-80E3-85D894524A93}" srcOrd="0" destOrd="0" presId="urn:microsoft.com/office/officeart/2005/8/layout/vList5"/>
    <dgm:cxn modelId="{B663049F-03D9-48C7-82DE-D12BCE036857}" srcId="{D16839D7-6754-4B0A-B660-B915C5027724}" destId="{8C165039-EE45-4A62-9861-8A78FA4167FC}" srcOrd="0" destOrd="0" parTransId="{2EC6DC09-109D-4994-A88D-61F24DE51E46}" sibTransId="{7EDE6E7E-1300-4433-8E2A-71770261097E}"/>
    <dgm:cxn modelId="{DD914A4A-9E20-455F-9FA2-7AD4C4D5E3B0}" type="presOf" srcId="{EB74E717-9F95-4F3F-8EC3-6E743683924C}" destId="{5F968C16-7484-47C6-BAE7-17F36E4E9005}" srcOrd="0" destOrd="0" presId="urn:microsoft.com/office/officeart/2005/8/layout/vList5"/>
    <dgm:cxn modelId="{3900E868-7DEB-4B41-B9A7-D62F75CCC113}" type="presOf" srcId="{AFEF2244-F114-44C6-BFCB-28EA7C065313}" destId="{62713CFE-9EE3-4754-845A-111A48389629}" srcOrd="0" destOrd="0" presId="urn:microsoft.com/office/officeart/2005/8/layout/vList5"/>
    <dgm:cxn modelId="{B2B64C21-6F3F-4F07-98C3-7B5CC3E8F841}" type="presOf" srcId="{98A17654-E656-489E-AAC9-E67B80F3F84C}" destId="{2ABF2931-A491-4617-A98E-9FF3F0D29BD5}" srcOrd="0" destOrd="0" presId="urn:microsoft.com/office/officeart/2005/8/layout/vList5"/>
    <dgm:cxn modelId="{D036FC38-F600-4031-B833-4A50CE9B5629}" type="presOf" srcId="{2596BDFC-6692-4EA9-B3DA-40D94FD95D10}" destId="{D090F1D2-F8B3-4E32-A6C4-8061E46C581B}" srcOrd="0" destOrd="0" presId="urn:microsoft.com/office/officeart/2005/8/layout/vList5"/>
    <dgm:cxn modelId="{A55899F8-4BCD-4C32-A16E-59E3EA3A1CBB}" type="presOf" srcId="{F09F5F00-A4FA-4B4D-ACB1-4261BAF04605}" destId="{20881E93-A880-4AF3-A8D8-451E7E455ECF}" srcOrd="0" destOrd="0" presId="urn:microsoft.com/office/officeart/2005/8/layout/vList5"/>
    <dgm:cxn modelId="{B042EDB6-AF2D-4DA7-B89D-05DAC47F6666}" srcId="{D16839D7-6754-4B0A-B660-B915C5027724}" destId="{98A17654-E656-489E-AAC9-E67B80F3F84C}" srcOrd="2" destOrd="0" parTransId="{B41F8EA5-EA6C-4071-9DBF-77D96FA4E941}" sibTransId="{865423D5-9107-4BB8-AB37-6BB4D86271CC}"/>
    <dgm:cxn modelId="{FE039301-BB1F-482F-9CA6-1FB664506C4A}" srcId="{D16839D7-6754-4B0A-B660-B915C5027724}" destId="{A2F92D28-A672-481E-9678-4D27C6073956}" srcOrd="1" destOrd="0" parTransId="{A46083DF-5DCB-4D67-842F-891220BF55FD}" sibTransId="{585B36F6-FF79-4846-ACE0-5CFB40AAC943}"/>
    <dgm:cxn modelId="{AB625752-D274-4939-9592-ED5A1794EE84}" srcId="{D16839D7-6754-4B0A-B660-B915C5027724}" destId="{2596BDFC-6692-4EA9-B3DA-40D94FD95D10}" srcOrd="5" destOrd="0" parTransId="{25861F55-C55D-4F1C-963F-155D3162DF4A}" sibTransId="{FE9C77D2-6068-488C-9589-1559694B9E5D}"/>
    <dgm:cxn modelId="{EAB30C78-0944-49B7-9D75-AEACD14B1278}" srcId="{A0935CF1-06C7-4059-A0FC-C09A22A16C7F}" destId="{4C11955C-6895-4F88-A413-68EDFF33AFBC}" srcOrd="0" destOrd="0" parTransId="{B1B2293A-F412-4F1C-8BB5-972E157A1F83}" sibTransId="{23790484-A927-4AA6-B262-2F479D2F42F5}"/>
    <dgm:cxn modelId="{546079C2-1D1B-4476-813C-AC98309ACDE9}" srcId="{2596BDFC-6692-4EA9-B3DA-40D94FD95D10}" destId="{D1709BF1-B36E-477E-B7B3-DB4CCC47F9DC}" srcOrd="0" destOrd="0" parTransId="{D9297085-6211-4B1F-82C0-04C32F44C332}" sibTransId="{1607B9DF-B6B3-46A6-B1DF-42E20970B2F4}"/>
    <dgm:cxn modelId="{8786D6DF-90C6-404F-A6D4-5295B240D3C2}" type="presOf" srcId="{D16839D7-6754-4B0A-B660-B915C5027724}" destId="{FE7D4E11-CEB3-4BAA-A666-8F8441ACF143}" srcOrd="0" destOrd="0" presId="urn:microsoft.com/office/officeart/2005/8/layout/vList5"/>
    <dgm:cxn modelId="{88526B23-B241-415C-877D-CDED475E9169}" srcId="{8FEBD39A-9477-4829-83C5-3C9F6434CCEC}" destId="{C59E822B-9116-4224-B2AD-A52DDE7E4C02}" srcOrd="0" destOrd="0" parTransId="{73C79760-363E-4A09-ADCD-9367EABCE0DD}" sibTransId="{CB719CCF-E818-4A5C-B9DD-47DBE4B1526B}"/>
    <dgm:cxn modelId="{B387C958-68E4-4A7D-9C15-7037AB6E6DEA}" srcId="{8C165039-EE45-4A62-9861-8A78FA4167FC}" destId="{7071C7DE-6C33-48CF-B608-E68AF5545FFE}" srcOrd="0" destOrd="0" parTransId="{3CEF4FDB-1B8D-4673-B3DA-164E2C9F6670}" sibTransId="{B47D9167-9CD1-428A-8459-3E8BD7671F6C}"/>
    <dgm:cxn modelId="{0EC26D17-4C92-4A1F-81C4-B0B48F1FD51F}" type="presOf" srcId="{A0935CF1-06C7-4059-A0FC-C09A22A16C7F}" destId="{3E9293F9-8883-476A-AE9A-38C9B96BE85D}" srcOrd="0" destOrd="0" presId="urn:microsoft.com/office/officeart/2005/8/layout/vList5"/>
    <dgm:cxn modelId="{9A13D396-5FC1-453F-B3E4-33538C3A06B9}" type="presParOf" srcId="{FE7D4E11-CEB3-4BAA-A666-8F8441ACF143}" destId="{69E3F813-575F-442F-B584-4199E268D8BB}" srcOrd="0" destOrd="0" presId="urn:microsoft.com/office/officeart/2005/8/layout/vList5"/>
    <dgm:cxn modelId="{3A6012FE-04CF-48B4-B557-76447B0439F6}" type="presParOf" srcId="{69E3F813-575F-442F-B584-4199E268D8BB}" destId="{5780AACD-925D-496C-A75C-8DEC06766A6D}" srcOrd="0" destOrd="0" presId="urn:microsoft.com/office/officeart/2005/8/layout/vList5"/>
    <dgm:cxn modelId="{5C08469E-D704-423B-8E04-EA1D887FC098}" type="presParOf" srcId="{69E3F813-575F-442F-B584-4199E268D8BB}" destId="{6DBD34DC-5C51-4472-862F-ED723C62616C}" srcOrd="1" destOrd="0" presId="urn:microsoft.com/office/officeart/2005/8/layout/vList5"/>
    <dgm:cxn modelId="{429CAF09-F79E-420B-BDD2-A658D401D2B6}" type="presParOf" srcId="{FE7D4E11-CEB3-4BAA-A666-8F8441ACF143}" destId="{60979DAA-6C2A-4B17-863E-3939B79E4173}" srcOrd="1" destOrd="0" presId="urn:microsoft.com/office/officeart/2005/8/layout/vList5"/>
    <dgm:cxn modelId="{3F9FE185-8401-4F2D-A369-E84A56420147}" type="presParOf" srcId="{FE7D4E11-CEB3-4BAA-A666-8F8441ACF143}" destId="{CB14E3B3-E18E-4267-A7D2-2D5152295B8D}" srcOrd="2" destOrd="0" presId="urn:microsoft.com/office/officeart/2005/8/layout/vList5"/>
    <dgm:cxn modelId="{BD79DD0A-4FCF-4D41-BC7D-69A641A1A876}" type="presParOf" srcId="{CB14E3B3-E18E-4267-A7D2-2D5152295B8D}" destId="{EFD807AB-48B5-4A77-99EA-1580474A200E}" srcOrd="0" destOrd="0" presId="urn:microsoft.com/office/officeart/2005/8/layout/vList5"/>
    <dgm:cxn modelId="{962ACBE0-8138-4D28-BAB0-CCB8EEF7C515}" type="presParOf" srcId="{CB14E3B3-E18E-4267-A7D2-2D5152295B8D}" destId="{5F968C16-7484-47C6-BAE7-17F36E4E9005}" srcOrd="1" destOrd="0" presId="urn:microsoft.com/office/officeart/2005/8/layout/vList5"/>
    <dgm:cxn modelId="{AD74090B-CA61-4052-A148-371A460361EF}" type="presParOf" srcId="{FE7D4E11-CEB3-4BAA-A666-8F8441ACF143}" destId="{00622A5C-CFF5-4240-9CB8-69409C67869B}" srcOrd="3" destOrd="0" presId="urn:microsoft.com/office/officeart/2005/8/layout/vList5"/>
    <dgm:cxn modelId="{40EB3169-46CE-4A9D-A681-DE23B1511290}" type="presParOf" srcId="{FE7D4E11-CEB3-4BAA-A666-8F8441ACF143}" destId="{BD11FBC8-CDE6-47CA-B7EA-18E65BA95CE3}" srcOrd="4" destOrd="0" presId="urn:microsoft.com/office/officeart/2005/8/layout/vList5"/>
    <dgm:cxn modelId="{B997C7B6-BB1B-4681-B6F2-14D8815F220C}" type="presParOf" srcId="{BD11FBC8-CDE6-47CA-B7EA-18E65BA95CE3}" destId="{2ABF2931-A491-4617-A98E-9FF3F0D29BD5}" srcOrd="0" destOrd="0" presId="urn:microsoft.com/office/officeart/2005/8/layout/vList5"/>
    <dgm:cxn modelId="{9595E223-CEF0-4162-89F7-7290EE3A316C}" type="presParOf" srcId="{BD11FBC8-CDE6-47CA-B7EA-18E65BA95CE3}" destId="{20881E93-A880-4AF3-A8D8-451E7E455ECF}" srcOrd="1" destOrd="0" presId="urn:microsoft.com/office/officeart/2005/8/layout/vList5"/>
    <dgm:cxn modelId="{E2C1C4AC-BB94-4628-8BC9-6E9AA2B671F2}" type="presParOf" srcId="{FE7D4E11-CEB3-4BAA-A666-8F8441ACF143}" destId="{A0597843-3CEF-41F8-A427-514EE1BFA7BB}" srcOrd="5" destOrd="0" presId="urn:microsoft.com/office/officeart/2005/8/layout/vList5"/>
    <dgm:cxn modelId="{722D4CB1-2C58-4AFA-935B-6951BCF50230}" type="presParOf" srcId="{FE7D4E11-CEB3-4BAA-A666-8F8441ACF143}" destId="{DBEC30EB-BF43-4914-BF3C-A2567599218A}" srcOrd="6" destOrd="0" presId="urn:microsoft.com/office/officeart/2005/8/layout/vList5"/>
    <dgm:cxn modelId="{287F7B85-8320-458B-8D81-7566D370286E}" type="presParOf" srcId="{DBEC30EB-BF43-4914-BF3C-A2567599218A}" destId="{62713CFE-9EE3-4754-845A-111A48389629}" srcOrd="0" destOrd="0" presId="urn:microsoft.com/office/officeart/2005/8/layout/vList5"/>
    <dgm:cxn modelId="{3760E033-4720-43EE-BF39-C7EE0B997BE4}" type="presParOf" srcId="{DBEC30EB-BF43-4914-BF3C-A2567599218A}" destId="{4D4F6F03-1571-44BD-A66B-23D9B6CA33C1}" srcOrd="1" destOrd="0" presId="urn:microsoft.com/office/officeart/2005/8/layout/vList5"/>
    <dgm:cxn modelId="{67452E39-49F5-4387-9703-BE3C9054198F}" type="presParOf" srcId="{FE7D4E11-CEB3-4BAA-A666-8F8441ACF143}" destId="{956C4570-16EB-44DD-B756-31A544C53516}" srcOrd="7" destOrd="0" presId="urn:microsoft.com/office/officeart/2005/8/layout/vList5"/>
    <dgm:cxn modelId="{C2B20A73-7651-40EB-BD5E-72797D36EA84}" type="presParOf" srcId="{FE7D4E11-CEB3-4BAA-A666-8F8441ACF143}" destId="{2C016A37-3F9D-4D3E-8377-E89E9AC7DF0B}" srcOrd="8" destOrd="0" presId="urn:microsoft.com/office/officeart/2005/8/layout/vList5"/>
    <dgm:cxn modelId="{5CC27B59-15D3-493A-89FD-5CE562DD3AF4}" type="presParOf" srcId="{2C016A37-3F9D-4D3E-8377-E89E9AC7DF0B}" destId="{4B47EA8D-750C-48FB-B6E6-21D95D5D3BA1}" srcOrd="0" destOrd="0" presId="urn:microsoft.com/office/officeart/2005/8/layout/vList5"/>
    <dgm:cxn modelId="{71ADF622-0564-484B-89E4-01BADC994FF2}" type="presParOf" srcId="{2C016A37-3F9D-4D3E-8377-E89E9AC7DF0B}" destId="{BD15BA38-8360-4CEA-9DC4-D52C8A547B41}" srcOrd="1" destOrd="0" presId="urn:microsoft.com/office/officeart/2005/8/layout/vList5"/>
    <dgm:cxn modelId="{109150A4-1FCC-410F-A51B-6D7E3C9053F8}" type="presParOf" srcId="{FE7D4E11-CEB3-4BAA-A666-8F8441ACF143}" destId="{D82A0259-281E-4021-B8C8-216691A129D3}" srcOrd="9" destOrd="0" presId="urn:microsoft.com/office/officeart/2005/8/layout/vList5"/>
    <dgm:cxn modelId="{6D989185-CF2B-4D62-92BF-CB1BF973F461}" type="presParOf" srcId="{FE7D4E11-CEB3-4BAA-A666-8F8441ACF143}" destId="{C2A594A6-F764-4433-A0EF-47D4C1F74E3B}" srcOrd="10" destOrd="0" presId="urn:microsoft.com/office/officeart/2005/8/layout/vList5"/>
    <dgm:cxn modelId="{C1759095-7333-4254-9408-6F658EEBB5BD}" type="presParOf" srcId="{C2A594A6-F764-4433-A0EF-47D4C1F74E3B}" destId="{D090F1D2-F8B3-4E32-A6C4-8061E46C581B}" srcOrd="0" destOrd="0" presId="urn:microsoft.com/office/officeart/2005/8/layout/vList5"/>
    <dgm:cxn modelId="{E4746F71-B994-4CB2-8B0E-C30FC5118AFB}" type="presParOf" srcId="{C2A594A6-F764-4433-A0EF-47D4C1F74E3B}" destId="{D5D31094-B21B-42D5-80E3-85D894524A93}" srcOrd="1" destOrd="0" presId="urn:microsoft.com/office/officeart/2005/8/layout/vList5"/>
    <dgm:cxn modelId="{1181B334-7F87-434F-BF27-C7BF14166074}" type="presParOf" srcId="{FE7D4E11-CEB3-4BAA-A666-8F8441ACF143}" destId="{58EB9CB6-B087-4FF1-9E5F-0262293F73A4}" srcOrd="11" destOrd="0" presId="urn:microsoft.com/office/officeart/2005/8/layout/vList5"/>
    <dgm:cxn modelId="{12721CD1-A8AD-4D00-A567-1889EA15298B}" type="presParOf" srcId="{FE7D4E11-CEB3-4BAA-A666-8F8441ACF143}" destId="{37283E6B-5B42-4545-9471-B231D8F4CCBA}" srcOrd="12" destOrd="0" presId="urn:microsoft.com/office/officeart/2005/8/layout/vList5"/>
    <dgm:cxn modelId="{BD0FF466-5C0C-46BE-A06F-E9D754B2C8C8}" type="presParOf" srcId="{37283E6B-5B42-4545-9471-B231D8F4CCBA}" destId="{3E9293F9-8883-476A-AE9A-38C9B96BE85D}" srcOrd="0" destOrd="0" presId="urn:microsoft.com/office/officeart/2005/8/layout/vList5"/>
    <dgm:cxn modelId="{4623C5F5-BF8B-47B8-972D-44EC6AD164B3}" type="presParOf" srcId="{37283E6B-5B42-4545-9471-B231D8F4CCBA}" destId="{114F90B1-7F22-4F50-B16F-014234446DBE}" srcOrd="1" destOrd="0" presId="urn:microsoft.com/office/officeart/2005/8/layout/vList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10509F-8276-4FC3-BB70-CBE7599FB17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21DB4CD-3559-4BE3-93EA-5D9D5B06B6AC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3.187</a:t>
          </a:r>
        </a:p>
      </dgm:t>
    </dgm:pt>
    <dgm:pt modelId="{FE985D0A-95F3-4589-A00D-DF10CCEF00A5}" type="parTrans" cxnId="{B3DD9DA7-DF68-42BE-8BB8-2E548ADB56A8}">
      <dgm:prSet/>
      <dgm:spPr/>
      <dgm:t>
        <a:bodyPr/>
        <a:lstStyle/>
        <a:p>
          <a:endParaRPr lang="pt-BR"/>
        </a:p>
      </dgm:t>
    </dgm:pt>
    <dgm:pt modelId="{EDE26434-C3AB-4623-8BAC-884887574946}" type="sibTrans" cxnId="{B3DD9DA7-DF68-42BE-8BB8-2E548ADB56A8}">
      <dgm:prSet/>
      <dgm:spPr/>
      <dgm:t>
        <a:bodyPr/>
        <a:lstStyle/>
        <a:p>
          <a:endParaRPr lang="pt-BR"/>
        </a:p>
      </dgm:t>
    </dgm:pt>
    <dgm:pt modelId="{51486F32-67B1-4F70-ACB5-F9F27F896F74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latin typeface="Arial" pitchFamily="34" charset="0"/>
              <a:ea typeface="Calibri"/>
              <a:cs typeface="Arial" pitchFamily="34" charset="0"/>
            </a:rPr>
            <a:t>Atendimento Médico	</a:t>
          </a:r>
          <a:endParaRPr lang="pt-BR" sz="1600" dirty="0"/>
        </a:p>
      </dgm:t>
    </dgm:pt>
    <dgm:pt modelId="{52B05440-CB97-452E-83E8-7912F065700A}" type="parTrans" cxnId="{5442340D-0662-414A-AC88-72896FD0441E}">
      <dgm:prSet/>
      <dgm:spPr/>
      <dgm:t>
        <a:bodyPr/>
        <a:lstStyle/>
        <a:p>
          <a:endParaRPr lang="pt-BR"/>
        </a:p>
      </dgm:t>
    </dgm:pt>
    <dgm:pt modelId="{8037A17E-E063-4338-A0CF-723697C2639F}" type="sibTrans" cxnId="{5442340D-0662-414A-AC88-72896FD0441E}">
      <dgm:prSet/>
      <dgm:spPr/>
      <dgm:t>
        <a:bodyPr/>
        <a:lstStyle/>
        <a:p>
          <a:endParaRPr lang="pt-BR"/>
        </a:p>
      </dgm:t>
    </dgm:pt>
    <dgm:pt modelId="{669DC77F-F995-45A8-BF6D-6925DBA8DA1E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47</a:t>
          </a:r>
        </a:p>
      </dgm:t>
    </dgm:pt>
    <dgm:pt modelId="{A9F95006-412B-4928-9A2C-FC9B65009731}" type="parTrans" cxnId="{2335BE22-E19A-48CE-9E87-BD91BE84B325}">
      <dgm:prSet/>
      <dgm:spPr/>
      <dgm:t>
        <a:bodyPr/>
        <a:lstStyle/>
        <a:p>
          <a:endParaRPr lang="pt-BR"/>
        </a:p>
      </dgm:t>
    </dgm:pt>
    <dgm:pt modelId="{6E56C99F-0ED9-41A6-A079-F3122B94FF6C}" type="sibTrans" cxnId="{2335BE22-E19A-48CE-9E87-BD91BE84B325}">
      <dgm:prSet/>
      <dgm:spPr/>
      <dgm:t>
        <a:bodyPr/>
        <a:lstStyle/>
        <a:p>
          <a:endParaRPr lang="pt-BR"/>
        </a:p>
      </dgm:t>
    </dgm:pt>
    <dgm:pt modelId="{3605E924-6C0E-4621-9AD4-6F9ED470A3DD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273</a:t>
          </a:r>
        </a:p>
      </dgm:t>
    </dgm:pt>
    <dgm:pt modelId="{4AD89035-E040-447C-A7A5-0591166CB514}" type="parTrans" cxnId="{ECCCAF53-E253-4A46-9953-1C1BB359A7A9}">
      <dgm:prSet/>
      <dgm:spPr/>
      <dgm:t>
        <a:bodyPr/>
        <a:lstStyle/>
        <a:p>
          <a:endParaRPr lang="pt-BR"/>
        </a:p>
      </dgm:t>
    </dgm:pt>
    <dgm:pt modelId="{8095F7B7-3FA5-413A-830A-0F596BAC86F5}" type="sibTrans" cxnId="{ECCCAF53-E253-4A46-9953-1C1BB359A7A9}">
      <dgm:prSet/>
      <dgm:spPr/>
      <dgm:t>
        <a:bodyPr/>
        <a:lstStyle/>
        <a:p>
          <a:endParaRPr lang="pt-BR"/>
        </a:p>
      </dgm:t>
    </dgm:pt>
    <dgm:pt modelId="{FDD3D5B9-1940-4ECF-AFB4-32A878C7EE81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latin typeface="Arial" pitchFamily="34" charset="0"/>
              <a:ea typeface="Calibri"/>
              <a:cs typeface="Arial" pitchFamily="34" charset="0"/>
            </a:rPr>
            <a:t>Exames Laboratoriais</a:t>
          </a:r>
          <a:endParaRPr lang="pt-BR" sz="1600" dirty="0"/>
        </a:p>
      </dgm:t>
    </dgm:pt>
    <dgm:pt modelId="{7205811B-2CEE-4CFA-99A1-BFE8B72758B2}" type="parTrans" cxnId="{1617BAF0-ABFC-4197-A8AE-85299121E9B8}">
      <dgm:prSet/>
      <dgm:spPr/>
      <dgm:t>
        <a:bodyPr/>
        <a:lstStyle/>
        <a:p>
          <a:endParaRPr lang="pt-BR"/>
        </a:p>
      </dgm:t>
    </dgm:pt>
    <dgm:pt modelId="{62881768-0E56-4169-9BCB-4460C3A57AE6}" type="sibTrans" cxnId="{1617BAF0-ABFC-4197-A8AE-85299121E9B8}">
      <dgm:prSet/>
      <dgm:spPr/>
      <dgm:t>
        <a:bodyPr/>
        <a:lstStyle/>
        <a:p>
          <a:endParaRPr lang="pt-BR"/>
        </a:p>
      </dgm:t>
    </dgm:pt>
    <dgm:pt modelId="{326A357B-28B4-4043-9D88-F35F31B02EE7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562</a:t>
          </a:r>
        </a:p>
      </dgm:t>
    </dgm:pt>
    <dgm:pt modelId="{371951AA-D8EC-4009-B99B-5128B0F2DE4F}" type="parTrans" cxnId="{9FDDDCF3-680C-42C9-B38F-2926D5BCB7DB}">
      <dgm:prSet/>
      <dgm:spPr/>
      <dgm:t>
        <a:bodyPr/>
        <a:lstStyle/>
        <a:p>
          <a:endParaRPr lang="pt-BR"/>
        </a:p>
      </dgm:t>
    </dgm:pt>
    <dgm:pt modelId="{FACD67B5-F877-4DFC-91E1-8824969FB893}" type="sibTrans" cxnId="{9FDDDCF3-680C-42C9-B38F-2926D5BCB7DB}">
      <dgm:prSet/>
      <dgm:spPr/>
      <dgm:t>
        <a:bodyPr/>
        <a:lstStyle/>
        <a:p>
          <a:endParaRPr lang="pt-BR"/>
        </a:p>
      </dgm:t>
    </dgm:pt>
    <dgm:pt modelId="{0554451D-8A86-4397-9646-9E29A960DFC4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latin typeface="Arial" pitchFamily="34" charset="0"/>
              <a:ea typeface="Calibri"/>
              <a:cs typeface="Arial" pitchFamily="34" charset="0"/>
            </a:rPr>
            <a:t>Exames Radiológicos</a:t>
          </a:r>
          <a:endParaRPr lang="pt-BR" sz="1600" dirty="0"/>
        </a:p>
      </dgm:t>
    </dgm:pt>
    <dgm:pt modelId="{AD0FF6D9-E558-43CD-957E-26D4962CE15D}" type="parTrans" cxnId="{EA1926DB-96F2-4570-A398-7B11177E0468}">
      <dgm:prSet/>
      <dgm:spPr/>
      <dgm:t>
        <a:bodyPr/>
        <a:lstStyle/>
        <a:p>
          <a:endParaRPr lang="pt-BR"/>
        </a:p>
      </dgm:t>
    </dgm:pt>
    <dgm:pt modelId="{0A9D98DE-E686-4A91-AB3D-3C3390A89A0A}" type="sibTrans" cxnId="{EA1926DB-96F2-4570-A398-7B11177E0468}">
      <dgm:prSet/>
      <dgm:spPr/>
      <dgm:t>
        <a:bodyPr/>
        <a:lstStyle/>
        <a:p>
          <a:endParaRPr lang="pt-BR"/>
        </a:p>
      </dgm:t>
    </dgm:pt>
    <dgm:pt modelId="{2B5EFDA8-A3C9-40E0-A6C8-2F5847D6ED95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2.834</a:t>
          </a:r>
        </a:p>
      </dgm:t>
    </dgm:pt>
    <dgm:pt modelId="{6FFF67D7-4B1B-4FD8-B43F-9DED43E5E6C9}" type="parTrans" cxnId="{D71C6B32-C48C-4D28-8780-A1B0D3A36C35}">
      <dgm:prSet/>
      <dgm:spPr/>
      <dgm:t>
        <a:bodyPr/>
        <a:lstStyle/>
        <a:p>
          <a:endParaRPr lang="pt-BR"/>
        </a:p>
      </dgm:t>
    </dgm:pt>
    <dgm:pt modelId="{653C1965-2FA0-4303-AC63-8322EB18B7E6}" type="sibTrans" cxnId="{D71C6B32-C48C-4D28-8780-A1B0D3A36C35}">
      <dgm:prSet/>
      <dgm:spPr/>
      <dgm:t>
        <a:bodyPr/>
        <a:lstStyle/>
        <a:p>
          <a:endParaRPr lang="pt-BR"/>
        </a:p>
      </dgm:t>
    </dgm:pt>
    <dgm:pt modelId="{1035718F-BD77-437E-B0B7-6A4E1241FE7E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latin typeface="Arial" pitchFamily="34" charset="0"/>
              <a:ea typeface="Calibri"/>
              <a:cs typeface="Arial" pitchFamily="34" charset="0"/>
            </a:rPr>
            <a:t>Classificação de Risco / Consulta de Enfermagem</a:t>
          </a:r>
          <a:endParaRPr lang="pt-BR" sz="1600" dirty="0"/>
        </a:p>
      </dgm:t>
    </dgm:pt>
    <dgm:pt modelId="{5DECF647-1FBB-42AA-A512-3AF037A53164}" type="parTrans" cxnId="{B743DF1E-52A9-4EF3-9657-DE4DDE6FAB03}">
      <dgm:prSet/>
      <dgm:spPr/>
      <dgm:t>
        <a:bodyPr/>
        <a:lstStyle/>
        <a:p>
          <a:endParaRPr lang="pt-BR"/>
        </a:p>
      </dgm:t>
    </dgm:pt>
    <dgm:pt modelId="{3CB82802-411D-4B1F-94CB-C6EE116C02A5}" type="sibTrans" cxnId="{B743DF1E-52A9-4EF3-9657-DE4DDE6FAB03}">
      <dgm:prSet/>
      <dgm:spPr/>
      <dgm:t>
        <a:bodyPr/>
        <a:lstStyle/>
        <a:p>
          <a:endParaRPr lang="pt-BR"/>
        </a:p>
      </dgm:t>
    </dgm:pt>
    <dgm:pt modelId="{53BB60ED-0067-47DA-BDFE-5072FF0A8739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latin typeface="Arial" pitchFamily="34" charset="0"/>
              <a:ea typeface="Calibri"/>
              <a:cs typeface="Arial" pitchFamily="34" charset="0"/>
            </a:rPr>
            <a:t>Transferências para HNSC</a:t>
          </a:r>
          <a:endParaRPr lang="pt-BR" sz="1600" dirty="0"/>
        </a:p>
      </dgm:t>
    </dgm:pt>
    <dgm:pt modelId="{05A745A2-8999-43B0-B1CC-B2429FD33675}" type="parTrans" cxnId="{2C013725-EC79-4D99-A630-8F5E34C82497}">
      <dgm:prSet/>
      <dgm:spPr/>
      <dgm:t>
        <a:bodyPr/>
        <a:lstStyle/>
        <a:p>
          <a:endParaRPr lang="pt-BR"/>
        </a:p>
      </dgm:t>
    </dgm:pt>
    <dgm:pt modelId="{B00537E4-740B-4DD4-859F-6C29EED6C75B}" type="sibTrans" cxnId="{2C013725-EC79-4D99-A630-8F5E34C82497}">
      <dgm:prSet/>
      <dgm:spPr/>
      <dgm:t>
        <a:bodyPr/>
        <a:lstStyle/>
        <a:p>
          <a:endParaRPr lang="pt-BR"/>
        </a:p>
      </dgm:t>
    </dgm:pt>
    <dgm:pt modelId="{5265E8CD-DCDF-474C-AA63-3E05BA2AC97E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latin typeface="Arial" pitchFamily="34" charset="0"/>
              <a:ea typeface="Calibri"/>
              <a:cs typeface="Arial" pitchFamily="34" charset="0"/>
            </a:rPr>
            <a:t>Imobilização Ortopédica</a:t>
          </a:r>
          <a:endParaRPr lang="pt-BR" sz="1600" dirty="0"/>
        </a:p>
      </dgm:t>
    </dgm:pt>
    <dgm:pt modelId="{76A6F756-5301-4303-A5B4-9619D7543AF5}" type="parTrans" cxnId="{3F3AECC2-2C9D-4C2F-A676-8453EFCE9F75}">
      <dgm:prSet/>
      <dgm:spPr/>
      <dgm:t>
        <a:bodyPr/>
        <a:lstStyle/>
        <a:p>
          <a:endParaRPr lang="pt-BR"/>
        </a:p>
      </dgm:t>
    </dgm:pt>
    <dgm:pt modelId="{7B50CFB5-53EC-4046-9909-A94D763D06CE}" type="sibTrans" cxnId="{3F3AECC2-2C9D-4C2F-A676-8453EFCE9F75}">
      <dgm:prSet/>
      <dgm:spPr/>
      <dgm:t>
        <a:bodyPr/>
        <a:lstStyle/>
        <a:p>
          <a:endParaRPr lang="pt-BR"/>
        </a:p>
      </dgm:t>
    </dgm:pt>
    <dgm:pt modelId="{B7E9A83F-F9F4-4071-9DBD-5727F4332223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1.656</a:t>
          </a:r>
        </a:p>
      </dgm:t>
    </dgm:pt>
    <dgm:pt modelId="{04E6BA98-58BE-470C-87B6-FFEFE77F17AF}" type="parTrans" cxnId="{00A94FC7-E706-4D8C-B168-0FB88969EBCA}">
      <dgm:prSet/>
      <dgm:spPr/>
      <dgm:t>
        <a:bodyPr/>
        <a:lstStyle/>
        <a:p>
          <a:endParaRPr lang="pt-BR"/>
        </a:p>
      </dgm:t>
    </dgm:pt>
    <dgm:pt modelId="{D5F02A0D-3443-45A4-B825-1F48678C8575}" type="sibTrans" cxnId="{00A94FC7-E706-4D8C-B168-0FB88969EBCA}">
      <dgm:prSet/>
      <dgm:spPr/>
      <dgm:t>
        <a:bodyPr/>
        <a:lstStyle/>
        <a:p>
          <a:endParaRPr lang="pt-BR"/>
        </a:p>
      </dgm:t>
    </dgm:pt>
    <dgm:pt modelId="{F17377DE-6360-442E-955B-B9602B3D34C2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latin typeface="Arial" pitchFamily="34" charset="0"/>
              <a:ea typeface="Calibri"/>
              <a:cs typeface="Arial" pitchFamily="34" charset="0"/>
            </a:rPr>
            <a:t>Administração de Medicamentos</a:t>
          </a:r>
          <a:endParaRPr lang="pt-BR" sz="1600" dirty="0"/>
        </a:p>
      </dgm:t>
    </dgm:pt>
    <dgm:pt modelId="{7412D207-34D8-4151-B7A0-2B2B3B2D3C89}" type="parTrans" cxnId="{C52A62A9-D259-4BC0-9EA8-91CD7A975C97}">
      <dgm:prSet/>
      <dgm:spPr/>
      <dgm:t>
        <a:bodyPr/>
        <a:lstStyle/>
        <a:p>
          <a:endParaRPr lang="pt-BR"/>
        </a:p>
      </dgm:t>
    </dgm:pt>
    <dgm:pt modelId="{AD858C8C-D136-4197-BA15-26D57717CF5C}" type="sibTrans" cxnId="{C52A62A9-D259-4BC0-9EA8-91CD7A975C97}">
      <dgm:prSet/>
      <dgm:spPr/>
      <dgm:t>
        <a:bodyPr/>
        <a:lstStyle/>
        <a:p>
          <a:endParaRPr lang="pt-BR"/>
        </a:p>
      </dgm:t>
    </dgm:pt>
    <dgm:pt modelId="{BBC43A08-A68E-4ACA-9559-6D99C762CAAF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54</a:t>
          </a:r>
        </a:p>
      </dgm:t>
    </dgm:pt>
    <dgm:pt modelId="{E8F4C98B-EDCD-4CD7-8182-2870937D0965}" type="parTrans" cxnId="{640D63DB-7435-4D90-AC62-858A63B59D45}">
      <dgm:prSet/>
      <dgm:spPr/>
      <dgm:t>
        <a:bodyPr/>
        <a:lstStyle/>
        <a:p>
          <a:endParaRPr lang="pt-BR"/>
        </a:p>
      </dgm:t>
    </dgm:pt>
    <dgm:pt modelId="{2D5C8E5E-8C1F-4261-B80C-E7B9D26BDCEF}" type="sibTrans" cxnId="{640D63DB-7435-4D90-AC62-858A63B59D45}">
      <dgm:prSet/>
      <dgm:spPr/>
      <dgm:t>
        <a:bodyPr/>
        <a:lstStyle/>
        <a:p>
          <a:endParaRPr lang="pt-BR"/>
        </a:p>
      </dgm:t>
    </dgm:pt>
    <dgm:pt modelId="{EEEA4670-AFA4-4D35-8083-BC8A10A51548}" type="pres">
      <dgm:prSet presAssocID="{9D10509F-8276-4FC3-BB70-CBE7599FB17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3D7CF2E-147D-4AD8-B313-5E769ABA561A}" type="pres">
      <dgm:prSet presAssocID="{621DB4CD-3559-4BE3-93EA-5D9D5B06B6AC}" presName="linNode" presStyleCnt="0"/>
      <dgm:spPr/>
    </dgm:pt>
    <dgm:pt modelId="{54454024-DAAD-4C33-A5E5-765379B5088C}" type="pres">
      <dgm:prSet presAssocID="{621DB4CD-3559-4BE3-93EA-5D9D5B06B6AC}" presName="parentText" presStyleLbl="node1" presStyleIdx="0" presStyleCnt="7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D0BCBBA-BDC9-4EB8-80B0-CAA7E957908D}" type="pres">
      <dgm:prSet presAssocID="{621DB4CD-3559-4BE3-93EA-5D9D5B06B6AC}" presName="descendantText" presStyleLbl="align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434417-B061-4629-BB8B-F5D36FFFE36B}" type="pres">
      <dgm:prSet presAssocID="{EDE26434-C3AB-4623-8BAC-884887574946}" presName="sp" presStyleCnt="0"/>
      <dgm:spPr/>
    </dgm:pt>
    <dgm:pt modelId="{F115C307-B75F-4832-B195-94A0F51AA30B}" type="pres">
      <dgm:prSet presAssocID="{669DC77F-F995-45A8-BF6D-6925DBA8DA1E}" presName="linNode" presStyleCnt="0"/>
      <dgm:spPr/>
    </dgm:pt>
    <dgm:pt modelId="{4545AA15-14B7-4B95-ADC8-6EB42BB55AFE}" type="pres">
      <dgm:prSet presAssocID="{669DC77F-F995-45A8-BF6D-6925DBA8DA1E}" presName="parentText" presStyleLbl="node1" presStyleIdx="1" presStyleCnt="7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111068A-6541-4ADC-A221-37AEFCEAFFDC}" type="pres">
      <dgm:prSet presAssocID="{669DC77F-F995-45A8-BF6D-6925DBA8DA1E}" presName="descendantText" presStyleLbl="align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E7D266-6808-4192-9FB5-BDA0C73B200C}" type="pres">
      <dgm:prSet presAssocID="{6E56C99F-0ED9-41A6-A079-F3122B94FF6C}" presName="sp" presStyleCnt="0"/>
      <dgm:spPr/>
    </dgm:pt>
    <dgm:pt modelId="{0F1B3F36-2814-4189-A5B6-70DE563110D1}" type="pres">
      <dgm:prSet presAssocID="{3605E924-6C0E-4621-9AD4-6F9ED470A3DD}" presName="linNode" presStyleCnt="0"/>
      <dgm:spPr/>
    </dgm:pt>
    <dgm:pt modelId="{2F6DE654-97E1-4B40-B9A8-D418BDAB961F}" type="pres">
      <dgm:prSet presAssocID="{3605E924-6C0E-4621-9AD4-6F9ED470A3DD}" presName="parentText" presStyleLbl="node1" presStyleIdx="2" presStyleCnt="7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7EC2AAD-2744-40A9-9D63-787E83638CDB}" type="pres">
      <dgm:prSet presAssocID="{3605E924-6C0E-4621-9AD4-6F9ED470A3DD}" presName="descendantText" presStyleLbl="align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AEE470A-6CA3-415C-9E63-A3661F72E550}" type="pres">
      <dgm:prSet presAssocID="{8095F7B7-3FA5-413A-830A-0F596BAC86F5}" presName="sp" presStyleCnt="0"/>
      <dgm:spPr/>
    </dgm:pt>
    <dgm:pt modelId="{F0757888-EAE8-4A7E-AE9E-3F9169D5CEF9}" type="pres">
      <dgm:prSet presAssocID="{326A357B-28B4-4043-9D88-F35F31B02EE7}" presName="linNode" presStyleCnt="0"/>
      <dgm:spPr/>
    </dgm:pt>
    <dgm:pt modelId="{DE063F87-8034-48AB-B748-5DA61D8CD1C3}" type="pres">
      <dgm:prSet presAssocID="{326A357B-28B4-4043-9D88-F35F31B02EE7}" presName="parentText" presStyleLbl="node1" presStyleIdx="3" presStyleCnt="7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A4CACC-E2A5-4245-9AF1-C7863C653F7B}" type="pres">
      <dgm:prSet presAssocID="{326A357B-28B4-4043-9D88-F35F31B02EE7}" presName="descendantText" presStyleLbl="align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F51EA6-A25C-491D-85BF-8E9FE7A24E33}" type="pres">
      <dgm:prSet presAssocID="{FACD67B5-F877-4DFC-91E1-8824969FB893}" presName="sp" presStyleCnt="0"/>
      <dgm:spPr/>
    </dgm:pt>
    <dgm:pt modelId="{3D03890D-20CC-4356-A73D-27045BB70FB2}" type="pres">
      <dgm:prSet presAssocID="{2B5EFDA8-A3C9-40E0-A6C8-2F5847D6ED95}" presName="linNode" presStyleCnt="0"/>
      <dgm:spPr/>
    </dgm:pt>
    <dgm:pt modelId="{231D8208-799F-49F8-85F7-B212413EDD38}" type="pres">
      <dgm:prSet presAssocID="{2B5EFDA8-A3C9-40E0-A6C8-2F5847D6ED95}" presName="parentText" presStyleLbl="node1" presStyleIdx="4" presStyleCnt="7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DA2CAB-4528-4D1F-82D8-7EB4EFC36A81}" type="pres">
      <dgm:prSet presAssocID="{2B5EFDA8-A3C9-40E0-A6C8-2F5847D6ED95}" presName="descendantText" presStyleLbl="align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6BDDDCB-6708-4DD9-A4B0-2E15686EDD04}" type="pres">
      <dgm:prSet presAssocID="{653C1965-2FA0-4303-AC63-8322EB18B7E6}" presName="sp" presStyleCnt="0"/>
      <dgm:spPr/>
    </dgm:pt>
    <dgm:pt modelId="{81482612-76FE-46FF-A5DF-4AD3CE5D1667}" type="pres">
      <dgm:prSet presAssocID="{B7E9A83F-F9F4-4071-9DBD-5727F4332223}" presName="linNode" presStyleCnt="0"/>
      <dgm:spPr/>
    </dgm:pt>
    <dgm:pt modelId="{F8D7AFF9-0653-40B9-8038-D0BBB2FE3F63}" type="pres">
      <dgm:prSet presAssocID="{B7E9A83F-F9F4-4071-9DBD-5727F4332223}" presName="parentText" presStyleLbl="node1" presStyleIdx="5" presStyleCnt="7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14514B7-42A8-473B-9532-49CD7B57F1E2}" type="pres">
      <dgm:prSet presAssocID="{B7E9A83F-F9F4-4071-9DBD-5727F4332223}" presName="descendantText" presStyleLbl="align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DC965EE-2120-409B-95D8-F072B3CC3FAC}" type="pres">
      <dgm:prSet presAssocID="{D5F02A0D-3443-45A4-B825-1F48678C8575}" presName="sp" presStyleCnt="0"/>
      <dgm:spPr/>
    </dgm:pt>
    <dgm:pt modelId="{8F4BF59F-5E7F-43CD-B54A-9B256D7C9230}" type="pres">
      <dgm:prSet presAssocID="{BBC43A08-A68E-4ACA-9559-6D99C762CAAF}" presName="linNode" presStyleCnt="0"/>
      <dgm:spPr/>
    </dgm:pt>
    <dgm:pt modelId="{76786CCD-F913-48A2-86B7-3C12D8434306}" type="pres">
      <dgm:prSet presAssocID="{BBC43A08-A68E-4ACA-9559-6D99C762CAAF}" presName="parentText" presStyleLbl="node1" presStyleIdx="6" presStyleCnt="7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319719D-80E8-4885-BB10-C081344BE323}" type="pres">
      <dgm:prSet presAssocID="{BBC43A08-A68E-4ACA-9559-6D99C762CAAF}" presName="descendantText" presStyleLbl="align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5E7E5CD-0CF6-4579-A536-F7306CFF4517}" type="presOf" srcId="{F17377DE-6360-442E-955B-B9602B3D34C2}" destId="{014514B7-42A8-473B-9532-49CD7B57F1E2}" srcOrd="0" destOrd="0" presId="urn:microsoft.com/office/officeart/2005/8/layout/vList5"/>
    <dgm:cxn modelId="{B3DD9DA7-DF68-42BE-8BB8-2E548ADB56A8}" srcId="{9D10509F-8276-4FC3-BB70-CBE7599FB172}" destId="{621DB4CD-3559-4BE3-93EA-5D9D5B06B6AC}" srcOrd="0" destOrd="0" parTransId="{FE985D0A-95F3-4589-A00D-DF10CCEF00A5}" sibTransId="{EDE26434-C3AB-4623-8BAC-884887574946}"/>
    <dgm:cxn modelId="{00DA7802-D148-4924-AA62-248CDCAD5B0A}" type="presOf" srcId="{3605E924-6C0E-4621-9AD4-6F9ED470A3DD}" destId="{2F6DE654-97E1-4B40-B9A8-D418BDAB961F}" srcOrd="0" destOrd="0" presId="urn:microsoft.com/office/officeart/2005/8/layout/vList5"/>
    <dgm:cxn modelId="{3F3AECC2-2C9D-4C2F-A676-8453EFCE9F75}" srcId="{BBC43A08-A68E-4ACA-9559-6D99C762CAAF}" destId="{5265E8CD-DCDF-474C-AA63-3E05BA2AC97E}" srcOrd="0" destOrd="0" parTransId="{76A6F756-5301-4303-A5B4-9619D7543AF5}" sibTransId="{7B50CFB5-53EC-4046-9909-A94D763D06CE}"/>
    <dgm:cxn modelId="{2335BE22-E19A-48CE-9E87-BD91BE84B325}" srcId="{9D10509F-8276-4FC3-BB70-CBE7599FB172}" destId="{669DC77F-F995-45A8-BF6D-6925DBA8DA1E}" srcOrd="1" destOrd="0" parTransId="{A9F95006-412B-4928-9A2C-FC9B65009731}" sibTransId="{6E56C99F-0ED9-41A6-A079-F3122B94FF6C}"/>
    <dgm:cxn modelId="{D71C6B32-C48C-4D28-8780-A1B0D3A36C35}" srcId="{9D10509F-8276-4FC3-BB70-CBE7599FB172}" destId="{2B5EFDA8-A3C9-40E0-A6C8-2F5847D6ED95}" srcOrd="4" destOrd="0" parTransId="{6FFF67D7-4B1B-4FD8-B43F-9DED43E5E6C9}" sibTransId="{653C1965-2FA0-4303-AC63-8322EB18B7E6}"/>
    <dgm:cxn modelId="{A85E3185-AD95-4200-B7D6-15D6EA9F29D5}" type="presOf" srcId="{0554451D-8A86-4397-9646-9E29A960DFC4}" destId="{2BA4CACC-E2A5-4245-9AF1-C7863C653F7B}" srcOrd="0" destOrd="0" presId="urn:microsoft.com/office/officeart/2005/8/layout/vList5"/>
    <dgm:cxn modelId="{F8528BF2-8562-4EE3-955A-61D652B3F243}" type="presOf" srcId="{1035718F-BD77-437E-B0B7-6A4E1241FE7E}" destId="{62DA2CAB-4528-4D1F-82D8-7EB4EFC36A81}" srcOrd="0" destOrd="0" presId="urn:microsoft.com/office/officeart/2005/8/layout/vList5"/>
    <dgm:cxn modelId="{640D63DB-7435-4D90-AC62-858A63B59D45}" srcId="{9D10509F-8276-4FC3-BB70-CBE7599FB172}" destId="{BBC43A08-A68E-4ACA-9559-6D99C762CAAF}" srcOrd="6" destOrd="0" parTransId="{E8F4C98B-EDCD-4CD7-8182-2870937D0965}" sibTransId="{2D5C8E5E-8C1F-4261-B80C-E7B9D26BDCEF}"/>
    <dgm:cxn modelId="{0775D93A-844D-4A3A-978B-50C06C7E066E}" type="presOf" srcId="{FDD3D5B9-1940-4ECF-AFB4-32A878C7EE81}" destId="{B7EC2AAD-2744-40A9-9D63-787E83638CDB}" srcOrd="0" destOrd="0" presId="urn:microsoft.com/office/officeart/2005/8/layout/vList5"/>
    <dgm:cxn modelId="{73AB619D-B060-45DD-9A7A-26DB9484991B}" type="presOf" srcId="{669DC77F-F995-45A8-BF6D-6925DBA8DA1E}" destId="{4545AA15-14B7-4B95-ADC8-6EB42BB55AFE}" srcOrd="0" destOrd="0" presId="urn:microsoft.com/office/officeart/2005/8/layout/vList5"/>
    <dgm:cxn modelId="{5442340D-0662-414A-AC88-72896FD0441E}" srcId="{621DB4CD-3559-4BE3-93EA-5D9D5B06B6AC}" destId="{51486F32-67B1-4F70-ACB5-F9F27F896F74}" srcOrd="0" destOrd="0" parTransId="{52B05440-CB97-452E-83E8-7912F065700A}" sibTransId="{8037A17E-E063-4338-A0CF-723697C2639F}"/>
    <dgm:cxn modelId="{083DF5F9-F66A-4661-A28D-EE3A5FF4FF1B}" type="presOf" srcId="{2B5EFDA8-A3C9-40E0-A6C8-2F5847D6ED95}" destId="{231D8208-799F-49F8-85F7-B212413EDD38}" srcOrd="0" destOrd="0" presId="urn:microsoft.com/office/officeart/2005/8/layout/vList5"/>
    <dgm:cxn modelId="{3585CCEE-9BA9-49D5-B149-BE54FAE8861E}" type="presOf" srcId="{51486F32-67B1-4F70-ACB5-F9F27F896F74}" destId="{3D0BCBBA-BDC9-4EB8-80B0-CAA7E957908D}" srcOrd="0" destOrd="0" presId="urn:microsoft.com/office/officeart/2005/8/layout/vList5"/>
    <dgm:cxn modelId="{2C013725-EC79-4D99-A630-8F5E34C82497}" srcId="{669DC77F-F995-45A8-BF6D-6925DBA8DA1E}" destId="{53BB60ED-0067-47DA-BDFE-5072FF0A8739}" srcOrd="0" destOrd="0" parTransId="{05A745A2-8999-43B0-B1CC-B2429FD33675}" sibTransId="{B00537E4-740B-4DD4-859F-6C29EED6C75B}"/>
    <dgm:cxn modelId="{94CA3BC2-3199-4C5A-A18C-5B374CA05FF8}" type="presOf" srcId="{621DB4CD-3559-4BE3-93EA-5D9D5B06B6AC}" destId="{54454024-DAAD-4C33-A5E5-765379B5088C}" srcOrd="0" destOrd="0" presId="urn:microsoft.com/office/officeart/2005/8/layout/vList5"/>
    <dgm:cxn modelId="{92CE6F1C-981B-4633-9AAA-53F806D2901F}" type="presOf" srcId="{BBC43A08-A68E-4ACA-9559-6D99C762CAAF}" destId="{76786CCD-F913-48A2-86B7-3C12D8434306}" srcOrd="0" destOrd="0" presId="urn:microsoft.com/office/officeart/2005/8/layout/vList5"/>
    <dgm:cxn modelId="{ECCCAF53-E253-4A46-9953-1C1BB359A7A9}" srcId="{9D10509F-8276-4FC3-BB70-CBE7599FB172}" destId="{3605E924-6C0E-4621-9AD4-6F9ED470A3DD}" srcOrd="2" destOrd="0" parTransId="{4AD89035-E040-447C-A7A5-0591166CB514}" sibTransId="{8095F7B7-3FA5-413A-830A-0F596BAC86F5}"/>
    <dgm:cxn modelId="{6ADB89D2-B729-4D5A-A61D-9838689307A4}" type="presOf" srcId="{9D10509F-8276-4FC3-BB70-CBE7599FB172}" destId="{EEEA4670-AFA4-4D35-8083-BC8A10A51548}" srcOrd="0" destOrd="0" presId="urn:microsoft.com/office/officeart/2005/8/layout/vList5"/>
    <dgm:cxn modelId="{A320BF1B-B715-4377-8068-0680E709A53F}" type="presOf" srcId="{5265E8CD-DCDF-474C-AA63-3E05BA2AC97E}" destId="{D319719D-80E8-4885-BB10-C081344BE323}" srcOrd="0" destOrd="0" presId="urn:microsoft.com/office/officeart/2005/8/layout/vList5"/>
    <dgm:cxn modelId="{EA1926DB-96F2-4570-A398-7B11177E0468}" srcId="{326A357B-28B4-4043-9D88-F35F31B02EE7}" destId="{0554451D-8A86-4397-9646-9E29A960DFC4}" srcOrd="0" destOrd="0" parTransId="{AD0FF6D9-E558-43CD-957E-26D4962CE15D}" sibTransId="{0A9D98DE-E686-4A91-AB3D-3C3390A89A0A}"/>
    <dgm:cxn modelId="{9FDDDCF3-680C-42C9-B38F-2926D5BCB7DB}" srcId="{9D10509F-8276-4FC3-BB70-CBE7599FB172}" destId="{326A357B-28B4-4043-9D88-F35F31B02EE7}" srcOrd="3" destOrd="0" parTransId="{371951AA-D8EC-4009-B99B-5128B0F2DE4F}" sibTransId="{FACD67B5-F877-4DFC-91E1-8824969FB893}"/>
    <dgm:cxn modelId="{C52A62A9-D259-4BC0-9EA8-91CD7A975C97}" srcId="{B7E9A83F-F9F4-4071-9DBD-5727F4332223}" destId="{F17377DE-6360-442E-955B-B9602B3D34C2}" srcOrd="0" destOrd="0" parTransId="{7412D207-34D8-4151-B7A0-2B2B3B2D3C89}" sibTransId="{AD858C8C-D136-4197-BA15-26D57717CF5C}"/>
    <dgm:cxn modelId="{B743DF1E-52A9-4EF3-9657-DE4DDE6FAB03}" srcId="{2B5EFDA8-A3C9-40E0-A6C8-2F5847D6ED95}" destId="{1035718F-BD77-437E-B0B7-6A4E1241FE7E}" srcOrd="0" destOrd="0" parTransId="{5DECF647-1FBB-42AA-A512-3AF037A53164}" sibTransId="{3CB82802-411D-4B1F-94CB-C6EE116C02A5}"/>
    <dgm:cxn modelId="{00A94FC7-E706-4D8C-B168-0FB88969EBCA}" srcId="{9D10509F-8276-4FC3-BB70-CBE7599FB172}" destId="{B7E9A83F-F9F4-4071-9DBD-5727F4332223}" srcOrd="5" destOrd="0" parTransId="{04E6BA98-58BE-470C-87B6-FFEFE77F17AF}" sibTransId="{D5F02A0D-3443-45A4-B825-1F48678C8575}"/>
    <dgm:cxn modelId="{FAF39C5B-BC9A-440D-BB3F-13480AA1DCAD}" type="presOf" srcId="{B7E9A83F-F9F4-4071-9DBD-5727F4332223}" destId="{F8D7AFF9-0653-40B9-8038-D0BBB2FE3F63}" srcOrd="0" destOrd="0" presId="urn:microsoft.com/office/officeart/2005/8/layout/vList5"/>
    <dgm:cxn modelId="{65082563-51E3-4FE7-8BCA-D223C330DEEF}" type="presOf" srcId="{53BB60ED-0067-47DA-BDFE-5072FF0A8739}" destId="{F111068A-6541-4ADC-A221-37AEFCEAFFDC}" srcOrd="0" destOrd="0" presId="urn:microsoft.com/office/officeart/2005/8/layout/vList5"/>
    <dgm:cxn modelId="{7A76A1C9-5EFB-465E-84DA-72CA5CA74FA4}" type="presOf" srcId="{326A357B-28B4-4043-9D88-F35F31B02EE7}" destId="{DE063F87-8034-48AB-B748-5DA61D8CD1C3}" srcOrd="0" destOrd="0" presId="urn:microsoft.com/office/officeart/2005/8/layout/vList5"/>
    <dgm:cxn modelId="{1617BAF0-ABFC-4197-A8AE-85299121E9B8}" srcId="{3605E924-6C0E-4621-9AD4-6F9ED470A3DD}" destId="{FDD3D5B9-1940-4ECF-AFB4-32A878C7EE81}" srcOrd="0" destOrd="0" parTransId="{7205811B-2CEE-4CFA-99A1-BFE8B72758B2}" sibTransId="{62881768-0E56-4169-9BCB-4460C3A57AE6}"/>
    <dgm:cxn modelId="{8B48DDFA-2E3E-4542-ABD2-A702CBB0B5B8}" type="presParOf" srcId="{EEEA4670-AFA4-4D35-8083-BC8A10A51548}" destId="{D3D7CF2E-147D-4AD8-B313-5E769ABA561A}" srcOrd="0" destOrd="0" presId="urn:microsoft.com/office/officeart/2005/8/layout/vList5"/>
    <dgm:cxn modelId="{3470DBBF-9C83-45D1-8C6E-7247A6B84D0A}" type="presParOf" srcId="{D3D7CF2E-147D-4AD8-B313-5E769ABA561A}" destId="{54454024-DAAD-4C33-A5E5-765379B5088C}" srcOrd="0" destOrd="0" presId="urn:microsoft.com/office/officeart/2005/8/layout/vList5"/>
    <dgm:cxn modelId="{05F21B0C-0277-4548-A078-C967E316A60F}" type="presParOf" srcId="{D3D7CF2E-147D-4AD8-B313-5E769ABA561A}" destId="{3D0BCBBA-BDC9-4EB8-80B0-CAA7E957908D}" srcOrd="1" destOrd="0" presId="urn:microsoft.com/office/officeart/2005/8/layout/vList5"/>
    <dgm:cxn modelId="{CEFBDB69-2BFF-4BCB-8862-633758530994}" type="presParOf" srcId="{EEEA4670-AFA4-4D35-8083-BC8A10A51548}" destId="{95434417-B061-4629-BB8B-F5D36FFFE36B}" srcOrd="1" destOrd="0" presId="urn:microsoft.com/office/officeart/2005/8/layout/vList5"/>
    <dgm:cxn modelId="{BE0DC8FE-82C9-4CD7-9DD2-22BFBEFC4F8D}" type="presParOf" srcId="{EEEA4670-AFA4-4D35-8083-BC8A10A51548}" destId="{F115C307-B75F-4832-B195-94A0F51AA30B}" srcOrd="2" destOrd="0" presId="urn:microsoft.com/office/officeart/2005/8/layout/vList5"/>
    <dgm:cxn modelId="{D2C5509F-0032-4B9C-A92A-FBE1A584979E}" type="presParOf" srcId="{F115C307-B75F-4832-B195-94A0F51AA30B}" destId="{4545AA15-14B7-4B95-ADC8-6EB42BB55AFE}" srcOrd="0" destOrd="0" presId="urn:microsoft.com/office/officeart/2005/8/layout/vList5"/>
    <dgm:cxn modelId="{37938EEB-2534-4FA4-BE1A-23536487B762}" type="presParOf" srcId="{F115C307-B75F-4832-B195-94A0F51AA30B}" destId="{F111068A-6541-4ADC-A221-37AEFCEAFFDC}" srcOrd="1" destOrd="0" presId="urn:microsoft.com/office/officeart/2005/8/layout/vList5"/>
    <dgm:cxn modelId="{EB1524DE-6C5E-4999-AC59-0FB61A077AD5}" type="presParOf" srcId="{EEEA4670-AFA4-4D35-8083-BC8A10A51548}" destId="{FCE7D266-6808-4192-9FB5-BDA0C73B200C}" srcOrd="3" destOrd="0" presId="urn:microsoft.com/office/officeart/2005/8/layout/vList5"/>
    <dgm:cxn modelId="{2BD66231-2B3F-4A58-957E-51E5BCDDD7B3}" type="presParOf" srcId="{EEEA4670-AFA4-4D35-8083-BC8A10A51548}" destId="{0F1B3F36-2814-4189-A5B6-70DE563110D1}" srcOrd="4" destOrd="0" presId="urn:microsoft.com/office/officeart/2005/8/layout/vList5"/>
    <dgm:cxn modelId="{31A8B2F2-306C-47AD-AB27-A8459F46A37F}" type="presParOf" srcId="{0F1B3F36-2814-4189-A5B6-70DE563110D1}" destId="{2F6DE654-97E1-4B40-B9A8-D418BDAB961F}" srcOrd="0" destOrd="0" presId="urn:microsoft.com/office/officeart/2005/8/layout/vList5"/>
    <dgm:cxn modelId="{02CC49E1-1B9B-4D4E-A221-C1F7F9E5513D}" type="presParOf" srcId="{0F1B3F36-2814-4189-A5B6-70DE563110D1}" destId="{B7EC2AAD-2744-40A9-9D63-787E83638CDB}" srcOrd="1" destOrd="0" presId="urn:microsoft.com/office/officeart/2005/8/layout/vList5"/>
    <dgm:cxn modelId="{70635D69-AFA6-4B5B-835E-C570BB2B8B9A}" type="presParOf" srcId="{EEEA4670-AFA4-4D35-8083-BC8A10A51548}" destId="{DAEE470A-6CA3-415C-9E63-A3661F72E550}" srcOrd="5" destOrd="0" presId="urn:microsoft.com/office/officeart/2005/8/layout/vList5"/>
    <dgm:cxn modelId="{5A0B8789-FDDF-49ED-874B-EE17F261B38A}" type="presParOf" srcId="{EEEA4670-AFA4-4D35-8083-BC8A10A51548}" destId="{F0757888-EAE8-4A7E-AE9E-3F9169D5CEF9}" srcOrd="6" destOrd="0" presId="urn:microsoft.com/office/officeart/2005/8/layout/vList5"/>
    <dgm:cxn modelId="{9B3D7D77-9F20-444D-9499-D7AB16401E78}" type="presParOf" srcId="{F0757888-EAE8-4A7E-AE9E-3F9169D5CEF9}" destId="{DE063F87-8034-48AB-B748-5DA61D8CD1C3}" srcOrd="0" destOrd="0" presId="urn:microsoft.com/office/officeart/2005/8/layout/vList5"/>
    <dgm:cxn modelId="{F2F1941B-F302-4AEE-B7A0-046D248A2F63}" type="presParOf" srcId="{F0757888-EAE8-4A7E-AE9E-3F9169D5CEF9}" destId="{2BA4CACC-E2A5-4245-9AF1-C7863C653F7B}" srcOrd="1" destOrd="0" presId="urn:microsoft.com/office/officeart/2005/8/layout/vList5"/>
    <dgm:cxn modelId="{F189E0C1-ACAA-4077-9C93-9EA169839619}" type="presParOf" srcId="{EEEA4670-AFA4-4D35-8083-BC8A10A51548}" destId="{6DF51EA6-A25C-491D-85BF-8E9FE7A24E33}" srcOrd="7" destOrd="0" presId="urn:microsoft.com/office/officeart/2005/8/layout/vList5"/>
    <dgm:cxn modelId="{B0DC3759-AFE9-4F8F-8DB0-3C1D0FEC712C}" type="presParOf" srcId="{EEEA4670-AFA4-4D35-8083-BC8A10A51548}" destId="{3D03890D-20CC-4356-A73D-27045BB70FB2}" srcOrd="8" destOrd="0" presId="urn:microsoft.com/office/officeart/2005/8/layout/vList5"/>
    <dgm:cxn modelId="{9AD2BD63-20E6-4620-B427-650D1E68FE09}" type="presParOf" srcId="{3D03890D-20CC-4356-A73D-27045BB70FB2}" destId="{231D8208-799F-49F8-85F7-B212413EDD38}" srcOrd="0" destOrd="0" presId="urn:microsoft.com/office/officeart/2005/8/layout/vList5"/>
    <dgm:cxn modelId="{015C3939-4735-4D98-A885-D0D58540FA6F}" type="presParOf" srcId="{3D03890D-20CC-4356-A73D-27045BB70FB2}" destId="{62DA2CAB-4528-4D1F-82D8-7EB4EFC36A81}" srcOrd="1" destOrd="0" presId="urn:microsoft.com/office/officeart/2005/8/layout/vList5"/>
    <dgm:cxn modelId="{4576A016-47EB-4FD6-AF90-63D59E462269}" type="presParOf" srcId="{EEEA4670-AFA4-4D35-8083-BC8A10A51548}" destId="{86BDDDCB-6708-4DD9-A4B0-2E15686EDD04}" srcOrd="9" destOrd="0" presId="urn:microsoft.com/office/officeart/2005/8/layout/vList5"/>
    <dgm:cxn modelId="{46FE5B08-D116-4ED8-AF2F-72C041C0040F}" type="presParOf" srcId="{EEEA4670-AFA4-4D35-8083-BC8A10A51548}" destId="{81482612-76FE-46FF-A5DF-4AD3CE5D1667}" srcOrd="10" destOrd="0" presId="urn:microsoft.com/office/officeart/2005/8/layout/vList5"/>
    <dgm:cxn modelId="{2998858F-EADB-42D3-A6BB-134092EB000D}" type="presParOf" srcId="{81482612-76FE-46FF-A5DF-4AD3CE5D1667}" destId="{F8D7AFF9-0653-40B9-8038-D0BBB2FE3F63}" srcOrd="0" destOrd="0" presId="urn:microsoft.com/office/officeart/2005/8/layout/vList5"/>
    <dgm:cxn modelId="{FBF50F97-0FB0-4A09-9A2C-D3CF50272260}" type="presParOf" srcId="{81482612-76FE-46FF-A5DF-4AD3CE5D1667}" destId="{014514B7-42A8-473B-9532-49CD7B57F1E2}" srcOrd="1" destOrd="0" presId="urn:microsoft.com/office/officeart/2005/8/layout/vList5"/>
    <dgm:cxn modelId="{441DA7C4-8592-482F-A8D8-B7673E2B3586}" type="presParOf" srcId="{EEEA4670-AFA4-4D35-8083-BC8A10A51548}" destId="{2DC965EE-2120-409B-95D8-F072B3CC3FAC}" srcOrd="11" destOrd="0" presId="urn:microsoft.com/office/officeart/2005/8/layout/vList5"/>
    <dgm:cxn modelId="{45182141-7F6E-498F-9D41-A177B9E55932}" type="presParOf" srcId="{EEEA4670-AFA4-4D35-8083-BC8A10A51548}" destId="{8F4BF59F-5E7F-43CD-B54A-9B256D7C9230}" srcOrd="12" destOrd="0" presId="urn:microsoft.com/office/officeart/2005/8/layout/vList5"/>
    <dgm:cxn modelId="{2733F1DF-CAD8-4049-933E-BE4EC34E37FB}" type="presParOf" srcId="{8F4BF59F-5E7F-43CD-B54A-9B256D7C9230}" destId="{76786CCD-F913-48A2-86B7-3C12D8434306}" srcOrd="0" destOrd="0" presId="urn:microsoft.com/office/officeart/2005/8/layout/vList5"/>
    <dgm:cxn modelId="{5134968B-7CB9-4E00-B695-D211DA7AE3F5}" type="presParOf" srcId="{8F4BF59F-5E7F-43CD-B54A-9B256D7C9230}" destId="{D319719D-80E8-4885-BB10-C081344BE32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B4736A-7ABB-45FC-9524-144E07ED1D5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DECE473-D175-419D-998D-172B2BD483F1}">
      <dgm:prSet/>
      <dgm:spPr/>
      <dgm:t>
        <a:bodyPr/>
        <a:lstStyle/>
        <a:p>
          <a:pPr rtl="0"/>
          <a:r>
            <a:rPr lang="pt-BR" b="1" dirty="0"/>
            <a:t>Grupo Cuidando de quem Cuida   </a:t>
          </a:r>
        </a:p>
        <a:p>
          <a:pPr rtl="0"/>
          <a:r>
            <a:rPr lang="pt-BR" b="1" dirty="0"/>
            <a:t>Profissionais da Saúde </a:t>
          </a:r>
        </a:p>
      </dgm:t>
    </dgm:pt>
    <dgm:pt modelId="{33A842D6-6119-4498-815C-509AE6BFC076}" type="parTrans" cxnId="{E47CF672-8961-4DF6-A71A-7A291935403D}">
      <dgm:prSet/>
      <dgm:spPr/>
      <dgm:t>
        <a:bodyPr/>
        <a:lstStyle/>
        <a:p>
          <a:endParaRPr lang="pt-BR"/>
        </a:p>
      </dgm:t>
    </dgm:pt>
    <dgm:pt modelId="{2757289F-5A4A-419B-B80D-C506C1D32E1E}" type="sibTrans" cxnId="{E47CF672-8961-4DF6-A71A-7A291935403D}">
      <dgm:prSet/>
      <dgm:spPr/>
      <dgm:t>
        <a:bodyPr/>
        <a:lstStyle/>
        <a:p>
          <a:endParaRPr lang="pt-BR"/>
        </a:p>
      </dgm:t>
    </dgm:pt>
    <dgm:pt modelId="{A45A307E-ED52-4455-8295-F22556DE6672}" type="pres">
      <dgm:prSet presAssocID="{62B4736A-7ABB-45FC-9524-144E07ED1D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618B68D-1D03-40F6-977F-1150330585A3}" type="pres">
      <dgm:prSet presAssocID="{5DECE473-D175-419D-998D-172B2BD483F1}" presName="linNode" presStyleCnt="0"/>
      <dgm:spPr/>
    </dgm:pt>
    <dgm:pt modelId="{645483F4-E06A-4D49-A180-8EA374057EC0}" type="pres">
      <dgm:prSet presAssocID="{5DECE473-D175-419D-998D-172B2BD483F1}" presName="parentText" presStyleLbl="node1" presStyleIdx="0" presStyleCnt="1" custScaleX="137013" custLinFactNeighborX="-2345" custLinFactNeighborY="-2000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CDD05CA-18DD-4253-826B-5AFA959BE37C}" type="presOf" srcId="{62B4736A-7ABB-45FC-9524-144E07ED1D56}" destId="{A45A307E-ED52-4455-8295-F22556DE6672}" srcOrd="0" destOrd="0" presId="urn:microsoft.com/office/officeart/2005/8/layout/vList5"/>
    <dgm:cxn modelId="{1507072F-B8F6-47F3-AFBF-98F266CD07A8}" type="presOf" srcId="{5DECE473-D175-419D-998D-172B2BD483F1}" destId="{645483F4-E06A-4D49-A180-8EA374057EC0}" srcOrd="0" destOrd="0" presId="urn:microsoft.com/office/officeart/2005/8/layout/vList5"/>
    <dgm:cxn modelId="{E47CF672-8961-4DF6-A71A-7A291935403D}" srcId="{62B4736A-7ABB-45FC-9524-144E07ED1D56}" destId="{5DECE473-D175-419D-998D-172B2BD483F1}" srcOrd="0" destOrd="0" parTransId="{33A842D6-6119-4498-815C-509AE6BFC076}" sibTransId="{2757289F-5A4A-419B-B80D-C506C1D32E1E}"/>
    <dgm:cxn modelId="{5512DF2A-AB95-4652-8405-77BACBB47703}" type="presParOf" srcId="{A45A307E-ED52-4455-8295-F22556DE6672}" destId="{4618B68D-1D03-40F6-977F-1150330585A3}" srcOrd="0" destOrd="0" presId="urn:microsoft.com/office/officeart/2005/8/layout/vList5"/>
    <dgm:cxn modelId="{0DDA716D-15B6-44A7-A2E6-06AD69E79C40}" type="presParOf" srcId="{4618B68D-1D03-40F6-977F-1150330585A3}" destId="{645483F4-E06A-4D49-A180-8EA374057EC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B4736A-7ABB-45FC-9524-144E07ED1D5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DECE473-D175-419D-998D-172B2BD483F1}">
      <dgm:prSet/>
      <dgm:spPr/>
      <dgm:t>
        <a:bodyPr/>
        <a:lstStyle/>
        <a:p>
          <a:pPr rtl="0"/>
          <a:r>
            <a:rPr lang="pt-BR" b="1" dirty="0"/>
            <a:t>Grupo Cuidando de quem Cuida   </a:t>
          </a:r>
        </a:p>
        <a:p>
          <a:pPr rtl="0"/>
          <a:r>
            <a:rPr lang="pt-BR" b="1" dirty="0"/>
            <a:t>Profissionais da Saúde </a:t>
          </a:r>
        </a:p>
      </dgm:t>
    </dgm:pt>
    <dgm:pt modelId="{33A842D6-6119-4498-815C-509AE6BFC076}" type="parTrans" cxnId="{E47CF672-8961-4DF6-A71A-7A291935403D}">
      <dgm:prSet/>
      <dgm:spPr/>
      <dgm:t>
        <a:bodyPr/>
        <a:lstStyle/>
        <a:p>
          <a:endParaRPr lang="pt-BR"/>
        </a:p>
      </dgm:t>
    </dgm:pt>
    <dgm:pt modelId="{2757289F-5A4A-419B-B80D-C506C1D32E1E}" type="sibTrans" cxnId="{E47CF672-8961-4DF6-A71A-7A291935403D}">
      <dgm:prSet/>
      <dgm:spPr/>
      <dgm:t>
        <a:bodyPr/>
        <a:lstStyle/>
        <a:p>
          <a:endParaRPr lang="pt-BR"/>
        </a:p>
      </dgm:t>
    </dgm:pt>
    <dgm:pt modelId="{A45A307E-ED52-4455-8295-F22556DE6672}" type="pres">
      <dgm:prSet presAssocID="{62B4736A-7ABB-45FC-9524-144E07ED1D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618B68D-1D03-40F6-977F-1150330585A3}" type="pres">
      <dgm:prSet presAssocID="{5DECE473-D175-419D-998D-172B2BD483F1}" presName="linNode" presStyleCnt="0"/>
      <dgm:spPr/>
    </dgm:pt>
    <dgm:pt modelId="{645483F4-E06A-4D49-A180-8EA374057EC0}" type="pres">
      <dgm:prSet presAssocID="{5DECE473-D175-419D-998D-172B2BD483F1}" presName="parentText" presStyleLbl="node1" presStyleIdx="0" presStyleCnt="1" custScaleX="137013" custLinFactNeighborX="-2345" custLinFactNeighborY="-2000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2F4F2DD-BD41-4483-A1BC-8C53FE4FD0AD}" type="presOf" srcId="{62B4736A-7ABB-45FC-9524-144E07ED1D56}" destId="{A45A307E-ED52-4455-8295-F22556DE6672}" srcOrd="0" destOrd="0" presId="urn:microsoft.com/office/officeart/2005/8/layout/vList5"/>
    <dgm:cxn modelId="{3BCFAC67-FECD-4D02-8CFD-9A88B9FB4B58}" type="presOf" srcId="{5DECE473-D175-419D-998D-172B2BD483F1}" destId="{645483F4-E06A-4D49-A180-8EA374057EC0}" srcOrd="0" destOrd="0" presId="urn:microsoft.com/office/officeart/2005/8/layout/vList5"/>
    <dgm:cxn modelId="{E47CF672-8961-4DF6-A71A-7A291935403D}" srcId="{62B4736A-7ABB-45FC-9524-144E07ED1D56}" destId="{5DECE473-D175-419D-998D-172B2BD483F1}" srcOrd="0" destOrd="0" parTransId="{33A842D6-6119-4498-815C-509AE6BFC076}" sibTransId="{2757289F-5A4A-419B-B80D-C506C1D32E1E}"/>
    <dgm:cxn modelId="{365FA3F7-3162-40C5-9B7D-88A0C20C29C4}" type="presParOf" srcId="{A45A307E-ED52-4455-8295-F22556DE6672}" destId="{4618B68D-1D03-40F6-977F-1150330585A3}" srcOrd="0" destOrd="0" presId="urn:microsoft.com/office/officeart/2005/8/layout/vList5"/>
    <dgm:cxn modelId="{C9758FF5-FCE9-4C96-B285-97A3725EF5B2}" type="presParOf" srcId="{4618B68D-1D03-40F6-977F-1150330585A3}" destId="{645483F4-E06A-4D49-A180-8EA374057EC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4" y="2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159BD-D111-4A41-AE61-6477D7B65EC4}" type="datetimeFigureOut">
              <a:rPr lang="pt-BR" smtClean="0"/>
              <a:pPr/>
              <a:t>01/07/2020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B0855-6871-4345-B1A5-CE007B3BBDB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2470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058" cy="4962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530" y="2"/>
            <a:ext cx="2946058" cy="4962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06648-8C62-4F32-B4E3-4FF399239A5C}" type="datetimeFigureOut">
              <a:rPr lang="pt-BR" smtClean="0"/>
              <a:pPr/>
              <a:t>01/07/2020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42" y="4714031"/>
            <a:ext cx="5438792" cy="44682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062"/>
            <a:ext cx="2946058" cy="496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530" y="9428062"/>
            <a:ext cx="2946058" cy="496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A2E57-9A4B-4D51-95CD-BE4CEE0CAFB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1239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A2E57-9A4B-4D51-95CD-BE4CEE0CAFB9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0406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636CE-0097-439A-A70E-87D1C84F3B7A}" type="slidenum">
              <a:rPr lang="pt-BR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7621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>
            <a:extLst>
              <a:ext uri="{FF2B5EF4-FFF2-40B4-BE49-F238E27FC236}">
                <a16:creationId xmlns="" xmlns:a16="http://schemas.microsoft.com/office/drawing/2014/main" id="{48E46E1E-0B8C-428E-BCD8-E3B54E5F2E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39939" name="Espaço Reservado para Anotações 2">
            <a:extLst>
              <a:ext uri="{FF2B5EF4-FFF2-40B4-BE49-F238E27FC236}">
                <a16:creationId xmlns="" xmlns:a16="http://schemas.microsoft.com/office/drawing/2014/main" id="{A2D3CA08-5855-42F1-871B-77F95AC7F8F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470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>
            <a:extLst>
              <a:ext uri="{FF2B5EF4-FFF2-40B4-BE49-F238E27FC236}">
                <a16:creationId xmlns="" xmlns:a16="http://schemas.microsoft.com/office/drawing/2014/main" id="{6B7CD5F0-BF2C-45F5-9264-09CAB79E18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1987" name="Espaço Reservado para Anotações 2">
            <a:extLst>
              <a:ext uri="{FF2B5EF4-FFF2-40B4-BE49-F238E27FC236}">
                <a16:creationId xmlns="" xmlns:a16="http://schemas.microsoft.com/office/drawing/2014/main" id="{FCCCDF38-8508-420D-8BC1-2252494FC92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398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>
            <a:extLst>
              <a:ext uri="{FF2B5EF4-FFF2-40B4-BE49-F238E27FC236}">
                <a16:creationId xmlns="" xmlns:a16="http://schemas.microsoft.com/office/drawing/2014/main" id="{10BB7830-93F4-44EA-9E0B-7831BBEC14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3011" name="Espaço Reservado para Anotações 2">
            <a:extLst>
              <a:ext uri="{FF2B5EF4-FFF2-40B4-BE49-F238E27FC236}">
                <a16:creationId xmlns="" xmlns:a16="http://schemas.microsoft.com/office/drawing/2014/main" id="{54A09BD0-6776-49E5-B36A-3AED0FC7629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954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="" xmlns:a16="http://schemas.microsoft.com/office/drawing/2014/main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="" xmlns:a16="http://schemas.microsoft.com/office/drawing/2014/main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115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>
            <a:extLst>
              <a:ext uri="{FF2B5EF4-FFF2-40B4-BE49-F238E27FC236}">
                <a16:creationId xmlns="" xmlns:a16="http://schemas.microsoft.com/office/drawing/2014/main" id="{12ADCD15-4D49-47E2-89EC-C1F285C12B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51203" name="Espaço Reservado para Anotações 2">
            <a:extLst>
              <a:ext uri="{FF2B5EF4-FFF2-40B4-BE49-F238E27FC236}">
                <a16:creationId xmlns="" xmlns:a16="http://schemas.microsoft.com/office/drawing/2014/main" id="{4EAB7193-F497-492B-834A-257A9C455AC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792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>
            <a:extLst>
              <a:ext uri="{FF2B5EF4-FFF2-40B4-BE49-F238E27FC236}">
                <a16:creationId xmlns="" xmlns:a16="http://schemas.microsoft.com/office/drawing/2014/main" id="{F4AEFF09-003C-4263-94B5-BB34D374A4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52227" name="Espaço Reservado para Anotações 2">
            <a:extLst>
              <a:ext uri="{FF2B5EF4-FFF2-40B4-BE49-F238E27FC236}">
                <a16:creationId xmlns="" xmlns:a16="http://schemas.microsoft.com/office/drawing/2014/main" id="{C5800F2D-6173-4AC2-AA1D-5A8B6B8FD18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162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01/07/2020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01/07/2020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01/07/2020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62DE59F-3EAB-4977-A7ED-0FE8DA533ADB}" type="datetimeFigureOut">
              <a:rPr lang="pt-BR"/>
              <a:pPr>
                <a:defRPr/>
              </a:pPr>
              <a:t>01/07/2020</a:t>
            </a:fld>
            <a:endParaRPr lang="pt-BR"/>
          </a:p>
        </p:txBody>
      </p:sp>
      <p:sp>
        <p:nvSpPr>
          <p:cNvPr id="5" name="Espaço Reservado para Número de Slide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82E4B98-C8DB-469F-AED8-4FF0B6650A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Espaço Reservado para Rodapé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2684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01/07/2020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6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01/07/2020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701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01/07/2020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70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01/07/2020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341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01/07/2020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500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01/07/2020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210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01/07/2020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896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01/07/2020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01/07/2020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05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01/07/2020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25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01/07/2020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390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01/07/2020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2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01/07/2020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01/07/2020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01/07/2020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01/07/2020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01/07/2020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01/07/2020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01/07/2020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7C786A9-4F4F-4CAB-96D7-0A84156F4F7C}" type="datetimeFigureOut">
              <a:rPr lang="pt-BR" smtClean="0"/>
              <a:pPr/>
              <a:t>01/07/2020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48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01/07/2020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56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9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2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53.png"/><Relationship Id="rId10" Type="http://schemas.microsoft.com/office/2007/relationships/diagramDrawing" Target="../diagrams/drawing1.xml"/><Relationship Id="rId4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9" Type="http://schemas.openxmlformats.org/officeDocument/2006/relationships/diagramColors" Target="../diagrams/colors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52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53.png"/><Relationship Id="rId10" Type="http://schemas.microsoft.com/office/2007/relationships/diagramDrawing" Target="../diagrams/drawing2.xml"/><Relationship Id="rId4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9" Type="http://schemas.openxmlformats.org/officeDocument/2006/relationships/diagramColors" Target="../diagrams/colors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3.png"/><Relationship Id="rId4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3.png"/><Relationship Id="rId9" Type="http://schemas.microsoft.com/office/2007/relationships/diagramDrawing" Target="../diagrams/drawing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3.png"/><Relationship Id="rId4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4" Type="http://schemas.openxmlformats.org/officeDocument/2006/relationships/image" Target="../media/image5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7" Type="http://schemas.openxmlformats.org/officeDocument/2006/relationships/image" Target="../media/image7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5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7" Type="http://schemas.openxmlformats.org/officeDocument/2006/relationships/image" Target="../media/image79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53.pn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82.jpeg"/><Relationship Id="rId3" Type="http://schemas.openxmlformats.org/officeDocument/2006/relationships/image" Target="../media/image52.jpeg"/><Relationship Id="rId7" Type="http://schemas.openxmlformats.org/officeDocument/2006/relationships/diagramColors" Target="../diagrams/colors4.xml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80.jpeg"/><Relationship Id="rId5" Type="http://schemas.openxmlformats.org/officeDocument/2006/relationships/diagramLayout" Target="../diagrams/layout4.xml"/><Relationship Id="rId10" Type="http://schemas.openxmlformats.org/officeDocument/2006/relationships/image" Target="../media/image53.png"/><Relationship Id="rId4" Type="http://schemas.openxmlformats.org/officeDocument/2006/relationships/diagramData" Target="../diagrams/data4.xml"/><Relationship Id="rId9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microsoft.com/office/2007/relationships/diagramDrawing" Target="../diagrams/drawing5.xml"/><Relationship Id="rId3" Type="http://schemas.openxmlformats.org/officeDocument/2006/relationships/image" Target="../media/image84.jpeg"/><Relationship Id="rId7" Type="http://schemas.openxmlformats.org/officeDocument/2006/relationships/image" Target="../media/image53.png"/><Relationship Id="rId12" Type="http://schemas.openxmlformats.org/officeDocument/2006/relationships/diagramColors" Target="../diagrams/colors5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11" Type="http://schemas.openxmlformats.org/officeDocument/2006/relationships/diagramQuickStyle" Target="../diagrams/quickStyle5.xml"/><Relationship Id="rId5" Type="http://schemas.openxmlformats.org/officeDocument/2006/relationships/image" Target="../media/image52.jpeg"/><Relationship Id="rId10" Type="http://schemas.openxmlformats.org/officeDocument/2006/relationships/diagramLayout" Target="../diagrams/layout5.xml"/><Relationship Id="rId4" Type="http://schemas.openxmlformats.org/officeDocument/2006/relationships/image" Target="../media/image85.jpeg"/><Relationship Id="rId9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camilaclaudino\Desktop\es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67544" y="5949280"/>
            <a:ext cx="6840760" cy="648072"/>
          </a:xfrm>
        </p:spPr>
        <p:txBody>
          <a:bodyPr>
            <a:normAutofit fontScale="90000"/>
          </a:bodyPr>
          <a:lstStyle/>
          <a:p>
            <a:r>
              <a:rPr lang="pt-BR" sz="3600" dirty="0"/>
              <a:t>MUNÍCIPIO DE CAPIVARI DE BAIXO </a:t>
            </a:r>
            <a:r>
              <a:rPr lang="pt-BR" sz="4000" dirty="0"/>
              <a:t/>
            </a:r>
            <a:br>
              <a:rPr lang="pt-BR" sz="4000" dirty="0"/>
            </a:br>
            <a:endParaRPr lang="pt-BR" sz="3100" dirty="0"/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2771800" y="3645024"/>
            <a:ext cx="6192688" cy="1841996"/>
          </a:xfrm>
        </p:spPr>
        <p:txBody>
          <a:bodyPr>
            <a:normAutofit fontScale="25000" lnSpcReduction="20000"/>
          </a:bodyPr>
          <a:lstStyle/>
          <a:p>
            <a:endParaRPr lang="pt-BR" dirty="0">
              <a:solidFill>
                <a:schemeClr val="tx1"/>
              </a:solidFill>
            </a:endParaRPr>
          </a:p>
          <a:p>
            <a:endParaRPr lang="pt-BR" b="1" dirty="0">
              <a:solidFill>
                <a:schemeClr val="tx1"/>
              </a:solidFill>
            </a:endParaRPr>
          </a:p>
          <a:p>
            <a:pPr algn="ctr"/>
            <a:r>
              <a:rPr lang="pt-BR" sz="17600" b="1" dirty="0">
                <a:solidFill>
                  <a:schemeClr val="tx1"/>
                </a:solidFill>
              </a:rPr>
              <a:t>        1° QUADRIMESTRE </a:t>
            </a:r>
          </a:p>
          <a:p>
            <a:pPr algn="ctr"/>
            <a:r>
              <a:rPr lang="pt-BR" sz="11000" dirty="0">
                <a:solidFill>
                  <a:schemeClr val="tx1"/>
                </a:solidFill>
              </a:rPr>
              <a:t>             29/05/2020</a:t>
            </a:r>
          </a:p>
          <a:p>
            <a:pPr algn="ctr"/>
            <a:r>
              <a:rPr lang="pt-BR" sz="9600" dirty="0">
                <a:solidFill>
                  <a:schemeClr val="tx1"/>
                </a:solidFill>
              </a:rPr>
              <a:t>               </a:t>
            </a:r>
          </a:p>
          <a:p>
            <a:pPr algn="ctr"/>
            <a:endParaRPr lang="pt-BR" sz="9600" dirty="0">
              <a:solidFill>
                <a:schemeClr val="tx1"/>
              </a:solidFill>
            </a:endParaRPr>
          </a:p>
          <a:p>
            <a:pPr algn="r"/>
            <a:r>
              <a:rPr lang="pt-BR" sz="9600" b="1" dirty="0">
                <a:solidFill>
                  <a:schemeClr val="tx1"/>
                </a:solidFill>
              </a:rPr>
              <a:t>                SECRETARIA DE </a:t>
            </a:r>
          </a:p>
          <a:p>
            <a:pPr algn="r"/>
            <a:r>
              <a:rPr lang="pt-BR" sz="9600" b="1" dirty="0">
                <a:solidFill>
                  <a:schemeClr val="tx1"/>
                </a:solidFill>
              </a:rPr>
              <a:t>ADMINISTRAÇÃO E </a:t>
            </a:r>
          </a:p>
          <a:p>
            <a:pPr algn="r"/>
            <a:r>
              <a:rPr lang="pt-BR" sz="9600" b="1" dirty="0">
                <a:solidFill>
                  <a:schemeClr val="tx1"/>
                </a:solidFill>
              </a:rPr>
              <a:t>                     FINANÇAS.</a:t>
            </a:r>
            <a:endParaRPr lang="pt-BR" b="1" dirty="0">
              <a:solidFill>
                <a:schemeClr val="tx1"/>
              </a:solidFill>
            </a:endParaRPr>
          </a:p>
          <a:p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19460" name="Picture 4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5661248"/>
            <a:ext cx="1598932" cy="995562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914800" y="332656"/>
            <a:ext cx="62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prstClr val="black"/>
                </a:solidFill>
              </a:rPr>
              <a:t>AUDIÊNCIA PÚBLICA</a:t>
            </a:r>
          </a:p>
          <a:p>
            <a:pPr algn="ctr"/>
            <a:r>
              <a:rPr lang="pt-BR" sz="3600" dirty="0">
                <a:solidFill>
                  <a:prstClr val="black"/>
                </a:solidFill>
              </a:rPr>
              <a:t>(ART.9°§ 4°,LRF) </a:t>
            </a:r>
          </a:p>
        </p:txBody>
      </p:sp>
    </p:spTree>
    <p:extLst>
      <p:ext uri="{BB962C8B-B14F-4D97-AF65-F5344CB8AC3E}">
        <p14:creationId xmlns:p14="http://schemas.microsoft.com/office/powerpoint/2010/main" val="101611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504056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pt-BR" sz="3200" dirty="0"/>
              <a:t>DESPESAS POR FUNÇÃO DE GOVERNO</a:t>
            </a: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69387476"/>
              </p:ext>
            </p:extLst>
          </p:nvPr>
        </p:nvGraphicFramePr>
        <p:xfrm>
          <a:off x="755576" y="1268756"/>
          <a:ext cx="7704856" cy="4536511"/>
        </p:xfrm>
        <a:graphic>
          <a:graphicData uri="http://schemas.openxmlformats.org/drawingml/2006/table">
            <a:tbl>
              <a:tblPr/>
              <a:tblGrid>
                <a:gridCol w="39997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969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223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Tipo Despesa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TOTAL EXECUTADA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498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Adm.Geral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Legislativo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962.150,62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4,42%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498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Adm.Geral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Executivo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592.681,65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2,72%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498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Secr. 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Administ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. Finanças e Planej. Urbano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2.368.867,07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10,87%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498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Secr. Educação, Cultura, esporte e Turismo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6.905.003,07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31,70%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498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Secr. Assis. Social e da Família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955.063,57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4,38%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498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Fundo Mun. 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Ass.Crian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Adol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- FIA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1.167,00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498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Secr. Industria e Comercio e 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Desenv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. Rural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422.839,87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1,94%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1747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Secr. Munic. Obras, Viação, Trânsito e Meio Ambiente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4.538.881,65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20,84%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223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Fundo Municipal de Saúde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5.036.943,97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23,12%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347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TOTAL DA DESPESA EXECUTADA ATÉ O 1° QUADRIMESTRE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21.783.598,47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44982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Fonte:  Comparativo</a:t>
                      </a:r>
                      <a:r>
                        <a:rPr lang="pt-BR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da Despesa Autorizada com a Liquidada </a:t>
                      </a: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– (TC 08)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447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575048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AUDIÊNCIA PÚBLICA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1º Quadrimestre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DDDDDD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DDDDDD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11561" y="1844824"/>
            <a:ext cx="8324178" cy="22322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4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2" charset="0"/>
              <a:cs typeface="Arial Unicode MS" charset="0"/>
            </a:endParaRPr>
          </a:p>
          <a:p>
            <a:pPr marL="0" indent="0">
              <a:buNone/>
            </a:pPr>
            <a:r>
              <a:rPr lang="en-GB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LIMITES CONSTITUCIONAIS E LEGAIS</a:t>
            </a:r>
            <a:endParaRPr lang="pt-BR" sz="36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9552" y="4725144"/>
            <a:ext cx="8316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2"/>
                </a:solidFill>
              </a:rPr>
              <a:t>Consolidação</a:t>
            </a:r>
          </a:p>
          <a:p>
            <a:r>
              <a:rPr lang="pt-BR" dirty="0">
                <a:solidFill>
                  <a:schemeClr val="tx2"/>
                </a:solidFill>
              </a:rPr>
              <a:t> 1° Quadrimestre</a:t>
            </a:r>
          </a:p>
          <a:p>
            <a:r>
              <a:rPr lang="pt-BR" dirty="0">
                <a:solidFill>
                  <a:schemeClr val="tx2"/>
                </a:solidFill>
              </a:rPr>
              <a:t>Período: 01/2020 a 04/2020</a:t>
            </a:r>
          </a:p>
        </p:txBody>
      </p:sp>
      <p:pic>
        <p:nvPicPr>
          <p:cNvPr id="5" name="Picture 4" descr="Imagem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5661248"/>
            <a:ext cx="1598932" cy="995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81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225512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pt-BR" sz="2200" b="1" dirty="0">
                <a:solidFill>
                  <a:srgbClr val="000000"/>
                </a:solidFill>
                <a:latin typeface="Tahoma"/>
              </a:rPr>
              <a:t/>
            </a:r>
            <a:br>
              <a:rPr lang="pt-BR" sz="2200" b="1" dirty="0">
                <a:solidFill>
                  <a:srgbClr val="000000"/>
                </a:solidFill>
                <a:latin typeface="Tahoma"/>
              </a:rPr>
            </a:br>
            <a:r>
              <a:rPr lang="pt-BR" sz="2700" b="1" dirty="0">
                <a:solidFill>
                  <a:srgbClr val="000000"/>
                </a:solidFill>
              </a:rPr>
              <a:t>CÁLCULO DE CUMP. AO ARTIGO 60, § 5º DO ATO </a:t>
            </a:r>
            <a:br>
              <a:rPr lang="pt-BR" sz="2700" b="1" dirty="0">
                <a:solidFill>
                  <a:srgbClr val="000000"/>
                </a:solidFill>
              </a:rPr>
            </a:br>
            <a:r>
              <a:rPr lang="pt-BR" sz="2700" b="1" dirty="0">
                <a:solidFill>
                  <a:srgbClr val="000000"/>
                </a:solidFill>
              </a:rPr>
              <a:t>DAS DISPOSIÇÕES TRANSITÓRIAS</a:t>
            </a:r>
            <a:br>
              <a:rPr lang="pt-BR" sz="2700" b="1" dirty="0">
                <a:solidFill>
                  <a:srgbClr val="000000"/>
                </a:solidFill>
              </a:rPr>
            </a:br>
            <a:endParaRPr lang="pt-BR" sz="2700" b="1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83686430"/>
              </p:ext>
            </p:extLst>
          </p:nvPr>
        </p:nvGraphicFramePr>
        <p:xfrm>
          <a:off x="467544" y="1628800"/>
          <a:ext cx="8363272" cy="4594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5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107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3360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RETORNO DO FUNDEB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4.450.517,10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278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Rendimento de Aplicação Financeira / Fundeb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2.567,71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278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BASE DE CALCULO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4.453.084,81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5040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60% Que Deveria Ser Aplicado Com Remuneração de Professores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R$ 2.671.850,89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65040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Valor Total Efetivamente Gasto Com Remuneração de Professores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1.705.320,14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65040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Valor Aplicado A Maior/ Menor que o Limite Constitucional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2.081.012,53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65040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Artigo 60, § 5º do Ato das Disposições Constitucionais Transitórias 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R$ 3.786.332,67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65040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Valor Aplicado C/ Remuneração de Profissionais do Ens. Infantil - </a:t>
                      </a:r>
                      <a:r>
                        <a:rPr lang="pt-B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Superávit 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R$ 433.314,71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539552" y="6309320"/>
            <a:ext cx="4680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648" y="551723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LIMITES – EDUCAÇÃO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81819771"/>
              </p:ext>
            </p:extLst>
          </p:nvPr>
        </p:nvGraphicFramePr>
        <p:xfrm>
          <a:off x="539553" y="836713"/>
          <a:ext cx="8424935" cy="4464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67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624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557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3538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Componente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Valor</a:t>
                      </a:r>
                      <a:r>
                        <a:rPr lang="pt-BR" sz="20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 Liquidado</a:t>
                      </a:r>
                      <a:endParaRPr lang="pt-BR" sz="2000" b="1" i="0" u="none" strike="noStrike" dirty="0">
                        <a:solidFill>
                          <a:schemeClr val="tx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Percentual da Receita com Impostos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Total de despesa com Educação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6.760.790,89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853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Total das Despesas para efeito de Cálculo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4.931.465,45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26,56%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853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Valor Mínimo de 25% das Receitas com Impostos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4.641.377,20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25,00%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853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Valor acima/abaixo do Limite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290.088,25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1,56%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27974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CUMPRIMENTO</a:t>
                      </a:r>
                      <a:r>
                        <a:rPr lang="pt-BR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</a:t>
                      </a: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LIMITE CONSTITUCIONAL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CUMPRIDO</a:t>
                      </a: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475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648" y="57150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/>
              <a:t>LIMITES – SAÚDE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76468020"/>
              </p:ext>
            </p:extLst>
          </p:nvPr>
        </p:nvGraphicFramePr>
        <p:xfrm>
          <a:off x="467544" y="692696"/>
          <a:ext cx="8424936" cy="4516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876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447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3403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Componente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Valor Liquidado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Percentual da Receita com Impostos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151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Total das Despesas com Saúde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5.036.943,97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2924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Total das Despesas para efeito de Cálculo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3.734.713,18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20,12%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151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Valor Mínimo de 15% das Receitas com Impostos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2.784.876,33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15,00%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78046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Valor acima/abaixo do Limite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949.836,85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5,12%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28277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CUMPRIMENTO LIMITE CONSTITUCIONAL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CUMPRIDO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467544" y="5301208"/>
            <a:ext cx="4680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068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648" y="501317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/>
              <a:t>LIMITES – PESSOAL</a:t>
            </a:r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4394913"/>
              </p:ext>
            </p:extLst>
          </p:nvPr>
        </p:nvGraphicFramePr>
        <p:xfrm>
          <a:off x="179511" y="908720"/>
          <a:ext cx="8517633" cy="3021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755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688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443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006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7246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Período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RCL do Município </a:t>
                      </a:r>
                    </a:p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últimos 12 meses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Despesa com Pessoal </a:t>
                      </a:r>
                    </a:p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Limite máximo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Despesa com pessoal realizada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Percentual da RCL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2462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Executivo (54%)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78.939.101,83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42.627.114,99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40.216.261,93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50,95%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2462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Legislativo (6%)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78.939.101,83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4.736.346,11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2.740.148,30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3,47%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24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Consolidado (60%)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78.939.101,83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47.363.461,10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42.956.410,23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54,42%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24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Limites Constitucionais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CUMPRIDO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251520" y="4005064"/>
            <a:ext cx="4680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309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Consolidadas até o </a:t>
            </a:r>
          </a:p>
          <a:p>
            <a:r>
              <a:rPr lang="pt-BR" dirty="0"/>
              <a:t>1º Quadrimestre/2020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730623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Acompanhamento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 das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Metas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Bimestrais</a:t>
            </a:r>
            <a:endParaRPr lang="pt-BR" dirty="0"/>
          </a:p>
        </p:txBody>
      </p:sp>
      <p:pic>
        <p:nvPicPr>
          <p:cNvPr id="5" name="Picture 4" descr="Imagem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5661248"/>
            <a:ext cx="1598932" cy="995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445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5736" y="4869160"/>
            <a:ext cx="6512511" cy="114300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pt-BR" sz="3200" dirty="0"/>
              <a:t>COMPARATIVO </a:t>
            </a:r>
            <a:br>
              <a:rPr lang="pt-BR" sz="3200" dirty="0"/>
            </a:br>
            <a:r>
              <a:rPr lang="pt-BR" sz="3200" dirty="0"/>
              <a:t>RECEITA PREVISTA X REALIZADA</a:t>
            </a:r>
            <a:br>
              <a:rPr lang="pt-BR" sz="3200" dirty="0"/>
            </a:br>
            <a:r>
              <a:rPr lang="pt-BR" sz="2800" dirty="0"/>
              <a:t>DESPESA AUTORIZADA X EMPENHADA</a:t>
            </a:r>
            <a:endParaRPr lang="pt-BR" sz="32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81443179"/>
              </p:ext>
            </p:extLst>
          </p:nvPr>
        </p:nvGraphicFramePr>
        <p:xfrm>
          <a:off x="467544" y="908720"/>
          <a:ext cx="8229600" cy="1325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310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338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7281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Receita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Prevista na LOA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Realizada até o  1º quadrimestre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chemeClr val="tx1"/>
                          </a:solidFill>
                          <a:latin typeface="Tahoma"/>
                        </a:rPr>
                        <a:t>Diferença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chemeClr val="tx1"/>
                          </a:solidFill>
                          <a:latin typeface="Tahoma"/>
                        </a:rPr>
                        <a:t>Percentual </a:t>
                      </a:r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da meta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76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1º Quadrimestre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83.285.772,40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26.665.698,33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- 56.620.074,07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32,02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508322"/>
              </p:ext>
            </p:extLst>
          </p:nvPr>
        </p:nvGraphicFramePr>
        <p:xfrm>
          <a:off x="611560" y="6309320"/>
          <a:ext cx="3096344" cy="200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63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Fonte: Balanço Orçamentário (RREO-Anexo 1)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2993952"/>
              </p:ext>
            </p:extLst>
          </p:nvPr>
        </p:nvGraphicFramePr>
        <p:xfrm>
          <a:off x="467544" y="2780928"/>
          <a:ext cx="8136905" cy="1413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3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273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857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5212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3445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Despesa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Prevista na LOA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chemeClr val="tx1"/>
                          </a:solidFill>
                          <a:latin typeface="Tahoma"/>
                        </a:rPr>
                        <a:t>Liquidada </a:t>
                      </a:r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até o 1º quadrimestre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chemeClr val="tx1"/>
                          </a:solidFill>
                          <a:latin typeface="Tahoma"/>
                        </a:rPr>
                        <a:t>Diferença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Percentual da meta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9245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1º Quadrimestre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83.285.772,40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21.783.598,47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- 61.502.173,93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26,16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958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97146592"/>
              </p:ext>
            </p:extLst>
          </p:nvPr>
        </p:nvGraphicFramePr>
        <p:xfrm>
          <a:off x="971600" y="694314"/>
          <a:ext cx="6552728" cy="5602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34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292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39576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BALANÇO ORÇAMENTÁRIO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Até o 1° Quadrimestre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b="1" dirty="0"/>
                        <a:t>RECEITAS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dirty="0"/>
                        <a:t>Previsão Inicial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83.285.772,40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dirty="0"/>
                        <a:t>Previsão</a:t>
                      </a:r>
                      <a:r>
                        <a:rPr lang="pt-BR" sz="1600" baseline="0" dirty="0"/>
                        <a:t> Atualizada</a:t>
                      </a:r>
                      <a:endParaRPr lang="pt-BR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83.285.772,40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dirty="0"/>
                        <a:t>Receita Realizadas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26.665.698,33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dirty="0"/>
                        <a:t>Déficit Orçamentário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94255">
                <a:tc>
                  <a:txBody>
                    <a:bodyPr/>
                    <a:lstStyle/>
                    <a:p>
                      <a:r>
                        <a:rPr lang="pt-BR" sz="1600" dirty="0"/>
                        <a:t>Saldo de Exercícios  Anteriores (Créditos</a:t>
                      </a:r>
                      <a:r>
                        <a:rPr lang="pt-BR" sz="1600" baseline="0" dirty="0"/>
                        <a:t> adicionais)</a:t>
                      </a:r>
                      <a:endParaRPr lang="pt-BR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4.620.974,21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b="1" dirty="0"/>
                        <a:t>DESPESAS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dirty="0"/>
                        <a:t>Dotação</a:t>
                      </a:r>
                      <a:r>
                        <a:rPr lang="pt-BR" sz="1600" baseline="0" dirty="0"/>
                        <a:t> Inicial</a:t>
                      </a:r>
                      <a:endParaRPr lang="pt-BR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83.285.772,40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94255">
                <a:tc>
                  <a:txBody>
                    <a:bodyPr/>
                    <a:lstStyle/>
                    <a:p>
                      <a:r>
                        <a:rPr lang="pt-BR" sz="1600" dirty="0"/>
                        <a:t>Créditos</a:t>
                      </a:r>
                      <a:r>
                        <a:rPr lang="pt-BR" sz="1600" baseline="0" dirty="0"/>
                        <a:t> adicionais (despesas empenhadas)</a:t>
                      </a:r>
                      <a:endParaRPr lang="pt-BR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6.147.028,04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dirty="0"/>
                        <a:t>Dotação Atualizada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89.432.800,44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dirty="0"/>
                        <a:t>Despesas Empenhadas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38.645.852,32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dirty="0"/>
                        <a:t>Despesas Liquidadas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21.783.598,47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dirty="0"/>
                        <a:t>Despesas Pagas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21.302.709,46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dirty="0"/>
                        <a:t>Superávit Orçamentário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4.882.099,86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179512" y="17206"/>
            <a:ext cx="86409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DEMONSTRATIVO SIMPLIFICADO  DO RELATÓRIO RESUMIDO DA EXECUÇÃO ORÇAMENTÁRIA – RREO (CONSOLIDADO EXECUTIVO X LEGISLATIVO</a:t>
            </a:r>
            <a:r>
              <a:rPr lang="pt-BR" sz="2000" b="1" dirty="0"/>
              <a:t>)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187624" y="6453336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</a:t>
            </a:r>
            <a:r>
              <a:rPr lang="pt-BR" sz="1100" dirty="0"/>
              <a:t>LRF/RREO</a:t>
            </a:r>
            <a:r>
              <a:rPr lang="pt-BR" sz="1200" dirty="0"/>
              <a:t> – Anexo 14</a:t>
            </a:r>
          </a:p>
        </p:txBody>
      </p:sp>
    </p:spTree>
    <p:extLst>
      <p:ext uri="{BB962C8B-B14F-4D97-AF65-F5344CB8AC3E}">
        <p14:creationId xmlns:p14="http://schemas.microsoft.com/office/powerpoint/2010/main" val="377216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1259632" y="1412776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pt-BR" dirty="0"/>
              <a:t>Algumas ações realizadas no 1°Quadrimestre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381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575048"/>
          </a:xfrm>
        </p:spPr>
        <p:txBody>
          <a:bodyPr>
            <a:normAutofit fontScale="90000"/>
          </a:bodyPr>
          <a:lstStyle/>
          <a:p>
            <a:pPr marL="0" indent="0">
              <a:buNone/>
              <a:tabLst>
                <a:tab pos="7983538" algn="l"/>
              </a:tabLst>
            </a:pPr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AUDIÊNCIA PÚBLICA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1º Quadrimestre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DDDDDD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DDDDDD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115616" y="2276872"/>
            <a:ext cx="6400800" cy="34747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t-BR" b="1" dirty="0"/>
              <a:t>OBJETIVO DA AUDIÊNCIA:</a:t>
            </a:r>
          </a:p>
          <a:p>
            <a:pPr marL="45720" indent="0" algn="ctr">
              <a:buNone/>
            </a:pPr>
            <a:r>
              <a:rPr lang="pt-BR" b="1" dirty="0"/>
              <a:t>APRESENTAR RELATÓRIOS DE AVALIAÇÃO E CUMPRIMENTO DAS METAS FISCAIS DO </a:t>
            </a:r>
          </a:p>
          <a:p>
            <a:pPr marL="45720" indent="0" algn="ctr">
              <a:buNone/>
            </a:pPr>
            <a:r>
              <a:rPr lang="pt-BR" b="1" dirty="0"/>
              <a:t>1º QUADRIMESTRE DE 2020 </a:t>
            </a:r>
          </a:p>
          <a:p>
            <a:pPr marL="45720" indent="0" algn="ctr">
              <a:buNone/>
            </a:pPr>
            <a:r>
              <a:rPr lang="pt-BR" b="1" dirty="0"/>
              <a:t>Legislação: Art. 9º. § 4º., combinado com Art. 48º. § Único da L.C. 101/2000 (Lei de Responsabilidade Fiscal).</a:t>
            </a:r>
          </a:p>
          <a:p>
            <a:pPr marL="0" indent="0" algn="ctr">
              <a:buNone/>
            </a:pPr>
            <a:endParaRPr lang="pt-BR" dirty="0"/>
          </a:p>
        </p:txBody>
      </p:sp>
      <p:pic>
        <p:nvPicPr>
          <p:cNvPr id="4" name="Picture 4" descr="Imagem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5661248"/>
            <a:ext cx="1598932" cy="995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24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01608" cy="112228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pt-BR" sz="3200" dirty="0"/>
              <a:t>OUVIDORIA</a:t>
            </a:r>
            <a:br>
              <a:rPr lang="pt-BR" sz="3200" dirty="0"/>
            </a:br>
            <a:r>
              <a:rPr lang="pt-BR" sz="3200" dirty="0"/>
              <a:t>Número de atendimentos no 1°Quadrimestre </a:t>
            </a:r>
            <a:br>
              <a:rPr lang="pt-BR" sz="3200" dirty="0"/>
            </a:br>
            <a:endParaRPr lang="pt-BR" sz="3200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090647"/>
              </p:ext>
            </p:extLst>
          </p:nvPr>
        </p:nvGraphicFramePr>
        <p:xfrm>
          <a:off x="683568" y="1700808"/>
          <a:ext cx="406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Atendimentos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Ouvidoria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LAI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Carta serviço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7458947"/>
              </p:ext>
            </p:extLst>
          </p:nvPr>
        </p:nvGraphicFramePr>
        <p:xfrm>
          <a:off x="3563888" y="378904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229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6512511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/>
              <a:t>Fundo da Infância e Adolescência</a:t>
            </a:r>
            <a:br>
              <a:rPr lang="pt-BR" sz="3200" dirty="0"/>
            </a:br>
            <a:r>
              <a:rPr lang="pt-BR" sz="3200" dirty="0"/>
              <a:t>FIA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51520" y="1405225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338722" y="1682224"/>
            <a:ext cx="84152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Assessoria ao CMDCA - GC Formações (Guilherme </a:t>
            </a:r>
            <a:r>
              <a:rPr lang="pt-BR" dirty="0" err="1"/>
              <a:t>Cechelero</a:t>
            </a:r>
            <a:r>
              <a:rPr lang="pt-BR" dirty="0"/>
              <a:t>).Dia 27 de fevereiro na sala de reuniões do CMDCA, localizado na Secretaria de Assistência Social, e dia 28 de fevereiro, no parque ambiental encantos do Sul.</a:t>
            </a:r>
          </a:p>
        </p:txBody>
      </p:sp>
      <p:sp>
        <p:nvSpPr>
          <p:cNvPr id="4" name="AutoShape 2" descr="blob:https://web.whatsapp.com/eb1b0de5-1460-4897-93a5-955ef080ccb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blob:https://web.whatsapp.com/eb1b0de5-1460-4897-93a5-955ef080ccb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2" name="Picture 6" descr="C:\Users\Cid\Downloads\WhatsApp Image 2020-05-27 at 14.56.24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76" y="2708921"/>
            <a:ext cx="439950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Cid\Downloads\WhatsApp Image 2020-05-27 at 14.56.2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84984"/>
            <a:ext cx="5561707" cy="344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51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6512511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/>
              <a:t>JUNTA MILITAR/SINE/PROCON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899592" y="1484784"/>
            <a:ext cx="6400800" cy="2376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1000" dirty="0"/>
              <a:t> </a:t>
            </a:r>
            <a:r>
              <a:rPr lang="pt-BR" sz="1800" b="1" dirty="0">
                <a:latin typeface="+mj-lt"/>
              </a:rPr>
              <a:t>Principais Atividades</a:t>
            </a:r>
          </a:p>
          <a:p>
            <a:r>
              <a:rPr lang="pt-BR" sz="1800" dirty="0"/>
              <a:t>Confecção </a:t>
            </a:r>
            <a:r>
              <a:rPr lang="pt-BR" sz="1800" dirty="0">
                <a:solidFill>
                  <a:schemeClr val="tx1"/>
                </a:solidFill>
              </a:rPr>
              <a:t>de 24 </a:t>
            </a:r>
            <a:r>
              <a:rPr lang="pt-BR" sz="1800" dirty="0"/>
              <a:t>Carteiras de Idosos;</a:t>
            </a:r>
          </a:p>
          <a:p>
            <a:r>
              <a:rPr lang="pt-BR" sz="1800" dirty="0"/>
              <a:t>Confecção </a:t>
            </a:r>
            <a:r>
              <a:rPr lang="pt-BR" sz="1800" dirty="0">
                <a:solidFill>
                  <a:schemeClr val="tx1"/>
                </a:solidFill>
              </a:rPr>
              <a:t>de 08 </a:t>
            </a:r>
            <a:r>
              <a:rPr lang="pt-BR" sz="1800" dirty="0"/>
              <a:t>Cartões Deficientes Físicos;</a:t>
            </a:r>
          </a:p>
          <a:p>
            <a:r>
              <a:rPr lang="pt-BR" sz="1800" dirty="0"/>
              <a:t>Liberação </a:t>
            </a:r>
            <a:r>
              <a:rPr lang="pt-BR" sz="1800" dirty="0">
                <a:solidFill>
                  <a:schemeClr val="tx1"/>
                </a:solidFill>
              </a:rPr>
              <a:t>de 59 </a:t>
            </a:r>
            <a:r>
              <a:rPr lang="pt-BR" sz="1800" dirty="0"/>
              <a:t>Veículos;</a:t>
            </a:r>
          </a:p>
          <a:p>
            <a:r>
              <a:rPr lang="pt-BR" sz="1800" dirty="0"/>
              <a:t>102 Alistamentos; 58 CDI(Dispensa); 05atestados de Desobrigado do Serviço Militar;  02 certidões de INSS.</a:t>
            </a:r>
          </a:p>
          <a:p>
            <a:r>
              <a:rPr lang="pt-BR" sz="1800" dirty="0"/>
              <a:t>O SINE realizou 192 atendimentos entre encaminhamento de seguro desemprego e intermediação de mão-de-obra e 260 atendimentos no setor de identificação;</a:t>
            </a:r>
          </a:p>
          <a:p>
            <a:r>
              <a:rPr lang="pt-BR" sz="1800" dirty="0"/>
              <a:t>Foram realizados </a:t>
            </a:r>
            <a:r>
              <a:rPr lang="pt-BR" sz="1800" dirty="0">
                <a:solidFill>
                  <a:schemeClr val="tx1"/>
                </a:solidFill>
              </a:rPr>
              <a:t>166</a:t>
            </a:r>
            <a:r>
              <a:rPr lang="pt-BR" sz="1800" dirty="0"/>
              <a:t> atendimentos via PROCON</a:t>
            </a:r>
          </a:p>
        </p:txBody>
      </p:sp>
      <p:pic>
        <p:nvPicPr>
          <p:cNvPr id="5" name="Picture 4" descr="Imagem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5229200"/>
            <a:ext cx="1598932" cy="995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020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118653" y="943133"/>
            <a:ext cx="2387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b="1" dirty="0">
                <a:latin typeface="+mj-lt"/>
              </a:rPr>
              <a:t>Principais Atividades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506950" y="9927"/>
            <a:ext cx="82296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>
                <a:ea typeface="Tahoma" panose="020B0604030504040204" pitchFamily="34" charset="0"/>
                <a:cs typeface="Tahoma" panose="020B0604030504040204" pitchFamily="34" charset="0"/>
              </a:rPr>
              <a:t>DEFESA CIVIL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83569" y="1556792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Diante da Pandemia do Covid-19 (Coronavírus), o município, através de decretos, relacionou as medidas necessárias para combater a proliferação do vírus. </a:t>
            </a:r>
          </a:p>
          <a:p>
            <a:endParaRPr lang="pt-BR" dirty="0"/>
          </a:p>
          <a:p>
            <a:r>
              <a:rPr lang="pt-BR" dirty="0"/>
              <a:t>Criação do Comitê Municipal de Gestão  de Prevenção de enfrentamento e Operações Emergenciais Municipais. ( Unidade Sentinela</a:t>
            </a:r>
            <a:r>
              <a:rPr lang="pt-BR" dirty="0" smtClean="0"/>
              <a:t>)</a:t>
            </a:r>
          </a:p>
          <a:p>
            <a:r>
              <a:rPr lang="pt-BR" dirty="0" smtClean="0"/>
              <a:t>O monitoramento relativo às restrições constantes no Decreto Estadual referente a suspenção de atividades não essenciais, tais como: 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Suspensão de eventos e reuniões de qualquer natureza, pública ou privada;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Suspensão de excursões, cursos presenciais;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Cultos, Missas e eventos religiosos presenciais;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Eventos Esportivos, Lazer, artísticos e culturais;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Transporte Coletivo, Municipal, intermunicipal e interestadual;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Suspensão no funcionamento de bares, lanchonetes, entre outras atividades.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40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13337" y="621171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pt-BR" sz="1800" dirty="0"/>
              <a:t>Interditado prédio abandonado na rua Nereu Ramos 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5122" name="Picture 2" descr="X:\CI - 2020\PRESTAÇÃO DE CONTAS\Audiência Pública 1°Quadrimestre 2020\WhatsApp Image 2020-05-27 at 15.37.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2520280" cy="45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9512" y="315825"/>
            <a:ext cx="421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Limpeza canal Santa Lúcia / fevereiro.</a:t>
            </a:r>
          </a:p>
        </p:txBody>
      </p:sp>
      <p:pic>
        <p:nvPicPr>
          <p:cNvPr id="5124" name="Picture 4" descr="C:\Users\Cid\Downloads\WhatsApp Image 2020-05-27 at 15.36.5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76872"/>
            <a:ext cx="4764021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26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pt-BR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3600" dirty="0"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3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/>
            </a:r>
            <a:br>
              <a:rPr lang="pt-BR" sz="2000" dirty="0"/>
            </a:br>
            <a:endParaRPr lang="pt-BR" sz="2000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69558" y="716797"/>
            <a:ext cx="3608221" cy="2982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800" dirty="0">
                <a:latin typeface="+mn-lt"/>
              </a:rPr>
              <a:t>*Realizado monitoramento dos animais </a:t>
            </a:r>
            <a:r>
              <a:rPr lang="pt-BR" sz="1800" dirty="0"/>
              <a:t>de ruas</a:t>
            </a:r>
            <a:r>
              <a:rPr lang="pt-BR" sz="1800" dirty="0">
                <a:latin typeface="+mn-lt"/>
              </a:rPr>
              <a:t>;</a:t>
            </a:r>
            <a:br>
              <a:rPr lang="pt-BR" sz="1800" dirty="0">
                <a:latin typeface="+mn-lt"/>
              </a:rPr>
            </a:br>
            <a:r>
              <a:rPr lang="pt-BR" sz="1800" dirty="0">
                <a:latin typeface="+mn-lt"/>
              </a:rPr>
              <a:t/>
            </a:r>
            <a:br>
              <a:rPr lang="pt-BR" sz="1800" dirty="0">
                <a:latin typeface="+mn-lt"/>
              </a:rPr>
            </a:br>
            <a:r>
              <a:rPr lang="pt-BR" sz="2800" dirty="0">
                <a:latin typeface="+mn-lt"/>
              </a:rPr>
              <a:t/>
            </a:r>
            <a:br>
              <a:rPr lang="pt-BR" sz="2800" dirty="0">
                <a:latin typeface="+mn-lt"/>
              </a:rPr>
            </a:br>
            <a:endParaRPr lang="pt-BR" sz="2800" dirty="0">
              <a:latin typeface="+mn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51520" y="116632"/>
            <a:ext cx="8579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65E9C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Tahoma" panose="020B0604030504040204" pitchFamily="34" charset="0"/>
                <a:cs typeface="Tahoma" panose="020B0604030504040204" pitchFamily="34" charset="0"/>
              </a:rPr>
              <a:t>Secr. Indústria, Comercio e </a:t>
            </a:r>
            <a:r>
              <a:rPr lang="pt-BR" sz="3200" b="1" dirty="0" err="1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65E9C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Tahoma" panose="020B0604030504040204" pitchFamily="34" charset="0"/>
                <a:cs typeface="Tahoma" panose="020B0604030504040204" pitchFamily="34" charset="0"/>
              </a:rPr>
              <a:t>Desenv</a:t>
            </a:r>
            <a:r>
              <a:rPr lang="pt-BR" sz="32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65E9C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t-BR" sz="3200" b="1" dirty="0" err="1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65E9C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Tahoma" panose="020B0604030504040204" pitchFamily="34" charset="0"/>
                <a:cs typeface="Tahoma" panose="020B0604030504040204" pitchFamily="34" charset="0"/>
              </a:rPr>
              <a:t>RuraL</a:t>
            </a:r>
            <a:r>
              <a:rPr lang="pt-BR" sz="32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65E9C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32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65E9C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2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65E9C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22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65E9C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t-BR" dirty="0"/>
          </a:p>
        </p:txBody>
      </p:sp>
      <p:pic>
        <p:nvPicPr>
          <p:cNvPr id="11" name="Picture 2" descr="C:\Users\Cid\Downloads\WhatsApp Image 2020-05-18 at 17.43.2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50858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id\Downloads\WhatsApp Image 2020-05-27 at 13.32.4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94286"/>
            <a:ext cx="3549992" cy="473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1619672" y="5589240"/>
            <a:ext cx="7398152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pt-BR" sz="2400"/>
              <a:t>Recolhimento de animais soltos Equinos e Bovinos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38636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id\Downloads\WhatsApp Image 2020-05-18 at 17.41.1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8010"/>
            <a:ext cx="3075806" cy="410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id\Downloads\WhatsApp Image 2020-05-18 at 17.43.38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61933"/>
            <a:ext cx="3597864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483768" y="5980431"/>
            <a:ext cx="6512511" cy="804927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/>
              <a:t>Podas de árvores em prédios públicos.</a:t>
            </a:r>
          </a:p>
        </p:txBody>
      </p:sp>
    </p:spTree>
    <p:extLst>
      <p:ext uri="{BB962C8B-B14F-4D97-AF65-F5344CB8AC3E}">
        <p14:creationId xmlns:p14="http://schemas.microsoft.com/office/powerpoint/2010/main" val="3531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 noChangeArrowheads="1"/>
          </p:cNvSpPr>
          <p:nvPr>
            <p:ph type="title"/>
          </p:nvPr>
        </p:nvSpPr>
        <p:spPr>
          <a:xfrm>
            <a:off x="2811903" y="620688"/>
            <a:ext cx="6300192" cy="6477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altLang="pt-BR" sz="2400" b="0" cap="none" dirty="0">
                <a:latin typeface="+mn-lt"/>
              </a:rPr>
              <a:t>Limpeza e Roçação nas ruas do município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230626" y="1531130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Revitalização da entrada do Município</a:t>
            </a:r>
          </a:p>
        </p:txBody>
      </p:sp>
      <p:sp>
        <p:nvSpPr>
          <p:cNvPr id="2" name="AutoShape 4" descr="blob:https://web.whatsapp.com/1408737a-fa1d-412f-b517-10bf7258334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6" descr="blob:https://web.whatsapp.com/1408737a-fa1d-412f-b517-10bf7258334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4" name="Picture 2" descr="C:\Users\Cid\Downloads\WhatsApp Image 2020-05-18 at 17.43.4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822" y="3933056"/>
            <a:ext cx="203169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id\Downloads\WhatsApp Image 2020-05-18 at 17.43.41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20888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Cid\Downloads\WhatsApp Image 2020-05-18 at 17.43.30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74" y="15165"/>
            <a:ext cx="246373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Cid\Downloads\WhatsApp Image 2020-05-18 at 17.43.4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71" y="2780928"/>
            <a:ext cx="2787774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39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817581" y="1268760"/>
            <a:ext cx="7426827" cy="4176464"/>
          </a:xfrm>
        </p:spPr>
        <p:txBody>
          <a:bodyPr/>
          <a:lstStyle/>
          <a:p>
            <a:pPr marL="182880" indent="0">
              <a:buNone/>
            </a:pPr>
            <a:r>
              <a:rPr lang="pt-BR" sz="4500" dirty="0" smtClean="0"/>
              <a:t>APRESENTAÇÃO DAS OBRAS</a:t>
            </a:r>
            <a:br>
              <a:rPr lang="pt-BR" sz="4500" dirty="0" smtClean="0"/>
            </a:br>
            <a:r>
              <a:rPr lang="pt-BR" sz="4500" dirty="0" smtClean="0"/>
              <a:t/>
            </a:r>
            <a:br>
              <a:rPr lang="pt-BR" sz="4500" dirty="0" smtClean="0"/>
            </a:br>
            <a:r>
              <a:rPr lang="pt-BR" sz="4500" dirty="0" smtClean="0"/>
              <a:t/>
            </a:r>
            <a:br>
              <a:rPr lang="pt-BR" sz="4500" dirty="0" smtClean="0"/>
            </a:br>
            <a:r>
              <a:rPr lang="pt-BR" sz="4500" dirty="0" smtClean="0"/>
              <a:t>1º QUADRIMESTRE/2020</a:t>
            </a:r>
            <a:endParaRPr lang="pt-BR" sz="4500" dirty="0"/>
          </a:p>
        </p:txBody>
      </p:sp>
    </p:spTree>
    <p:extLst>
      <p:ext uri="{BB962C8B-B14F-4D97-AF65-F5344CB8AC3E}">
        <p14:creationId xmlns:p14="http://schemas.microsoft.com/office/powerpoint/2010/main" val="85190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00565" y="871117"/>
            <a:ext cx="87601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 smtClean="0"/>
              <a:t>CONSTRUÇÃO VESTIÁRIOS NO CAMPO DE FUTEBOL </a:t>
            </a:r>
          </a:p>
          <a:p>
            <a:pPr algn="r"/>
            <a:r>
              <a:rPr lang="pt-BR" sz="2400" dirty="0" smtClean="0"/>
              <a:t>E.M.E.B VITORIO MARCON A=79,23m²</a:t>
            </a:r>
          </a:p>
          <a:p>
            <a:pPr algn="r"/>
            <a:r>
              <a:rPr lang="pt-BR" sz="2400" dirty="0" smtClean="0"/>
              <a:t>INVESTIMENTO R$134.564,92 </a:t>
            </a:r>
            <a:endParaRPr lang="pt-BR" sz="2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2" y="2071445"/>
            <a:ext cx="3429000" cy="3429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91" y="2470018"/>
            <a:ext cx="3780000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6616709" y="6311861"/>
            <a:ext cx="1983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dirty="0" smtClean="0"/>
              <a:t>OBRA CONCLUIDA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036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575048"/>
          </a:xfrm>
        </p:spPr>
        <p:txBody>
          <a:bodyPr>
            <a:normAutofit fontScale="90000"/>
          </a:bodyPr>
          <a:lstStyle/>
          <a:p>
            <a:pPr marL="0" indent="0">
              <a:buNone/>
              <a:tabLst>
                <a:tab pos="7983538" algn="l"/>
              </a:tabLst>
            </a:pPr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AUDIÊNCIA PÚBLICA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1º Quadrimestre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DDDDDD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DDDDDD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115616" y="2276872"/>
            <a:ext cx="6400800" cy="3474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PRINCÍPIOS CONSTITUCIONAIS QUE REGEM A ADMINISTRAÇÃO PÚBLICA (Artigo 37º. da C.F.)</a:t>
            </a:r>
          </a:p>
          <a:p>
            <a:pPr marL="0" indent="0">
              <a:buNone/>
            </a:pPr>
            <a:endParaRPr lang="pt-BR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b="1" dirty="0"/>
              <a:t>LEGALIDADE;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b="1" dirty="0"/>
              <a:t>IMPESSOALIDADE;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b="1" dirty="0"/>
              <a:t>MORALIDADE;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b="1" dirty="0"/>
              <a:t>PUBLICIDADE;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b="1" dirty="0"/>
              <a:t>EFICIÊNCIA. </a:t>
            </a:r>
          </a:p>
          <a:p>
            <a:pPr marL="0" indent="0" algn="ctr">
              <a:buNone/>
            </a:pPr>
            <a:endParaRPr lang="pt-BR" dirty="0"/>
          </a:p>
        </p:txBody>
      </p:sp>
      <p:pic>
        <p:nvPicPr>
          <p:cNvPr id="4" name="Picture 4" descr="Imagem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5661248"/>
            <a:ext cx="1598932" cy="995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665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44542" y="871116"/>
            <a:ext cx="725159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 smtClean="0"/>
              <a:t>CONSTRUÇÃO VESTIARIOS E REFORMA</a:t>
            </a:r>
          </a:p>
          <a:p>
            <a:pPr algn="r"/>
            <a:r>
              <a:rPr lang="pt-BR" sz="2400" dirty="0" smtClean="0"/>
              <a:t> CAMPO DE FUTEBOL TRÊS DE MAIO</a:t>
            </a:r>
            <a:endParaRPr lang="pt-BR" sz="2400" dirty="0"/>
          </a:p>
          <a:p>
            <a:pPr algn="r"/>
            <a:r>
              <a:rPr lang="pt-BR" sz="2000" dirty="0" smtClean="0"/>
              <a:t>A=58,52m²</a:t>
            </a:r>
          </a:p>
          <a:p>
            <a:pPr algn="r"/>
            <a:r>
              <a:rPr lang="pt-BR" sz="2000" dirty="0" smtClean="0"/>
              <a:t>INVESTIMENTO R$135.057,99 </a:t>
            </a: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1" y="2410406"/>
            <a:ext cx="3631253" cy="3631253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42" y="2407912"/>
            <a:ext cx="3633746" cy="363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6198702" y="6237700"/>
            <a:ext cx="1983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dirty="0"/>
              <a:t>OBRA CONCLUIDA</a:t>
            </a:r>
          </a:p>
        </p:txBody>
      </p:sp>
    </p:spTree>
    <p:extLst>
      <p:ext uri="{BB962C8B-B14F-4D97-AF65-F5344CB8AC3E}">
        <p14:creationId xmlns:p14="http://schemas.microsoft.com/office/powerpoint/2010/main" val="361672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973912" y="993381"/>
            <a:ext cx="69176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/>
              <a:t>PAVIMENTAÇÃO EM LAJOTAS, DRENAGEM </a:t>
            </a:r>
            <a:r>
              <a:rPr lang="pt-BR" sz="2400" dirty="0" smtClean="0"/>
              <a:t>PLUVIAL, PASSEIOS </a:t>
            </a:r>
            <a:r>
              <a:rPr lang="pt-BR" sz="2400" dirty="0"/>
              <a:t>E SINALIZAÇÃO VIÁRIA</a:t>
            </a:r>
          </a:p>
          <a:p>
            <a:pPr algn="r"/>
            <a:r>
              <a:rPr lang="pt-BR" sz="2000" dirty="0"/>
              <a:t>TRECHO 2  RUA JULIA MARTINS MACHADO </a:t>
            </a:r>
          </a:p>
          <a:p>
            <a:pPr algn="r"/>
            <a:r>
              <a:rPr lang="pt-BR" sz="2000" dirty="0"/>
              <a:t>INVESTIMENTO  R$ </a:t>
            </a:r>
            <a:r>
              <a:rPr lang="pt-BR" sz="2000" dirty="0" smtClean="0"/>
              <a:t>60,026,11- </a:t>
            </a:r>
            <a:r>
              <a:rPr lang="pt-BR" sz="2000" dirty="0"/>
              <a:t>RECURSOS PRÓPRIOS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8577" y="2653121"/>
            <a:ext cx="4107631" cy="2310542"/>
          </a:xfrm>
          <a:prstGeom prst="rect">
            <a:avLst/>
          </a:prstGeom>
        </p:spPr>
      </p:pic>
      <p:sp>
        <p:nvSpPr>
          <p:cNvPr id="5" name="AutoShape 2" descr="blob:https://web.whatsapp.com/b9ad2297-ba11-43d7-acaa-55e6ea5369f6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063" y="2717322"/>
            <a:ext cx="3899140" cy="292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7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794959" y="803058"/>
            <a:ext cx="603633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800" dirty="0" smtClean="0"/>
              <a:t>DRENAGEM PLUVIAL</a:t>
            </a:r>
          </a:p>
          <a:p>
            <a:pPr algn="r"/>
            <a:r>
              <a:rPr lang="pt-BR" dirty="0" smtClean="0"/>
              <a:t>RUA DORACI MEDEIROS PAES E ENTORNO DO </a:t>
            </a:r>
            <a:r>
              <a:rPr lang="pt-BR" dirty="0"/>
              <a:t>BARREIRO 80M </a:t>
            </a:r>
            <a:r>
              <a:rPr lang="pt-BR" sz="2000" dirty="0"/>
              <a:t>Ø 0,20  </a:t>
            </a:r>
            <a:endParaRPr lang="pt-BR" sz="2000" dirty="0" smtClean="0"/>
          </a:p>
          <a:p>
            <a:pPr algn="r"/>
            <a:r>
              <a:rPr lang="pt-BR" dirty="0" smtClean="0"/>
              <a:t>RUA JOSÉ RAMIRO JULIÃO 310M </a:t>
            </a:r>
            <a:r>
              <a:rPr lang="pt-BR" dirty="0"/>
              <a:t>Ø</a:t>
            </a:r>
            <a:r>
              <a:rPr lang="pt-BR" dirty="0" smtClean="0"/>
              <a:t> 0,40 39M Ø 0,50        </a:t>
            </a:r>
          </a:p>
          <a:p>
            <a:pPr algn="r"/>
            <a:r>
              <a:rPr lang="pt-BR" dirty="0" smtClean="0"/>
              <a:t>RUA THOMÉ PEDRO DA SILVA 300M </a:t>
            </a:r>
            <a:r>
              <a:rPr lang="pt-BR" dirty="0"/>
              <a:t>Ø </a:t>
            </a:r>
            <a:r>
              <a:rPr lang="pt-BR" dirty="0" smtClean="0"/>
              <a:t>0,40 /60M </a:t>
            </a:r>
            <a:r>
              <a:rPr lang="pt-BR" dirty="0"/>
              <a:t>Ø </a:t>
            </a:r>
            <a:r>
              <a:rPr lang="pt-BR" dirty="0" smtClean="0"/>
              <a:t>0,50/18M </a:t>
            </a:r>
            <a:r>
              <a:rPr lang="pt-BR" dirty="0"/>
              <a:t>Ø </a:t>
            </a:r>
            <a:r>
              <a:rPr lang="pt-BR" dirty="0" smtClean="0"/>
              <a:t>0,20 </a:t>
            </a:r>
            <a:endParaRPr lang="pt-BR" dirty="0"/>
          </a:p>
          <a:p>
            <a:pPr algn="r"/>
            <a:r>
              <a:rPr lang="pt-BR" dirty="0" smtClean="0"/>
              <a:t>RUA RUTH BITTENCOURT VIEIRA 20M Ø 0,50</a:t>
            </a:r>
          </a:p>
          <a:p>
            <a:pPr algn="r"/>
            <a:r>
              <a:rPr lang="pt-BR" dirty="0" smtClean="0"/>
              <a:t>RUA </a:t>
            </a:r>
            <a:r>
              <a:rPr lang="pt-BR" dirty="0"/>
              <a:t>JOAO GOULART </a:t>
            </a:r>
            <a:r>
              <a:rPr lang="pt-BR" dirty="0" smtClean="0"/>
              <a:t>18M Ø 0,20</a:t>
            </a:r>
          </a:p>
          <a:p>
            <a:pPr algn="r"/>
            <a:r>
              <a:rPr lang="pt-BR" dirty="0" smtClean="0"/>
              <a:t>RUA RAIMUNDO CORREA 33M</a:t>
            </a:r>
            <a:r>
              <a:rPr lang="pt-BR" dirty="0"/>
              <a:t> Ø </a:t>
            </a:r>
            <a:r>
              <a:rPr lang="pt-BR" dirty="0" smtClean="0"/>
              <a:t>0,20  </a:t>
            </a:r>
          </a:p>
          <a:p>
            <a:pPr algn="r"/>
            <a:r>
              <a:rPr lang="pt-BR" dirty="0" smtClean="0"/>
              <a:t>CAIXAS COLETORAS 33</a:t>
            </a:r>
          </a:p>
          <a:p>
            <a:pPr algn="r"/>
            <a:r>
              <a:rPr lang="pt-BR" dirty="0" smtClean="0"/>
              <a:t>CAIXAS DE PASSAGEM 01</a:t>
            </a:r>
          </a:p>
          <a:p>
            <a:pPr algn="r"/>
            <a:r>
              <a:rPr lang="pt-BR" dirty="0" smtClean="0"/>
              <a:t>LIGAÇÕES DOMICILIARES  12 LIGAÇÕES</a:t>
            </a:r>
            <a:endParaRPr lang="pt-BR" dirty="0"/>
          </a:p>
          <a:p>
            <a:pPr algn="r"/>
            <a:endParaRPr lang="pt-BR" dirty="0" smtClean="0"/>
          </a:p>
          <a:p>
            <a:pPr algn="r"/>
            <a:endParaRPr lang="pt-BR" sz="2400" dirty="0"/>
          </a:p>
        </p:txBody>
      </p:sp>
      <p:sp>
        <p:nvSpPr>
          <p:cNvPr id="5" name="Retângulo 4"/>
          <p:cNvSpPr/>
          <p:nvPr/>
        </p:nvSpPr>
        <p:spPr>
          <a:xfrm>
            <a:off x="2286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2286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31" y="4437112"/>
            <a:ext cx="3581236" cy="216021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27" y="2426037"/>
            <a:ext cx="3278037" cy="327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5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75814" y="932412"/>
            <a:ext cx="82490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pt-BR" sz="2400" dirty="0" smtClean="0"/>
          </a:p>
          <a:p>
            <a:pPr algn="r"/>
            <a:r>
              <a:rPr lang="pt-BR" sz="2400" dirty="0" smtClean="0"/>
              <a:t>SERVIÇOS PREPARAÇÃO DE BASE E SUB BASE PARA PAVIMENTAÇÃO</a:t>
            </a:r>
          </a:p>
          <a:p>
            <a:pPr algn="r"/>
            <a:r>
              <a:rPr lang="pt-BR" sz="2000" dirty="0" smtClean="0"/>
              <a:t>RUAS DORACI MEDEIROS PAES, TRECHOS FRANCISCO SOUZA NEVES</a:t>
            </a:r>
          </a:p>
          <a:p>
            <a:pPr algn="r"/>
            <a:r>
              <a:rPr lang="pt-BR" sz="2000" dirty="0" smtClean="0"/>
              <a:t> MACHADO DE ASSIS E  OSVALDO PINTO DA VEIGA (ENTORNO LAGO BARREIRO)- 4.031,48M²</a:t>
            </a:r>
          </a:p>
          <a:p>
            <a:pPr algn="r"/>
            <a:r>
              <a:rPr lang="pt-BR" sz="2000" dirty="0" smtClean="0"/>
              <a:t>RUA ORION ROSA – 1.092,00M²</a:t>
            </a:r>
          </a:p>
          <a:p>
            <a:pPr algn="r"/>
            <a:r>
              <a:rPr lang="pt-BR" sz="2000" dirty="0" smtClean="0"/>
              <a:t>TRECHO RUA FAGUNDES VARELA -289,68 M²</a:t>
            </a:r>
          </a:p>
          <a:p>
            <a:pPr algn="r"/>
            <a:r>
              <a:rPr lang="pt-BR" sz="2000" dirty="0" smtClean="0"/>
              <a:t>RUA JOÃO GOULART – 989,90M²</a:t>
            </a:r>
          </a:p>
          <a:p>
            <a:pPr algn="r"/>
            <a:r>
              <a:rPr lang="pt-BR" sz="2000" dirty="0" smtClean="0"/>
              <a:t>RUA RAIMUNDO CORREA -1328,50M² </a:t>
            </a:r>
          </a:p>
          <a:p>
            <a:pPr algn="r"/>
            <a:endParaRPr lang="pt-BR" sz="2000" dirty="0"/>
          </a:p>
          <a:p>
            <a:pPr algn="r"/>
            <a:r>
              <a:rPr lang="pt-BR" sz="2000" dirty="0" smtClean="0"/>
              <a:t>1.126,90M DE EXTENSÃO / 7.731,56m²</a:t>
            </a:r>
            <a:endParaRPr lang="pt-BR" sz="2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67" y="2732905"/>
            <a:ext cx="2958246" cy="327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702889" y="125302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2400" dirty="0" smtClean="0"/>
              <a:t>OPERAÇÃO TAPA BURACOS</a:t>
            </a:r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36" y="2078966"/>
            <a:ext cx="3715829" cy="371582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79" y="2078967"/>
            <a:ext cx="3715829" cy="371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325757" y="707667"/>
            <a:ext cx="64047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 smtClean="0"/>
              <a:t>CONSTRUÇÃO DE BASE PARA RESERVATORIO</a:t>
            </a:r>
            <a:r>
              <a:rPr lang="pt-BR" sz="2400" dirty="0"/>
              <a:t> DE ABASTECIMENTO DE ÁGUA</a:t>
            </a:r>
            <a:r>
              <a:rPr lang="pt-BR" sz="2400" dirty="0" smtClean="0"/>
              <a:t> - CAPACIDADE DE 500 MIL LT</a:t>
            </a:r>
          </a:p>
          <a:p>
            <a:pPr algn="r"/>
            <a:r>
              <a:rPr lang="pt-BR" sz="2400" dirty="0" smtClean="0"/>
              <a:t>INVESTIMENTO DE R$ 69.074,84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1" y="2113474"/>
            <a:ext cx="3329384" cy="33293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086" y="2277327"/>
            <a:ext cx="4393719" cy="313143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580502" y="5768397"/>
            <a:ext cx="1983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dirty="0" smtClean="0"/>
              <a:t>OBRA CONCLUIDA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98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460805" y="863310"/>
            <a:ext cx="51146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/>
              <a:t>RESERVATORIO DE ABASTECIMENTO DE ÁGUA - CAPACIDADE DE 500 MIL LT</a:t>
            </a:r>
          </a:p>
          <a:p>
            <a:pPr algn="r"/>
            <a:r>
              <a:rPr lang="pt-BR" sz="2400" dirty="0"/>
              <a:t>INVESTIMENTO DE R</a:t>
            </a:r>
            <a:r>
              <a:rPr lang="pt-BR" sz="2400" dirty="0" smtClean="0"/>
              <a:t>$ 225.000,00 </a:t>
            </a:r>
            <a:endParaRPr lang="pt-BR" sz="2400" dirty="0"/>
          </a:p>
        </p:txBody>
      </p:sp>
      <p:sp>
        <p:nvSpPr>
          <p:cNvPr id="3" name="Retângulo 2"/>
          <p:cNvSpPr/>
          <p:nvPr/>
        </p:nvSpPr>
        <p:spPr>
          <a:xfrm>
            <a:off x="7071505" y="6228105"/>
            <a:ext cx="1960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 smtClean="0"/>
              <a:t>OBRA CONCLUIDA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71" y="848962"/>
            <a:ext cx="3111434" cy="233357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70" y="3464915"/>
            <a:ext cx="3132522" cy="313252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48" y="2564903"/>
            <a:ext cx="2126873" cy="33496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64" y="2564903"/>
            <a:ext cx="2126873" cy="334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5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325757" y="707667"/>
            <a:ext cx="6404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 smtClean="0"/>
              <a:t>CONSTRUÇÃO CEI PEDRA SANTOS DE SOUSA</a:t>
            </a:r>
          </a:p>
          <a:p>
            <a:pPr algn="r"/>
            <a:r>
              <a:rPr lang="pt-BR" sz="2400" dirty="0" smtClean="0"/>
              <a:t>INVESTIMENTO DE R$ 711.588,94</a:t>
            </a:r>
            <a:endParaRPr lang="pt-BR" sz="2400" dirty="0"/>
          </a:p>
        </p:txBody>
      </p:sp>
      <p:sp>
        <p:nvSpPr>
          <p:cNvPr id="5" name="Retângulo 4"/>
          <p:cNvSpPr/>
          <p:nvPr/>
        </p:nvSpPr>
        <p:spPr>
          <a:xfrm>
            <a:off x="5369944" y="1700808"/>
            <a:ext cx="331254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dirty="0" smtClean="0"/>
              <a:t>4 SALAS DE AULA COM BANHEIRO;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dirty="0" smtClean="0"/>
              <a:t>BRINQUEDOTECA;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dirty="0" smtClean="0"/>
              <a:t>REFEITÓRIO;</a:t>
            </a:r>
            <a:endParaRPr lang="pt-BR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dirty="0" smtClean="0"/>
              <a:t>SALA DE PROFESSORES COM BANHEIRO;</a:t>
            </a:r>
            <a:endParaRPr lang="pt-BR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dirty="0" smtClean="0"/>
              <a:t>SALA DE DIRETORA COM ALMOXARIFADO;</a:t>
            </a:r>
            <a:endParaRPr lang="pt-BR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dirty="0" smtClean="0"/>
              <a:t>COZINHA, DEPÓSITO DE MANTIMENTOS;</a:t>
            </a:r>
            <a:endParaRPr lang="pt-BR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dirty="0" smtClean="0"/>
              <a:t>ÁREA SERVIÇO COM BANHEIRO DE FUNCIONÁRIOS;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dirty="0" smtClean="0"/>
              <a:t>MURO E AMPLO PÁTIO PARA RECREAÇÃO.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dirty="0" smtClean="0"/>
              <a:t>PREVISÃO </a:t>
            </a:r>
            <a:r>
              <a:rPr lang="pt-BR" dirty="0"/>
              <a:t>CONCLUSÃO:  </a:t>
            </a:r>
            <a:r>
              <a:rPr lang="pt-BR" dirty="0" smtClean="0"/>
              <a:t>JUN/2020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1" y="2124273"/>
            <a:ext cx="4570303" cy="342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4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03" y="572697"/>
            <a:ext cx="2853187" cy="285318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03" y="3502325"/>
            <a:ext cx="2907101" cy="290710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0059" y="1139712"/>
            <a:ext cx="3538507" cy="199041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72" y="4132054"/>
            <a:ext cx="2944481" cy="220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7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430987" y="408733"/>
            <a:ext cx="57130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 smtClean="0"/>
              <a:t>PAVIMENTAÇÃO COM PAVER ESTACIONAMENTO CEI BETILDES SILVA XAVIER – CAÇADOR</a:t>
            </a:r>
          </a:p>
          <a:p>
            <a:pPr algn="r"/>
            <a:r>
              <a:rPr lang="pt-BR" sz="2400" dirty="0" smtClean="0"/>
              <a:t>INVESTIMENTO R$ 25.835,37</a:t>
            </a:r>
            <a:endParaRPr lang="pt-BR" sz="2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4" y="1231664"/>
            <a:ext cx="2066345" cy="489800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146204" y="5760336"/>
            <a:ext cx="1983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dirty="0" smtClean="0"/>
              <a:t>OBRA CONCLUIDA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567" y="1978393"/>
            <a:ext cx="4908605" cy="35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8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575048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AUDIÊNCIA PÚBLICA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1º Quadrimestre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DDDDDD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DDDDDD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971599" y="1844824"/>
            <a:ext cx="7964139" cy="46805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/>
              <a:t>PRINCÍPIOS BASILARES DA LEI DE RESPONSABILIDADE FISCAL - LRF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Planejamento: (Destinar tempo e recursos necessários para execução das ações administrativas com maior eficiência);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Transparência: (dar conhecimento à sociedade das ações governamentais);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Participação Popular: (que as audiências públicas se tornem o centro das decisões);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 Equilíbrio: (Prevenção de déficits);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 Preservação do Patrimônio Público: (Impedir a utilização indevida dos recursos públicos);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 Limitação da Despesa: (Restabelecer as contas publicas aos limites estabelecidos por Lei);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Controle do Endividamento Público: (Manter o equilíbrio das contas e cumprir os limites estabelecidos por lei).</a:t>
            </a:r>
          </a:p>
          <a:p>
            <a:pPr marL="0" indent="0" algn="ctr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7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70260" y="332656"/>
            <a:ext cx="63570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 smtClean="0"/>
              <a:t>PAVIMENTAÇÃO ESTACIONAMENTO E CONSTRUÇÃO MURO ESF CENTRO I – RUA DA LIBERDADE</a:t>
            </a:r>
          </a:p>
          <a:p>
            <a:pPr algn="r"/>
            <a:r>
              <a:rPr lang="pt-BR" sz="2400" dirty="0" smtClean="0"/>
              <a:t>INVESTIMENTO R$ 81.562,31</a:t>
            </a:r>
            <a:endParaRPr lang="pt-BR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59" y="2282643"/>
            <a:ext cx="3474320" cy="3474319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569" y="2230715"/>
            <a:ext cx="3578180" cy="357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6505449" y="6030862"/>
            <a:ext cx="1983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dirty="0" smtClean="0"/>
              <a:t>OBRA CONCLUIDA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9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625795" y="951033"/>
            <a:ext cx="53015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 smtClean="0"/>
              <a:t>REFORMA GERAL E AMPLIAÇÃO EXTENSÃO ESF ILHOTINHA – BAIRRO ALVORADA</a:t>
            </a:r>
          </a:p>
          <a:p>
            <a:pPr algn="r"/>
            <a:r>
              <a:rPr lang="pt-BR" sz="2400" dirty="0" smtClean="0"/>
              <a:t>INVESTIMENTO R$ 96.676,37</a:t>
            </a:r>
            <a:endParaRPr lang="pt-BR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36" y="2151362"/>
            <a:ext cx="4098899" cy="409889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397" y="2151362"/>
            <a:ext cx="4116572" cy="411657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608965" y="6267934"/>
            <a:ext cx="1983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dirty="0" smtClean="0"/>
              <a:t>OBRA CONCLUIDA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212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914030" y="93975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dirty="0"/>
              <a:t>REFORMA GERAL </a:t>
            </a:r>
            <a:r>
              <a:rPr lang="pt-BR" dirty="0" smtClean="0"/>
              <a:t>ESF CENTRO II – BAIRRO CENTRO</a:t>
            </a:r>
            <a:endParaRPr lang="pt-BR" dirty="0"/>
          </a:p>
          <a:p>
            <a:pPr algn="r"/>
            <a:r>
              <a:rPr lang="pt-BR" dirty="0"/>
              <a:t>INVESTIMENTO </a:t>
            </a:r>
            <a:r>
              <a:rPr lang="pt-BR" dirty="0" smtClean="0"/>
              <a:t>R$ 331.000,00 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5418851" y="2180525"/>
            <a:ext cx="3038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1500" dirty="0" smtClean="0"/>
              <a:t>ADEQUAÇÃO E MELHORIAS DE SALAS DE ATENDIMENTO,  IMUNIZAÇÃO, SALA DE ESPERA;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1500" dirty="0" smtClean="0"/>
              <a:t>AMPLIAÇÃO DA RECEPÇÃO;</a:t>
            </a:r>
            <a:endParaRPr lang="pt-BR" sz="15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1500" dirty="0" smtClean="0"/>
              <a:t>SUBSTITUIÇÃO DE PISOS E REVESTIMENTOS;</a:t>
            </a:r>
            <a:endParaRPr lang="pt-BR" sz="15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1500" dirty="0" smtClean="0"/>
              <a:t>CONSTRUÇÃO BANHEIROS PARA PÚBLICO COM ACESSIBILIDADE;</a:t>
            </a:r>
            <a:endParaRPr lang="pt-BR" sz="15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1500" dirty="0" smtClean="0"/>
              <a:t>SETORIZAÇÃO PARA CENTRAL DE VIGILÂNCIAS COM ACESSO COBERTO.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1500" dirty="0" smtClean="0"/>
              <a:t>CONSTRUÇÃO MURO FUNDOS E RECUPERAÇÃO MUROS LATERAIS. </a:t>
            </a:r>
            <a:endParaRPr lang="pt-BR" sz="15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1500" dirty="0"/>
              <a:t>PREVISÃO CONCLUSÃO:  </a:t>
            </a:r>
            <a:r>
              <a:rPr lang="pt-BR" sz="1500" dirty="0" smtClean="0"/>
              <a:t>AGOSTO/2020</a:t>
            </a:r>
            <a:endParaRPr lang="pt-BR" sz="1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2" y="2431473"/>
            <a:ext cx="4050046" cy="303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56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8187" y="2780928"/>
            <a:ext cx="6929438" cy="205422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pt-BR" sz="4000" dirty="0"/>
              <a:t>SECRETARIA DE ASSISTÊNCIA SOCIAL - SAS</a:t>
            </a:r>
          </a:p>
        </p:txBody>
      </p:sp>
      <p:pic>
        <p:nvPicPr>
          <p:cNvPr id="6" name="Picture 2" descr="Resultado de imagem para secretaria de assistencia social">
            <a:extLst>
              <a:ext uri="{FF2B5EF4-FFF2-40B4-BE49-F238E27FC236}">
                <a16:creationId xmlns="" xmlns:a16="http://schemas.microsoft.com/office/drawing/2014/main" id="{56BCB83F-434D-470B-8D4B-4E85364D4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32656"/>
            <a:ext cx="6191250" cy="205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 txBox="1">
            <a:spLocks/>
          </p:cNvSpPr>
          <p:nvPr/>
        </p:nvSpPr>
        <p:spPr bwMode="auto">
          <a:xfrm>
            <a:off x="792529" y="620688"/>
            <a:ext cx="7281863" cy="582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640080" lvl="1" indent="-27432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pt-BR" dirty="0"/>
              <a:t>A secretaria de Assistência Social atua visando garantir o atendimento às necessidades básicas e proporcionar o desenvolvimento pessoal, familiar e </a:t>
            </a:r>
            <a:r>
              <a:rPr lang="pt-BR" b="1" dirty="0"/>
              <a:t>social</a:t>
            </a:r>
            <a:r>
              <a:rPr lang="pt-BR" dirty="0"/>
              <a:t>, bem como, oportunizar a capacitação, facilitando a inserção no mercado de trabalho e a geração de renda</a:t>
            </a:r>
            <a:r>
              <a:rPr lang="pt-BR" dirty="0" smtClean="0"/>
              <a:t>.</a:t>
            </a:r>
          </a:p>
          <a:p>
            <a:pPr marL="365760" lvl="1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endParaRPr lang="pt-BR" dirty="0" smtClean="0"/>
          </a:p>
          <a:p>
            <a:pPr marL="640080" lvl="1" indent="-27432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pt-BR" dirty="0" smtClean="0"/>
              <a:t>Neste </a:t>
            </a:r>
            <a:r>
              <a:rPr lang="pt-BR" dirty="0"/>
              <a:t>sentido desempenha diversas atividades, atendendo no 1º quadrimestre, aproximadamente 2.000 </a:t>
            </a:r>
            <a:r>
              <a:rPr lang="pt-BR" dirty="0" smtClean="0"/>
              <a:t>pessoas.  Os Programas e Projetos do Sociais:                                     </a:t>
            </a:r>
            <a:endParaRPr lang="pt-BR" dirty="0"/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39487207"/>
              </p:ext>
            </p:extLst>
          </p:nvPr>
        </p:nvGraphicFramePr>
        <p:xfrm>
          <a:off x="1187623" y="4509120"/>
          <a:ext cx="6624737" cy="17792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9191"/>
                <a:gridCol w="2249598"/>
                <a:gridCol w="2565948"/>
              </a:tblGrid>
              <a:tr h="585127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u="none" strike="noStrike" dirty="0">
                          <a:effectLst/>
                        </a:rPr>
                        <a:t>PROJETOS ESPECIAIS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u="none" strike="noStrike" dirty="0">
                          <a:effectLst/>
                        </a:rPr>
                        <a:t>BENEFÍCIOS EVENTUAIS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u="none" strike="noStrike" dirty="0">
                          <a:effectLst/>
                        </a:rPr>
                        <a:t>BENEFÍCIOS PRESTAÇÃO CONTÍNUA </a:t>
                      </a:r>
                      <a:r>
                        <a:rPr lang="pt-BR" sz="1400" b="1" u="none" strike="noStrike" dirty="0" smtClean="0">
                          <a:effectLst/>
                        </a:rPr>
                        <a:t>-BPC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465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Grupo de Idosos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Auxílio Natalidade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Idosos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53736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Grupo de Mulheres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Auxílio Funeral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Pessoas Portadoras de Deficiência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382124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Habitação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Auxílio Alimentação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 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657102"/>
      </p:ext>
    </p:extLst>
  </p:cSld>
  <p:clrMapOvr>
    <a:masterClrMapping/>
  </p:clrMapOvr>
  <p:transition>
    <p:wedg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7467600" cy="5925272"/>
          </a:xfrm>
        </p:spPr>
        <p:txBody>
          <a:bodyPr/>
          <a:lstStyle/>
          <a:p>
            <a:r>
              <a:rPr lang="pt-BR" dirty="0" smtClean="0"/>
              <a:t>Dentre os Projetos e Programas de Assistência Social estão:</a:t>
            </a:r>
          </a:p>
          <a:p>
            <a:endParaRPr lang="pt-BR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637844"/>
              </p:ext>
            </p:extLst>
          </p:nvPr>
        </p:nvGraphicFramePr>
        <p:xfrm>
          <a:off x="827584" y="1484780"/>
          <a:ext cx="6768752" cy="4776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8752"/>
              </a:tblGrid>
              <a:tr h="26536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Oficinas do CRAS para grupo de idosos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Crochê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Dança (na terceira idade)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Coral (na terceira idade)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Yoga (na terceira idade)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Yoga (Bairro Três de maio)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Oficinas no CRAS para grupo de mulheres 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Projeto Grupo da Amizade (artesanato)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Projeto Grupo Construindo Cidadania (artesanato)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Oficinas do CRAS para crianças e adolescentes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Artesanato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Grupo de dança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Musicalização (violão, teclado, percussão e canto)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Yoga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</a:rPr>
                        <a:t>Oficinas do CRAS no CEACA</a:t>
                      </a:r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Musicalização (violão, percussão e canto)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Dança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yoga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08748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3768" y="5517232"/>
            <a:ext cx="6512511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000" b="1" dirty="0" err="1"/>
              <a:t>Covid</a:t>
            </a:r>
            <a:r>
              <a:rPr lang="pt-BR" sz="4000" b="1" dirty="0"/>
              <a:t> - 19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899592" y="404664"/>
            <a:ext cx="7467600" cy="5256584"/>
          </a:xfrm>
        </p:spPr>
        <p:txBody>
          <a:bodyPr>
            <a:normAutofit fontScale="70000" lnSpcReduction="20000"/>
          </a:bodyPr>
          <a:lstStyle/>
          <a:p>
            <a:pPr marL="45720" indent="0" algn="just">
              <a:buNone/>
            </a:pPr>
            <a:r>
              <a:rPr lang="pt-BR" sz="2300" dirty="0" smtClean="0"/>
              <a:t>IMPORTANTE:</a:t>
            </a:r>
          </a:p>
          <a:p>
            <a:pPr marL="45720" indent="0" algn="just">
              <a:buNone/>
            </a:pPr>
            <a:r>
              <a:rPr lang="pt-BR" sz="2300" dirty="0" smtClean="0"/>
              <a:t>Em decorrência da pandemia do COVID-19, a partir de março as atividades dos grupos foram suspensas visando evitar aglomerações e disseminação do vírus.</a:t>
            </a:r>
          </a:p>
          <a:p>
            <a:pPr algn="just"/>
            <a:endParaRPr lang="pt-BR" sz="2300" dirty="0"/>
          </a:p>
          <a:p>
            <a:pPr marL="45720" indent="0" algn="just">
              <a:buNone/>
            </a:pPr>
            <a:r>
              <a:rPr lang="pt-BR" sz="2600" dirty="0" smtClean="0"/>
              <a:t>Ações realizadas em decorrência do COVID-19:</a:t>
            </a:r>
          </a:p>
          <a:p>
            <a:pPr algn="just"/>
            <a:r>
              <a:rPr lang="pt-BR" sz="2600" dirty="0" smtClean="0"/>
              <a:t>Atendimento às famílias cadastradas na Secretaria de Assistência Social a distância, respeitando o isolamento, atendendo por meio </a:t>
            </a:r>
            <a:r>
              <a:rPr lang="pt-BR" sz="2600" dirty="0"/>
              <a:t>remoto, centralizamos as equipes na gestão, onde iniciamos os trabalhos de identificação das famílias mais vulneráveis e volumosas. Após identificação iniciamos o revezamento das equipes com entrega de cestas básica. </a:t>
            </a:r>
          </a:p>
          <a:p>
            <a:pPr algn="just"/>
            <a:r>
              <a:rPr lang="pt-BR" sz="2600" dirty="0"/>
              <a:t>Realizamos também neste período o atendimento por telefone nos três principais equipamentos: CRAS,CREAS e Bolsa Família</a:t>
            </a:r>
            <a:r>
              <a:rPr lang="pt-BR" sz="2600" dirty="0" smtClean="0"/>
              <a:t>.</a:t>
            </a:r>
          </a:p>
          <a:p>
            <a:pPr algn="just"/>
            <a:r>
              <a:rPr lang="pt-BR" sz="2600" dirty="0" smtClean="0"/>
              <a:t>Entrega de máscaras para  crianças do SCFV do CRAS;</a:t>
            </a:r>
          </a:p>
          <a:p>
            <a:pPr algn="just"/>
            <a:r>
              <a:rPr lang="pt-BR" sz="2600" dirty="0" smtClean="0"/>
              <a:t> Entrega de atividades lúdicas para crianças atendidas pelo Social para que pudessem dar continuidade nas atividades em seus lares; </a:t>
            </a:r>
            <a:endParaRPr lang="pt-BR" sz="2600" dirty="0"/>
          </a:p>
          <a:p>
            <a:pPr algn="just"/>
            <a:r>
              <a:rPr lang="pt-BR" sz="2600" dirty="0" smtClean="0"/>
              <a:t>Distribuição de </a:t>
            </a:r>
            <a:r>
              <a:rPr lang="pt-BR" sz="2600" dirty="0"/>
              <a:t>446 cestas </a:t>
            </a:r>
            <a:r>
              <a:rPr lang="pt-BR" sz="2600" dirty="0" smtClean="0"/>
              <a:t>básicas para famílias em isolamento social.</a:t>
            </a: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39188847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  <a:p>
            <a:endParaRPr lang="pt-BR" dirty="0"/>
          </a:p>
        </p:txBody>
      </p:sp>
      <p:pic>
        <p:nvPicPr>
          <p:cNvPr id="6" name="Imagem 5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357166"/>
            <a:ext cx="7439609" cy="6000792"/>
          </a:xfrm>
          <a:prstGeom prst="rect">
            <a:avLst/>
          </a:prstGeom>
        </p:spPr>
      </p:pic>
      <p:pic>
        <p:nvPicPr>
          <p:cNvPr id="7" name="Imagem 6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428604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aixaDeTexto 7"/>
          <p:cNvSpPr txBox="1"/>
          <p:nvPr/>
        </p:nvSpPr>
        <p:spPr>
          <a:xfrm>
            <a:off x="2771800" y="404664"/>
            <a:ext cx="542928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Prefeitura Municipal de Capivari de Baixo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Secretaria de Educação e Cultura</a:t>
            </a:r>
          </a:p>
          <a:p>
            <a:pPr algn="ctr"/>
            <a:endParaRPr lang="pt-BR" sz="2200" b="1" dirty="0">
              <a:solidFill>
                <a:schemeClr val="bg1"/>
              </a:solidFill>
            </a:endParaRP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1º Quadrimestre 2020</a:t>
            </a:r>
          </a:p>
        </p:txBody>
      </p:sp>
      <p:pic>
        <p:nvPicPr>
          <p:cNvPr id="9" name="Imagem 8" descr="images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4293096"/>
            <a:ext cx="2619375" cy="174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450239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326689" y="5445224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pt-BR" sz="3200" b="1" dirty="0"/>
              <a:t>Estrutura da Secretaria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336198" y="3244334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14 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835968" y="548680"/>
            <a:ext cx="77768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Times" pitchFamily="18" charset="0"/>
              </a:rPr>
              <a:t>14 unidades escolares;</a:t>
            </a:r>
          </a:p>
          <a:p>
            <a:pPr>
              <a:buFontTx/>
              <a:buChar char="-"/>
            </a:pPr>
            <a:r>
              <a:rPr lang="pt-BR" sz="2800" dirty="0">
                <a:latin typeface="Times" pitchFamily="18" charset="0"/>
              </a:rPr>
              <a:t>09 Centros de Educação Infantil;</a:t>
            </a:r>
          </a:p>
          <a:p>
            <a:pPr>
              <a:buFontTx/>
              <a:buChar char="-"/>
            </a:pPr>
            <a:r>
              <a:rPr lang="pt-BR" sz="2800" dirty="0">
                <a:latin typeface="Times" pitchFamily="18" charset="0"/>
              </a:rPr>
              <a:t>05 Escolas de Ensino Fundamental; </a:t>
            </a:r>
          </a:p>
          <a:p>
            <a:pPr>
              <a:buFontTx/>
              <a:buChar char="-"/>
            </a:pPr>
            <a:endParaRPr lang="pt-BR" sz="2800" dirty="0">
              <a:latin typeface="Times" pitchFamily="18" charset="0"/>
            </a:endParaRPr>
          </a:p>
          <a:p>
            <a:pPr>
              <a:buNone/>
            </a:pPr>
            <a:r>
              <a:rPr lang="pt-BR" sz="2800" dirty="0">
                <a:latin typeface="Times" pitchFamily="18" charset="0"/>
              </a:rPr>
              <a:t>Total de Alunos :  2858</a:t>
            </a:r>
          </a:p>
          <a:p>
            <a:pPr>
              <a:buFontTx/>
              <a:buChar char="-"/>
            </a:pPr>
            <a:r>
              <a:rPr lang="pt-BR" sz="2800" dirty="0">
                <a:latin typeface="Times" pitchFamily="18" charset="0"/>
              </a:rPr>
              <a:t>Centros de Educação Infantil: 0 a 3 anos: 766</a:t>
            </a:r>
          </a:p>
          <a:p>
            <a:pPr>
              <a:buFontTx/>
              <a:buChar char="-"/>
            </a:pPr>
            <a:r>
              <a:rPr lang="pt-BR" sz="2800" dirty="0">
                <a:latin typeface="Times" pitchFamily="18" charset="0"/>
              </a:rPr>
              <a:t>Pré-Escolar: 4 – 5 anos: 574</a:t>
            </a:r>
          </a:p>
          <a:p>
            <a:pPr>
              <a:buFontTx/>
              <a:buChar char="-"/>
            </a:pPr>
            <a:r>
              <a:rPr lang="pt-BR" sz="2800" dirty="0">
                <a:latin typeface="Times" pitchFamily="18" charset="0"/>
              </a:rPr>
              <a:t>Ensino Fundamental: 1518</a:t>
            </a:r>
          </a:p>
          <a:p>
            <a:pPr>
              <a:buFontTx/>
              <a:buChar char="-"/>
            </a:pPr>
            <a:r>
              <a:rPr lang="pt-BR" sz="2800" dirty="0">
                <a:latin typeface="Times" pitchFamily="18" charset="0"/>
              </a:rPr>
              <a:t> Número de Professores Efetivos e </a:t>
            </a:r>
            <a:r>
              <a:rPr lang="pt-BR" sz="2800" dirty="0" err="1">
                <a:latin typeface="Times" pitchFamily="18" charset="0"/>
              </a:rPr>
              <a:t>ACTs</a:t>
            </a:r>
            <a:r>
              <a:rPr lang="pt-BR" sz="2800" dirty="0">
                <a:latin typeface="Times" pitchFamily="18" charset="0"/>
              </a:rPr>
              <a:t>:  365</a:t>
            </a:r>
          </a:p>
          <a:p>
            <a:pPr>
              <a:buFontTx/>
              <a:buChar char="-"/>
            </a:pPr>
            <a:r>
              <a:rPr lang="pt-BR" sz="2800" dirty="0">
                <a:latin typeface="Times" pitchFamily="18" charset="0"/>
              </a:rPr>
              <a:t> Auxiliar de Sala: 77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692696"/>
            <a:ext cx="7467600" cy="5781256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pt-BR" b="1" dirty="0"/>
          </a:p>
          <a:p>
            <a:pPr algn="ctr">
              <a:buNone/>
            </a:pPr>
            <a:r>
              <a:rPr lang="pt-BR" sz="2400" dirty="0" smtClean="0"/>
              <a:t>Ações da Secretaria de Educação no 1º Quadrimestre:</a:t>
            </a:r>
          </a:p>
          <a:p>
            <a:pPr algn="ctr">
              <a:buFontTx/>
              <a:buChar char="-"/>
            </a:pPr>
            <a:r>
              <a:rPr lang="pt-BR" sz="2400" dirty="0" smtClean="0"/>
              <a:t>Colônia de Férias : do dia </a:t>
            </a:r>
            <a:r>
              <a:rPr lang="pt-BR" sz="2400" dirty="0"/>
              <a:t>06/01 à </a:t>
            </a:r>
            <a:r>
              <a:rPr lang="pt-BR" sz="2400" dirty="0" smtClean="0"/>
              <a:t>04/02, foram atendidas 52 crianças </a:t>
            </a:r>
            <a:r>
              <a:rPr lang="pt-BR" sz="2400" dirty="0"/>
              <a:t>de 0 a 3 anos de idade</a:t>
            </a:r>
            <a:r>
              <a:rPr lang="pt-BR" sz="2400" dirty="0" smtClean="0"/>
              <a:t>.</a:t>
            </a:r>
          </a:p>
          <a:p>
            <a:pPr algn="ctr">
              <a:buFontTx/>
              <a:buChar char="-"/>
            </a:pPr>
            <a:r>
              <a:rPr lang="pt-BR" sz="2400" dirty="0" smtClean="0"/>
              <a:t>Outras atividades oferecidas aos alunos de 5 À 16 anos:</a:t>
            </a:r>
            <a:r>
              <a:rPr lang="pt-BR" sz="2400" dirty="0"/>
              <a:t> judô, futebol, futsal feminino e masculino, vôlei, Karatê, tênis de mesa, xadrez, dança e música</a:t>
            </a:r>
            <a:r>
              <a:rPr lang="pt-BR" sz="2400" dirty="0" smtClean="0"/>
              <a:t>.</a:t>
            </a:r>
          </a:p>
          <a:p>
            <a:pPr algn="ctr">
              <a:buFontTx/>
              <a:buChar char="-"/>
            </a:pPr>
            <a:r>
              <a:rPr lang="pt-BR" sz="2400" dirty="0" smtClean="0">
                <a:solidFill>
                  <a:srgbClr val="FF0000"/>
                </a:solidFill>
              </a:rPr>
              <a:t>SUSPENSAS EM DECORRÊNCIA DO COVID-19</a:t>
            </a:r>
            <a:r>
              <a:rPr lang="pt-BR" sz="2400" dirty="0" smtClean="0"/>
              <a:t> </a:t>
            </a:r>
          </a:p>
          <a:p>
            <a:pPr algn="ctr">
              <a:buFontTx/>
              <a:buChar char="-"/>
            </a:pPr>
            <a:r>
              <a:rPr lang="pt-BR" sz="2400" dirty="0" smtClean="0"/>
              <a:t>Pelo mesmo motivo, foram suspensas as aulas presenciais </a:t>
            </a:r>
            <a:r>
              <a:rPr lang="pt-BR" sz="2400" dirty="0"/>
              <a:t> iniciando assim atendimento aos estudantes e familiares através de Watts </a:t>
            </a:r>
            <a:r>
              <a:rPr lang="pt-BR" sz="2400" dirty="0" err="1"/>
              <a:t>App</a:t>
            </a:r>
            <a:r>
              <a:rPr lang="pt-BR" sz="2400" dirty="0"/>
              <a:t>, </a:t>
            </a:r>
            <a:r>
              <a:rPr lang="pt-BR" sz="2400" dirty="0" err="1"/>
              <a:t>Facebook</a:t>
            </a:r>
            <a:r>
              <a:rPr lang="pt-BR" sz="2400" dirty="0"/>
              <a:t> e outros meios </a:t>
            </a:r>
            <a:r>
              <a:rPr lang="pt-BR" sz="2400" dirty="0" smtClean="0"/>
              <a:t>digitais.</a:t>
            </a:r>
            <a:endParaRPr lang="pt-BR" b="1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575048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AUDIÊNCIA PÚBLICA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1º Quadrimestre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DDDDDD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DDDDDD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11561" y="1844824"/>
            <a:ext cx="8324178" cy="22322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4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2" charset="0"/>
              <a:cs typeface="Arial Unicode MS" charset="0"/>
            </a:endParaRPr>
          </a:p>
          <a:p>
            <a:pPr marL="0" indent="0">
              <a:buNone/>
            </a:pPr>
            <a:r>
              <a:rPr lang="en-GB" sz="40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RECEITAS</a:t>
            </a:r>
          </a:p>
          <a:p>
            <a:pPr marL="0" indent="0">
              <a:buNone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 </a:t>
            </a:r>
            <a:r>
              <a:rPr lang="en-GB" sz="36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PÚBLICAS</a:t>
            </a:r>
            <a:endParaRPr lang="pt-BR" sz="36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9552" y="4725144"/>
            <a:ext cx="8316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2"/>
                </a:solidFill>
              </a:rPr>
              <a:t>Consolidação</a:t>
            </a:r>
          </a:p>
          <a:p>
            <a:r>
              <a:rPr lang="pt-BR" dirty="0">
                <a:solidFill>
                  <a:schemeClr val="tx2"/>
                </a:solidFill>
              </a:rPr>
              <a:t> 1° Quadrimestre</a:t>
            </a:r>
          </a:p>
          <a:p>
            <a:r>
              <a:rPr lang="pt-BR" dirty="0">
                <a:solidFill>
                  <a:schemeClr val="tx2"/>
                </a:solidFill>
              </a:rPr>
              <a:t>Período: 01/2020 a 04/2020</a:t>
            </a:r>
          </a:p>
        </p:txBody>
      </p:sp>
      <p:pic>
        <p:nvPicPr>
          <p:cNvPr id="5" name="Picture 4" descr="Imagem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5661248"/>
            <a:ext cx="1598932" cy="995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58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51520" y="404664"/>
            <a:ext cx="8435280" cy="6264696"/>
          </a:xfrm>
        </p:spPr>
        <p:txBody>
          <a:bodyPr>
            <a:normAutofit fontScale="92500" lnSpcReduction="10000"/>
          </a:bodyPr>
          <a:lstStyle/>
          <a:p>
            <a:pPr marL="45720" indent="0" algn="just">
              <a:buNone/>
            </a:pPr>
            <a:r>
              <a:rPr lang="pt-BR" u="sng" dirty="0" smtClean="0"/>
              <a:t>Ações em decorrência da Pandemia:</a:t>
            </a:r>
          </a:p>
          <a:p>
            <a:pPr algn="just"/>
            <a:r>
              <a:rPr lang="pt-BR" dirty="0" smtClean="0"/>
              <a:t>Antecipação do </a:t>
            </a:r>
            <a:r>
              <a:rPr lang="pt-BR" dirty="0"/>
              <a:t>recesso escolar de </a:t>
            </a:r>
            <a:r>
              <a:rPr lang="pt-BR" dirty="0" smtClean="0"/>
              <a:t>julho;</a:t>
            </a:r>
          </a:p>
          <a:p>
            <a:pPr algn="just"/>
            <a:r>
              <a:rPr lang="pt-BR" dirty="0" smtClean="0"/>
              <a:t>Ações </a:t>
            </a:r>
            <a:r>
              <a:rPr lang="pt-BR" dirty="0"/>
              <a:t>pedagógicas </a:t>
            </a:r>
            <a:r>
              <a:rPr lang="pt-BR" dirty="0" smtClean="0"/>
              <a:t>através </a:t>
            </a:r>
            <a:r>
              <a:rPr lang="pt-BR" dirty="0"/>
              <a:t>de plataforma, não desprezando outros meios digitais.</a:t>
            </a:r>
          </a:p>
          <a:p>
            <a:pPr algn="just"/>
            <a:r>
              <a:rPr lang="pt-BR" dirty="0" smtClean="0"/>
              <a:t>A </a:t>
            </a:r>
            <a:r>
              <a:rPr lang="pt-BR" b="1" u="sng" dirty="0"/>
              <a:t>plataforma</a:t>
            </a:r>
            <a:r>
              <a:rPr lang="pt-BR" dirty="0"/>
              <a:t> </a:t>
            </a:r>
            <a:r>
              <a:rPr lang="pt-BR" dirty="0" smtClean="0"/>
              <a:t>foi desenvolvida para dar continuidade no aprendizado e minimizar os prejuízos no processo de aprendizagem, os professores acompanham os alunos a distância e orientam nas atividades, além disso, abrem a possibilidade para os </a:t>
            </a:r>
            <a:r>
              <a:rPr lang="pt-BR" dirty="0"/>
              <a:t>pais </a:t>
            </a:r>
            <a:r>
              <a:rPr lang="pt-BR" dirty="0" smtClean="0"/>
              <a:t>acompanharem todo o processo.</a:t>
            </a:r>
          </a:p>
          <a:p>
            <a:pPr algn="just"/>
            <a:r>
              <a:rPr lang="pt-BR" sz="2400" dirty="0"/>
              <a:t>A Secretaria da Educação se preocupou em planejar toda uma nova estrutura, considerando a primeira semana como recesso escolar e após esse período iniciarmos com atividades complementares aos estudantes e familiares, e  interação com os mesmos com o objetivo de manter o processo de aprendizagem,  vínculo entre estudantes da rede municipal de ensino  e rotinas de estudo,  de forma  não presencial,  utilizando </a:t>
            </a:r>
            <a:r>
              <a:rPr lang="pt-BR" sz="2400" dirty="0" err="1"/>
              <a:t>whatsapp</a:t>
            </a:r>
            <a:r>
              <a:rPr lang="pt-BR" sz="2400" dirty="0"/>
              <a:t>, e outros meios digitais, já pensando em um novo calendário escolar.</a:t>
            </a:r>
          </a:p>
          <a:p>
            <a:pPr algn="just"/>
            <a:endParaRPr lang="pt-BR" dirty="0"/>
          </a:p>
          <a:p>
            <a:pPr marL="45720" indent="0" algn="just">
              <a:buNone/>
            </a:pPr>
            <a:endParaRPr lang="pt-BR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17FE81D2-2EA2-42D3-837E-259987F60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2736"/>
            <a:ext cx="7644341" cy="42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873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39752" y="558924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KIT ALIMENTAÇÃO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1560" y="1052736"/>
            <a:ext cx="7643192" cy="4896544"/>
          </a:xfrm>
        </p:spPr>
        <p:txBody>
          <a:bodyPr>
            <a:normAutofit fontScale="92500" lnSpcReduction="10000"/>
          </a:bodyPr>
          <a:lstStyle/>
          <a:p>
            <a:r>
              <a:rPr lang="pt-BR" b="1" dirty="0" smtClean="0"/>
              <a:t>Fornecimento de</a:t>
            </a:r>
            <a:r>
              <a:rPr lang="pt-BR" sz="2600" dirty="0" smtClean="0"/>
              <a:t> </a:t>
            </a:r>
            <a:r>
              <a:rPr lang="pt-BR" sz="2600" dirty="0"/>
              <a:t>kits de alimentação escolar para os alunos da rede municipal de ensino cadastrados no bolsa família e todos os demais alunos que venham se cadastrar através da plataforma virtual. Os alunos que não têm acesso a internet, o cadastro será feito na própria escola.</a:t>
            </a:r>
          </a:p>
          <a:p>
            <a:r>
              <a:rPr lang="pt-BR" sz="2600" dirty="0" smtClean="0"/>
              <a:t>O </a:t>
            </a:r>
            <a:r>
              <a:rPr lang="pt-BR" sz="2600" dirty="0"/>
              <a:t>kit de alimentação é composto de feijão, arroz, farinha, leite UHT, biscoito, macarrão, açúcar e outros produtos não perecíveis, além de frutas e verduras.</a:t>
            </a:r>
          </a:p>
          <a:p>
            <a:r>
              <a:rPr lang="pt-BR" sz="2600" dirty="0" smtClean="0"/>
              <a:t>Na </a:t>
            </a:r>
            <a:r>
              <a:rPr lang="pt-BR" sz="2600" dirty="0"/>
              <a:t>primeira fase foram entregues exatamente 2.000 </a:t>
            </a:r>
            <a:r>
              <a:rPr lang="pt-BR" sz="2600" dirty="0" smtClean="0"/>
              <a:t>kits.</a:t>
            </a:r>
            <a:endParaRPr lang="pt-BR" sz="2600" dirty="0"/>
          </a:p>
          <a:p>
            <a:pPr>
              <a:buNone/>
            </a:pPr>
            <a:r>
              <a:rPr lang="pt-BR" sz="2600" dirty="0"/>
              <a:t> 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a lucia\Downloads\IMG-20200521-WA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2218506" cy="3940616"/>
          </a:xfrm>
          <a:prstGeom prst="rect">
            <a:avLst/>
          </a:prstGeom>
          <a:noFill/>
        </p:spPr>
      </p:pic>
      <p:pic>
        <p:nvPicPr>
          <p:cNvPr id="1027" name="Picture 3" descr="C:\Users\maria lucia\Downloads\IMG-20200521-WA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980728"/>
            <a:ext cx="3024336" cy="4032448"/>
          </a:xfrm>
          <a:prstGeom prst="rect">
            <a:avLst/>
          </a:prstGeom>
          <a:noFill/>
        </p:spPr>
      </p:pic>
      <p:pic>
        <p:nvPicPr>
          <p:cNvPr id="1028" name="Picture 4" descr="C:\Users\maria lucia\Downloads\IMG-20200521-WA0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429000"/>
            <a:ext cx="2283718" cy="3044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16F77F3A-830C-4A99-98EC-EBBFB6E525AC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9219" name="Picture 6" descr="http://www.bahianapolitica.com.br/fotos/p/19254-2.jpg">
            <a:extLst>
              <a:ext uri="{FF2B5EF4-FFF2-40B4-BE49-F238E27FC236}">
                <a16:creationId xmlns="" xmlns:a16="http://schemas.microsoft.com/office/drawing/2014/main" id="{91FDD1F5-3B1C-4CBA-A326-6ECA67A69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5725"/>
            <a:ext cx="1916113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irc_mi" descr="http://cdn.fecam.org.br/images/municipios/brasao/90x90/capivaridebaixo.png">
            <a:hlinkClick r:id="rId4"/>
            <a:extLst>
              <a:ext uri="{FF2B5EF4-FFF2-40B4-BE49-F238E27FC236}">
                <a16:creationId xmlns="" xmlns:a16="http://schemas.microsoft.com/office/drawing/2014/main" id="{C895EB8D-59A7-4425-A28E-08595DD8D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14313"/>
            <a:ext cx="11953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C:\Users\'\Desktop\logos jaleco\atençao básica.jpg">
            <a:extLst>
              <a:ext uri="{FF2B5EF4-FFF2-40B4-BE49-F238E27FC236}">
                <a16:creationId xmlns="" xmlns:a16="http://schemas.microsoft.com/office/drawing/2014/main" id="{08E0D8EF-4941-4504-8CE9-016642552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7011"/>
          <a:stretch>
            <a:fillRect/>
          </a:stretch>
        </p:blipFill>
        <p:spPr bwMode="auto">
          <a:xfrm>
            <a:off x="714375" y="4714875"/>
            <a:ext cx="137795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8" descr="C:\Users\'\Desktop\logos jaleco\Logo-Nasf.jpg">
            <a:extLst>
              <a:ext uri="{FF2B5EF4-FFF2-40B4-BE49-F238E27FC236}">
                <a16:creationId xmlns="" xmlns:a16="http://schemas.microsoft.com/office/drawing/2014/main" id="{BC78ABE2-A7FB-4F9F-9EF9-45260531D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5286375"/>
            <a:ext cx="141605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9" descr="C:\Users\'\Desktop\logos jaleco\melhor-casa.jpg">
            <a:extLst>
              <a:ext uri="{FF2B5EF4-FFF2-40B4-BE49-F238E27FC236}">
                <a16:creationId xmlns="" xmlns:a16="http://schemas.microsoft.com/office/drawing/2014/main" id="{273B7F35-CCF2-4BAD-B2AD-B0E33D372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572125"/>
            <a:ext cx="15462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7" descr="C:\Users\'\Desktop\logos jaleco\caps-logo_3b9a84b2.jpg">
            <a:extLst>
              <a:ext uri="{FF2B5EF4-FFF2-40B4-BE49-F238E27FC236}">
                <a16:creationId xmlns="" xmlns:a16="http://schemas.microsoft.com/office/drawing/2014/main" id="{109CD3BE-C42F-42BC-BB89-39EE88540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5429250"/>
            <a:ext cx="17145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CaixaDeTexto 9">
            <a:extLst>
              <a:ext uri="{FF2B5EF4-FFF2-40B4-BE49-F238E27FC236}">
                <a16:creationId xmlns="" xmlns:a16="http://schemas.microsoft.com/office/drawing/2014/main" id="{FC6C0E5F-8984-431A-B4F1-5D186F7CA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88" y="500063"/>
            <a:ext cx="3714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b="1"/>
              <a:t>PREFEITURA MUNICIPAL DE CAPIVARI DE BAIXO</a:t>
            </a:r>
          </a:p>
        </p:txBody>
      </p:sp>
      <p:sp>
        <p:nvSpPr>
          <p:cNvPr id="9226" name="CaixaDeTexto 11">
            <a:extLst>
              <a:ext uri="{FF2B5EF4-FFF2-40B4-BE49-F238E27FC236}">
                <a16:creationId xmlns="" xmlns:a16="http://schemas.microsoft.com/office/drawing/2014/main" id="{BE70A425-BAC3-494C-BBD4-F6AB443DA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75" y="1571625"/>
            <a:ext cx="685800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3600" b="1"/>
              <a:t>SECRETARIA MUNICIPAL DE SAÚDE</a:t>
            </a:r>
          </a:p>
          <a:p>
            <a:pPr algn="ctr"/>
            <a:r>
              <a:rPr lang="pt-BR" altLang="pt-BR" sz="3600" b="1"/>
              <a:t> </a:t>
            </a:r>
          </a:p>
          <a:p>
            <a:pPr algn="ctr"/>
            <a:r>
              <a:rPr lang="pt-BR" altLang="pt-BR" sz="3600" b="1"/>
              <a:t>1º QUADRIMESTRE </a:t>
            </a:r>
          </a:p>
          <a:p>
            <a:pPr algn="ctr"/>
            <a:endParaRPr lang="pt-BR" altLang="pt-BR" sz="3600" b="1"/>
          </a:p>
          <a:p>
            <a:pPr algn="ctr"/>
            <a:r>
              <a:rPr lang="pt-BR" altLang="pt-BR" sz="3600" b="1"/>
              <a:t>2020</a:t>
            </a:r>
          </a:p>
          <a:p>
            <a:pPr algn="ctr"/>
            <a:endParaRPr lang="pt-BR" altLang="pt-BR" sz="2800"/>
          </a:p>
        </p:txBody>
      </p:sp>
    </p:spTree>
  </p:cSld>
  <p:clrMapOvr>
    <a:masterClrMapping/>
  </p:clrMapOvr>
  <p:transition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http://www.bahianapolitica.com.br/fotos/p/19254-2.jpg">
            <a:extLst>
              <a:ext uri="{FF2B5EF4-FFF2-40B4-BE49-F238E27FC236}">
                <a16:creationId xmlns="" xmlns:a16="http://schemas.microsoft.com/office/drawing/2014/main" id="{51B8E6CB-5547-45CC-BA27-C4473B714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01600"/>
            <a:ext cx="1944216" cy="145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CaixaDeTexto 3">
            <a:extLst>
              <a:ext uri="{FF2B5EF4-FFF2-40B4-BE49-F238E27FC236}">
                <a16:creationId xmlns="" xmlns:a16="http://schemas.microsoft.com/office/drawing/2014/main" id="{23AE08FE-00D9-4294-993B-50A890487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285750"/>
            <a:ext cx="8245475" cy="21698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t-BR" sz="1800" dirty="0" smtClean="0">
                <a:latin typeface="Arial" panose="020B0604020202020204" pitchFamily="34" charset="0"/>
              </a:rPr>
              <a:t>		São 201 profissionais que atuam no Fundo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t-BR" sz="1800" dirty="0">
                <a:latin typeface="Arial" panose="020B0604020202020204" pitchFamily="34" charset="0"/>
              </a:rPr>
              <a:t> </a:t>
            </a:r>
            <a:r>
              <a:rPr lang="pt-BR" sz="1800" dirty="0" smtClean="0">
                <a:latin typeface="Arial" panose="020B0604020202020204" pitchFamily="34" charset="0"/>
              </a:rPr>
              <a:t>                            Municipal de Saúde, na seguinte estrutura:</a:t>
            </a:r>
            <a:endParaRPr lang="pt-BR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latin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06914910-EF3A-42EB-B19E-8576400C0592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11269" name="irc_mi" descr="http://cdn.fecam.org.br/images/municipios/brasao/90x90/capivaridebaixo.png">
            <a:hlinkClick r:id="rId4"/>
            <a:extLst>
              <a:ext uri="{FF2B5EF4-FFF2-40B4-BE49-F238E27FC236}">
                <a16:creationId xmlns="" xmlns:a16="http://schemas.microsoft.com/office/drawing/2014/main" id="{E611F986-07E0-4EAC-8C59-D017FA35E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14313"/>
            <a:ext cx="11953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Diagrama 7">
            <a:extLst>
              <a:ext uri="{FF2B5EF4-FFF2-40B4-BE49-F238E27FC236}">
                <a16:creationId xmlns="" xmlns:a16="http://schemas.microsoft.com/office/drawing/2014/main" id="{923D87B5-BAEE-436B-A3D6-5C35989397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3117832"/>
              </p:ext>
            </p:extLst>
          </p:nvPr>
        </p:nvGraphicFramePr>
        <p:xfrm>
          <a:off x="1265213" y="2163299"/>
          <a:ext cx="6858048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>
    <p:wipe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http://www.bahianapolitica.com.br/fotos/p/19254-2.jpg">
            <a:extLst>
              <a:ext uri="{FF2B5EF4-FFF2-40B4-BE49-F238E27FC236}">
                <a16:creationId xmlns="" xmlns:a16="http://schemas.microsoft.com/office/drawing/2014/main" id="{938B48BD-97CE-4CBB-9C31-77752FE80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20859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CaixaDeTexto 3">
            <a:extLst>
              <a:ext uri="{FF2B5EF4-FFF2-40B4-BE49-F238E27FC236}">
                <a16:creationId xmlns="" xmlns:a16="http://schemas.microsoft.com/office/drawing/2014/main" id="{46FCAD52-40D0-4189-BEF6-286103CF0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642938"/>
            <a:ext cx="8213725" cy="2874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BR" sz="2000" b="1" u="sng" dirty="0">
                <a:latin typeface="Arial" pitchFamily="34" charset="0"/>
              </a:rPr>
              <a:t>Atenção Básica,  Média e Alta Complexidade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sz="2400" b="1" u="sng" dirty="0">
              <a:latin typeface="Arial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pt-BR" sz="2400" dirty="0"/>
          </a:p>
          <a:p>
            <a:pPr marL="342900" indent="-342900" algn="just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latin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0AF659B5-5AC9-48E9-B621-388C3066FF52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12293" name="irc_mi" descr="http://cdn.fecam.org.br/images/municipios/brasao/90x90/capivaridebaixo.png">
            <a:hlinkClick r:id="rId4"/>
            <a:extLst>
              <a:ext uri="{FF2B5EF4-FFF2-40B4-BE49-F238E27FC236}">
                <a16:creationId xmlns="" xmlns:a16="http://schemas.microsoft.com/office/drawing/2014/main" id="{5D3EFF5B-8EE8-4D45-91A5-8D5F1C51B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14313"/>
            <a:ext cx="11953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a 5">
            <a:extLst>
              <a:ext uri="{FF2B5EF4-FFF2-40B4-BE49-F238E27FC236}">
                <a16:creationId xmlns="" xmlns:a16="http://schemas.microsoft.com/office/drawing/2014/main" id="{A7CEE9EC-2898-41D8-85BC-740291CC09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658562"/>
              </p:ext>
            </p:extLst>
          </p:nvPr>
        </p:nvGraphicFramePr>
        <p:xfrm>
          <a:off x="1142976" y="1857364"/>
          <a:ext cx="7715304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295" name="Retângulo 8">
            <a:extLst>
              <a:ext uri="{FF2B5EF4-FFF2-40B4-BE49-F238E27FC236}">
                <a16:creationId xmlns="" xmlns:a16="http://schemas.microsoft.com/office/drawing/2014/main" id="{6C39B3E9-9BEC-4E3D-8D49-6B75863A0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6278563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</p:spTree>
  </p:cSld>
  <p:clrMapOvr>
    <a:masterClrMapping/>
  </p:clrMapOvr>
  <p:transition>
    <p:wipe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3">
            <a:extLst>
              <a:ext uri="{FF2B5EF4-FFF2-40B4-BE49-F238E27FC236}">
                <a16:creationId xmlns="" xmlns:a16="http://schemas.microsoft.com/office/drawing/2014/main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062" y="1052736"/>
            <a:ext cx="78850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pt-BR" altLang="pt-BR" sz="1200" dirty="0"/>
          </a:p>
          <a:p>
            <a:pPr eaLnBrk="1" hangingPunct="1">
              <a:lnSpc>
                <a:spcPct val="150000"/>
              </a:lnSpc>
            </a:pPr>
            <a:endParaRPr lang="pt-BR" altLang="pt-BR" sz="1200" dirty="0"/>
          </a:p>
          <a:p>
            <a:pPr eaLnBrk="1" hangingPunct="1">
              <a:lnSpc>
                <a:spcPct val="150000"/>
              </a:lnSpc>
            </a:pPr>
            <a:r>
              <a:rPr lang="pt-BR" altLang="pt-BR" sz="1600" dirty="0" smtClean="0"/>
              <a:t>Durante o 1º quadrimestre foram realizados  120.537 atendimentos em todas as Unidades, nas  seguinte áreas:</a:t>
            </a:r>
          </a:p>
          <a:p>
            <a:pPr eaLnBrk="1" hangingPunct="1">
              <a:lnSpc>
                <a:spcPct val="150000"/>
              </a:lnSpc>
            </a:pPr>
            <a:endParaRPr lang="pt-BR" altLang="pt-BR" sz="1600" dirty="0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0A00A83B-042D-49BF-82BC-ABBB65DB9FE4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13316" name="Picture 6" descr="http://www.bahianapolitica.com.br/fotos/p/19254-2.jpg">
            <a:extLst>
              <a:ext uri="{FF2B5EF4-FFF2-40B4-BE49-F238E27FC236}">
                <a16:creationId xmlns="" xmlns:a16="http://schemas.microsoft.com/office/drawing/2014/main" id="{FCF6F5D8-57A0-4D51-9D81-4C209A13A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1657"/>
            <a:ext cx="2476500" cy="156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irc_mi" descr="http://cdn.fecam.org.br/images/municipios/brasao/90x90/capivaridebaixo.png">
            <a:hlinkClick r:id="rId4"/>
            <a:extLst>
              <a:ext uri="{FF2B5EF4-FFF2-40B4-BE49-F238E27FC236}">
                <a16:creationId xmlns="" xmlns:a16="http://schemas.microsoft.com/office/drawing/2014/main" id="{F660A9A0-7AD2-45E6-94C8-26A243DC8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14313"/>
            <a:ext cx="11953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6" descr="C:\Users\'\Desktop\logos jaleco\atençao básica.jpg">
            <a:extLst>
              <a:ext uri="{FF2B5EF4-FFF2-40B4-BE49-F238E27FC236}">
                <a16:creationId xmlns="" xmlns:a16="http://schemas.microsoft.com/office/drawing/2014/main" id="{C2965073-77B9-4170-B039-4773733CC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t="3999"/>
          <a:stretch>
            <a:fillRect/>
          </a:stretch>
        </p:blipFill>
        <p:spPr bwMode="auto">
          <a:xfrm>
            <a:off x="6643688" y="5143500"/>
            <a:ext cx="2182812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Retângulo 10">
            <a:extLst>
              <a:ext uri="{FF2B5EF4-FFF2-40B4-BE49-F238E27FC236}">
                <a16:creationId xmlns="" xmlns:a16="http://schemas.microsoft.com/office/drawing/2014/main" id="{7E3CFC6E-1FE7-4A50-8399-81643B13E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078574"/>
              </p:ext>
            </p:extLst>
          </p:nvPr>
        </p:nvGraphicFramePr>
        <p:xfrm>
          <a:off x="1565564" y="2447132"/>
          <a:ext cx="4810100" cy="3771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82440"/>
                <a:gridCol w="1627660"/>
              </a:tblGrid>
              <a:tr h="26594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Atendimentos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ESF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59724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err="1">
                          <a:effectLst/>
                        </a:rPr>
                        <a:t>Nasf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5100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err="1">
                          <a:effectLst/>
                        </a:rPr>
                        <a:t>Fisoterapia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2994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err="1">
                          <a:effectLst/>
                        </a:rPr>
                        <a:t>Emad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1756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Paciente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131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Fraldas Geriátricas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12066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Pacientes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88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err="1">
                          <a:effectLst/>
                        </a:rPr>
                        <a:t>Caps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1208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7168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Atenção Primaria (Exames)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</a:rPr>
                        <a:t>23460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err="1" smtClean="0">
                          <a:effectLst/>
                        </a:rPr>
                        <a:t>Vigilancia</a:t>
                      </a:r>
                      <a:r>
                        <a:rPr lang="pt-BR" sz="2000" u="none" strike="noStrike" dirty="0" smtClean="0">
                          <a:effectLst/>
                        </a:rPr>
                        <a:t> </a:t>
                      </a:r>
                      <a:r>
                        <a:rPr lang="pt-BR" sz="2000" u="none" strike="noStrike" dirty="0">
                          <a:effectLst/>
                        </a:rPr>
                        <a:t>em Saúde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</a:rPr>
                        <a:t>2015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Farmácia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</a:rPr>
                        <a:t>11995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87172182-49E5-4AC3-8422-9E1F15E8D681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25603" name="Picture 6" descr="http://www.bahianapolitica.com.br/fotos/p/19254-2.jpg">
            <a:extLst>
              <a:ext uri="{FF2B5EF4-FFF2-40B4-BE49-F238E27FC236}">
                <a16:creationId xmlns="" xmlns:a16="http://schemas.microsoft.com/office/drawing/2014/main" id="{A260182C-2BC1-4B62-94D6-F666FFE3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1600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irc_mi" descr="http://cdn.fecam.org.br/images/municipios/brasao/90x90/capivaridebaixo.png">
            <a:hlinkClick r:id="rId3"/>
            <a:extLst>
              <a:ext uri="{FF2B5EF4-FFF2-40B4-BE49-F238E27FC236}">
                <a16:creationId xmlns="" xmlns:a16="http://schemas.microsoft.com/office/drawing/2014/main" id="{74DDD988-A727-4E0F-A774-0A96C6938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214313"/>
            <a:ext cx="11953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CaixaDeTexto 4">
            <a:extLst>
              <a:ext uri="{FF2B5EF4-FFF2-40B4-BE49-F238E27FC236}">
                <a16:creationId xmlns="" xmlns:a16="http://schemas.microsoft.com/office/drawing/2014/main" id="{5D1FE579-FEBB-4CDE-9E4F-AF00687CD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1143000"/>
            <a:ext cx="3797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400" b="1"/>
              <a:t>PRONTO ATENDIMENTO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="" xmlns:a16="http://schemas.microsoft.com/office/drawing/2014/main" id="{0498DB2E-B316-4D70-A505-2AEE6CFBFF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8898071"/>
              </p:ext>
            </p:extLst>
          </p:nvPr>
        </p:nvGraphicFramePr>
        <p:xfrm>
          <a:off x="785786" y="20002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5607" name="Retângulo 7">
            <a:extLst>
              <a:ext uri="{FF2B5EF4-FFF2-40B4-BE49-F238E27FC236}">
                <a16:creationId xmlns="" xmlns:a16="http://schemas.microsoft.com/office/drawing/2014/main" id="{644E857A-C3BA-4B8F-B008-6B9839684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86500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ixaDeTexto 3">
            <a:extLst>
              <a:ext uri="{FF2B5EF4-FFF2-40B4-BE49-F238E27FC236}">
                <a16:creationId xmlns="" xmlns:a16="http://schemas.microsoft.com/office/drawing/2014/main" id="{3D0B18C3-286E-4557-A4EB-F7DAF5BA4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428625"/>
            <a:ext cx="7143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pt-BR" altLang="pt-BR" sz="2400"/>
          </a:p>
          <a:p>
            <a:pPr lvl="2" algn="ctr">
              <a:spcBef>
                <a:spcPct val="20000"/>
              </a:spcBef>
              <a:buFont typeface="Arial" panose="020B0604020202020204" pitchFamily="34" charset="0"/>
              <a:buNone/>
            </a:pPr>
            <a:endParaRPr lang="pt-BR" altLang="pt-BR" sz="2400" b="1"/>
          </a:p>
          <a:p>
            <a:pPr lvl="2"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t-BR" altLang="pt-BR" sz="2400" b="1" i="1"/>
              <a:t>Algumas Ações da Secretaria Municipal de Saúde no 1º Quadrimestre 2020 em combate ao covid-19.</a:t>
            </a:r>
            <a:endParaRPr lang="pt-BR" altLang="pt-BR" sz="2400" u="sng"/>
          </a:p>
          <a:p>
            <a:pPr eaLnBrk="1" hangingPunct="1">
              <a:lnSpc>
                <a:spcPct val="150000"/>
              </a:lnSpc>
            </a:pPr>
            <a:endParaRPr lang="pt-BR" altLang="pt-BR" sz="2400" u="sng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D0EFF675-22D8-44CE-9412-66058FDCF867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26628" name="Picture 6" descr="http://www.bahianapolitica.com.br/fotos/p/19254-2.jpg">
            <a:extLst>
              <a:ext uri="{FF2B5EF4-FFF2-40B4-BE49-F238E27FC236}">
                <a16:creationId xmlns="" xmlns:a16="http://schemas.microsoft.com/office/drawing/2014/main" id="{775BF199-E2A1-4483-BC86-D56CAA003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3"/>
          <a:stretch>
            <a:fillRect/>
          </a:stretch>
        </p:blipFill>
        <p:spPr bwMode="auto">
          <a:xfrm>
            <a:off x="142875" y="74613"/>
            <a:ext cx="247650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irc_mi" descr="http://cdn.fecam.org.br/images/municipios/brasao/90x90/capivaridebaixo.png">
            <a:hlinkClick r:id="rId4"/>
            <a:extLst>
              <a:ext uri="{FF2B5EF4-FFF2-40B4-BE49-F238E27FC236}">
                <a16:creationId xmlns="" xmlns:a16="http://schemas.microsoft.com/office/drawing/2014/main" id="{FD9F382E-686D-4323-A6E1-CAACDC2F3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14313"/>
            <a:ext cx="11953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tângulo 5">
            <a:extLst>
              <a:ext uri="{FF2B5EF4-FFF2-40B4-BE49-F238E27FC236}">
                <a16:creationId xmlns="" xmlns:a16="http://schemas.microsoft.com/office/drawing/2014/main" id="{1BD5873D-F3AA-4221-9D74-C7B079171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  <p:sp>
        <p:nvSpPr>
          <p:cNvPr id="26631" name="Retângulo 7">
            <a:extLst>
              <a:ext uri="{FF2B5EF4-FFF2-40B4-BE49-F238E27FC236}">
                <a16:creationId xmlns="" xmlns:a16="http://schemas.microsoft.com/office/drawing/2014/main" id="{D9B27188-D278-4790-8966-B3DB670FD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2928938"/>
            <a:ext cx="7786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pt-BR" altLang="pt-BR"/>
              <a:t> Plano de Contigência;</a:t>
            </a:r>
          </a:p>
          <a:p>
            <a:pPr>
              <a:buFont typeface="Arial" panose="020B0604020202020204" pitchFamily="34" charset="0"/>
              <a:buChar char="•"/>
            </a:pPr>
            <a:endParaRPr lang="pt-BR" altLang="pt-BR"/>
          </a:p>
          <a:p>
            <a:pPr>
              <a:buFont typeface="Arial" panose="020B0604020202020204" pitchFamily="34" charset="0"/>
              <a:buChar char="•"/>
            </a:pPr>
            <a:r>
              <a:rPr lang="pt-BR" altLang="pt-BR"/>
              <a:t>Abertura de uma unidade </a:t>
            </a:r>
            <a:r>
              <a:rPr lang="pt-BR" altLang="pt-BR">
                <a:latin typeface="Calibri" panose="020F0502020204030204" pitchFamily="34" charset="0"/>
              </a:rPr>
              <a:t>“</a:t>
            </a:r>
            <a:r>
              <a:rPr lang="pt-BR" altLang="pt-BR"/>
              <a:t>Sentinela</a:t>
            </a:r>
            <a:r>
              <a:rPr lang="pt-BR" altLang="pt-BR">
                <a:latin typeface="Calibri" panose="020F0502020204030204" pitchFamily="34" charset="0"/>
              </a:rPr>
              <a:t>”</a:t>
            </a:r>
            <a:r>
              <a:rPr lang="pt-BR" altLang="pt-BR"/>
              <a:t>, para o atendimento dos pacientes com quadro de s</a:t>
            </a:r>
            <a:r>
              <a:rPr lang="pt-BR" altLang="pt-BR">
                <a:latin typeface="Calibri" panose="020F0502020204030204" pitchFamily="34" charset="0"/>
              </a:rPr>
              <a:t>í</a:t>
            </a:r>
            <a:r>
              <a:rPr lang="pt-BR" altLang="pt-BR"/>
              <a:t>ndrome gripal;</a:t>
            </a:r>
          </a:p>
        </p:txBody>
      </p:sp>
      <p:sp>
        <p:nvSpPr>
          <p:cNvPr id="26632" name="AutoShape 7" descr="blob:https://web.whatsapp.com/49a285ac-5dfb-45c2-88de-7bf3aae97848">
            <a:extLst>
              <a:ext uri="{FF2B5EF4-FFF2-40B4-BE49-F238E27FC236}">
                <a16:creationId xmlns="" xmlns:a16="http://schemas.microsoft.com/office/drawing/2014/main" id="{53B678E1-251C-4E2B-A59C-29F0433764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26633" name="AutoShape 9" descr="blob:https://web.whatsapp.com/49a285ac-5dfb-45c2-88de-7bf3aae97848">
            <a:extLst>
              <a:ext uri="{FF2B5EF4-FFF2-40B4-BE49-F238E27FC236}">
                <a16:creationId xmlns="" xmlns:a16="http://schemas.microsoft.com/office/drawing/2014/main" id="{E8AB58A3-296F-4864-99E0-CAA8E07E8E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pic>
        <p:nvPicPr>
          <p:cNvPr id="26634" name="Picture 10" descr="C:\Users\PC\Desktop\49a285ac-5dfb-45c2-88de-7bf3aae97848.jpg">
            <a:extLst>
              <a:ext uri="{FF2B5EF4-FFF2-40B4-BE49-F238E27FC236}">
                <a16:creationId xmlns="" xmlns:a16="http://schemas.microsoft.com/office/drawing/2014/main" id="{5A34B35B-C312-40D4-9D70-16E252645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10428"/>
          <a:stretch>
            <a:fillRect/>
          </a:stretch>
        </p:blipFill>
        <p:spPr bwMode="auto">
          <a:xfrm>
            <a:off x="5143504" y="3929065"/>
            <a:ext cx="3143240" cy="2176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Espaço Reservado para Conteúdo 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89439147"/>
              </p:ext>
            </p:extLst>
          </p:nvPr>
        </p:nvGraphicFramePr>
        <p:xfrm>
          <a:off x="827584" y="620690"/>
          <a:ext cx="7632848" cy="5372978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9596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731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446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ESTRUTURA DA RECEITA</a:t>
                      </a:r>
                      <a:endParaRPr lang="pt-BR" sz="2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092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haroni" pitchFamily="2" charset="-79"/>
                          <a:cs typeface="Aharoni" pitchFamily="2" charset="-79"/>
                        </a:rPr>
                        <a:t>Tipo Receita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latin typeface="Aharoni" pitchFamily="2" charset="-79"/>
                          <a:cs typeface="Aharoni" pitchFamily="2" charset="-79"/>
                        </a:rPr>
                        <a:t>Descrição  da Receita</a:t>
                      </a:r>
                    </a:p>
                  </a:txBody>
                  <a:tcPr marL="7829" marR="7829" marT="7829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09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Tributária (Receita Própria)</a:t>
                      </a:r>
                      <a:endParaRPr lang="pt-BR" sz="2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IPTU,</a:t>
                      </a:r>
                      <a:r>
                        <a:rPr lang="pt-BR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ISS,ITBI, I.R, TAXAS(alvará, lixo, </a:t>
                      </a:r>
                      <a:r>
                        <a:rPr lang="pt-BR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etc</a:t>
                      </a:r>
                      <a:r>
                        <a:rPr lang="pt-BR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)</a:t>
                      </a:r>
                      <a:endParaRPr lang="pt-BR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09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Contribuições</a:t>
                      </a:r>
                      <a:endParaRPr lang="pt-BR" sz="2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Iluminação</a:t>
                      </a:r>
                      <a:r>
                        <a:rPr lang="pt-BR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Pública</a:t>
                      </a:r>
                      <a:endParaRPr lang="pt-BR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09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Patrimonial</a:t>
                      </a:r>
                      <a:endParaRPr lang="pt-BR" sz="2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Rendimentos e Alienações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09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Serviços</a:t>
                      </a:r>
                      <a:endParaRPr lang="pt-BR" sz="2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Serviços de Água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09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Transferências Correntes</a:t>
                      </a:r>
                      <a:endParaRPr lang="pt-BR" sz="2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FPM, SUS,</a:t>
                      </a:r>
                      <a:r>
                        <a:rPr lang="pt-BR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FUNDEB, ICMS,IPVA, FNDE, </a:t>
                      </a:r>
                      <a:r>
                        <a:rPr lang="pt-BR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SUAS,etc</a:t>
                      </a:r>
                      <a:endParaRPr lang="pt-BR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09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Outras Receitas Correntes</a:t>
                      </a:r>
                      <a:endParaRPr lang="pt-BR" sz="2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Dívida Ativa, Multas</a:t>
                      </a:r>
                      <a:r>
                        <a:rPr lang="pt-BR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e Juros</a:t>
                      </a:r>
                      <a:endParaRPr lang="pt-BR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209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Transferências</a:t>
                      </a:r>
                      <a:r>
                        <a:rPr lang="pt-BR" sz="2000" u="none" strike="noStrike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de </a:t>
                      </a:r>
                      <a:r>
                        <a:rPr lang="pt-BR" sz="2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Capital</a:t>
                      </a:r>
                      <a:endParaRPr lang="pt-BR" sz="2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Convênios e </a:t>
                      </a:r>
                      <a:r>
                        <a:rPr lang="pt-BR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transf</a:t>
                      </a:r>
                      <a:r>
                        <a:rPr lang="pt-BR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.</a:t>
                      </a:r>
                      <a:r>
                        <a:rPr lang="pt-BR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para investimentos</a:t>
                      </a:r>
                      <a:endParaRPr lang="pt-BR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446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(-) Ded. Receita</a:t>
                      </a:r>
                      <a:endParaRPr lang="pt-BR" sz="2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Deduções de FUNDEB e</a:t>
                      </a:r>
                      <a:r>
                        <a:rPr lang="pt-BR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deduções</a:t>
                      </a:r>
                      <a:endParaRPr lang="pt-BR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297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ixaDeTexto 6">
            <a:extLst>
              <a:ext uri="{FF2B5EF4-FFF2-40B4-BE49-F238E27FC236}">
                <a16:creationId xmlns="" xmlns:a16="http://schemas.microsoft.com/office/drawing/2014/main" id="{649C8A06-5CAC-4F7F-9DC6-85E19C611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1071563"/>
            <a:ext cx="3500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800">
                <a:solidFill>
                  <a:schemeClr val="bg1"/>
                </a:solidFill>
                <a:latin typeface="Albertus Medium" pitchFamily="34" charset="0"/>
              </a:rPr>
              <a:t>CORONAVIRUS</a:t>
            </a:r>
          </a:p>
        </p:txBody>
      </p:sp>
      <p:sp>
        <p:nvSpPr>
          <p:cNvPr id="27651" name="Rectangle 7">
            <a:extLst>
              <a:ext uri="{FF2B5EF4-FFF2-40B4-BE49-F238E27FC236}">
                <a16:creationId xmlns="" xmlns:a16="http://schemas.microsoft.com/office/drawing/2014/main" id="{7584B20A-1475-441F-8D56-63CF0B5A7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1143000"/>
            <a:ext cx="85725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pt-BR" altLang="pt-BR" sz="2000" dirty="0"/>
              <a:t>Estrat</a:t>
            </a:r>
            <a:r>
              <a:rPr lang="pt-BR" altLang="pt-BR" sz="2000" dirty="0">
                <a:latin typeface="Calibri" panose="020F0502020204030204" pitchFamily="34" charset="0"/>
              </a:rPr>
              <a:t>é</a:t>
            </a:r>
            <a:r>
              <a:rPr lang="pt-BR" altLang="pt-BR" sz="2000" dirty="0"/>
              <a:t>gias Sa</a:t>
            </a:r>
            <a:r>
              <a:rPr lang="pt-BR" altLang="pt-BR" sz="2000" dirty="0">
                <a:latin typeface="Calibri" panose="020F0502020204030204" pitchFamily="34" charset="0"/>
              </a:rPr>
              <a:t>ú</a:t>
            </a:r>
            <a:r>
              <a:rPr lang="pt-BR" altLang="pt-BR" sz="2000" dirty="0"/>
              <a:t>de da Fam</a:t>
            </a:r>
            <a:r>
              <a:rPr lang="pt-BR" altLang="pt-BR" sz="2000" dirty="0">
                <a:latin typeface="Calibri" panose="020F0502020204030204" pitchFamily="34" charset="0"/>
              </a:rPr>
              <a:t>í</a:t>
            </a:r>
            <a:r>
              <a:rPr lang="pt-BR" altLang="pt-BR" sz="2000" dirty="0"/>
              <a:t>lia com atendimento aos casos de urgências/emergências e priorit</a:t>
            </a:r>
            <a:r>
              <a:rPr lang="pt-BR" altLang="pt-BR" sz="2000" dirty="0">
                <a:latin typeface="Calibri" panose="020F0502020204030204" pitchFamily="34" charset="0"/>
              </a:rPr>
              <a:t>á</a:t>
            </a:r>
            <a:r>
              <a:rPr lang="pt-BR" altLang="pt-BR" sz="2000" dirty="0"/>
              <a:t>rios conforme decreto municipal.</a:t>
            </a:r>
          </a:p>
          <a:p>
            <a:endParaRPr lang="pt-BR" altLang="pt-BR" sz="2000" dirty="0"/>
          </a:p>
          <a:p>
            <a:pPr>
              <a:buFontTx/>
              <a:buChar char="-"/>
            </a:pPr>
            <a:r>
              <a:rPr lang="pt-BR" altLang="pt-BR" sz="2000" dirty="0"/>
              <a:t>Curso de capacita</a:t>
            </a:r>
            <a:r>
              <a:rPr lang="pt-BR" altLang="pt-BR" sz="2000" dirty="0">
                <a:latin typeface="Calibri" panose="020F0502020204030204" pitchFamily="34" charset="0"/>
              </a:rPr>
              <a:t>ç</a:t>
            </a:r>
            <a:r>
              <a:rPr lang="pt-BR" altLang="pt-BR" sz="2000" dirty="0"/>
              <a:t>ão para enfrentamento do COVID-19, Á  todos os profissionais da secretaria  municipal de saúde, com a participação dos  bombeiros e colaboradores da administra</a:t>
            </a:r>
            <a:r>
              <a:rPr lang="pt-BR" altLang="pt-BR" sz="2000" dirty="0">
                <a:latin typeface="Calibri" panose="020F0502020204030204" pitchFamily="34" charset="0"/>
              </a:rPr>
              <a:t>ç</a:t>
            </a:r>
            <a:r>
              <a:rPr lang="pt-BR" altLang="pt-BR" sz="2000" dirty="0"/>
              <a:t>ão municipal;</a:t>
            </a:r>
          </a:p>
          <a:p>
            <a:pPr>
              <a:buFontTx/>
              <a:buChar char="-"/>
            </a:pPr>
            <a:endParaRPr lang="pt-BR" altLang="pt-BR" sz="2000" dirty="0"/>
          </a:p>
          <a:p>
            <a:pPr>
              <a:buFontTx/>
              <a:buChar char="-"/>
            </a:pPr>
            <a:endParaRPr lang="pt-BR" altLang="pt-BR" sz="2000" dirty="0"/>
          </a:p>
        </p:txBody>
      </p:sp>
      <p:pic>
        <p:nvPicPr>
          <p:cNvPr id="27652" name="Picture 6" descr="http://www.bahianapolitica.com.br/fotos/p/19254-2.jpg">
            <a:extLst>
              <a:ext uri="{FF2B5EF4-FFF2-40B4-BE49-F238E27FC236}">
                <a16:creationId xmlns="" xmlns:a16="http://schemas.microsoft.com/office/drawing/2014/main" id="{EB4DC18F-9DEB-4CF0-AE0C-7F1DAFDA4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1600"/>
            <a:ext cx="13906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irc_mi" descr="http://cdn.fecam.org.br/images/municipios/brasao/90x90/capivaridebaixo.png">
            <a:hlinkClick r:id="rId3"/>
            <a:extLst>
              <a:ext uri="{FF2B5EF4-FFF2-40B4-BE49-F238E27FC236}">
                <a16:creationId xmlns="" xmlns:a16="http://schemas.microsoft.com/office/drawing/2014/main" id="{6D9141F9-50D6-4F31-989D-2B226D68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357188"/>
            <a:ext cx="6715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9" descr="https://static.fecam.net.br/thumbs/239/2862167_resize_1500_1500.JPG">
            <a:extLst>
              <a:ext uri="{FF2B5EF4-FFF2-40B4-BE49-F238E27FC236}">
                <a16:creationId xmlns="" xmlns:a16="http://schemas.microsoft.com/office/drawing/2014/main" id="{E37002FB-9252-4FD1-9283-EF9A1804A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75" y="3357563"/>
            <a:ext cx="3308350" cy="220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811" name="Picture 11" descr="https://static.fecam.net.br/thumbs/239/2862166_resize_1500_1500.JPG">
            <a:extLst>
              <a:ext uri="{FF2B5EF4-FFF2-40B4-BE49-F238E27FC236}">
                <a16:creationId xmlns="" xmlns:a16="http://schemas.microsoft.com/office/drawing/2014/main" id="{F9C163E2-D4E0-479E-AABF-2D6F6E344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3" y="3643313"/>
            <a:ext cx="3857625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56" name="Retângulo 14">
            <a:extLst>
              <a:ext uri="{FF2B5EF4-FFF2-40B4-BE49-F238E27FC236}">
                <a16:creationId xmlns="" xmlns:a16="http://schemas.microsoft.com/office/drawing/2014/main" id="{D5F89164-47DE-4978-8D40-F0481CD35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5" y="6350000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tângulo 1">
            <a:extLst>
              <a:ext uri="{FF2B5EF4-FFF2-40B4-BE49-F238E27FC236}">
                <a16:creationId xmlns="" xmlns:a16="http://schemas.microsoft.com/office/drawing/2014/main" id="{9FCEB2C8-8108-4C98-A370-4FE75701D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0" y="1028700"/>
            <a:ext cx="74295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-Como medida de prevenção houve o afastamento dos colaboradores com comorbidades;</a:t>
            </a:r>
          </a:p>
          <a:p>
            <a:endParaRPr lang="pt-BR" altLang="pt-BR"/>
          </a:p>
          <a:p>
            <a:pPr>
              <a:buFontTx/>
              <a:buChar char="-"/>
            </a:pPr>
            <a:r>
              <a:rPr lang="pt-BR" altLang="pt-BR"/>
              <a:t>Adequa</a:t>
            </a:r>
            <a:r>
              <a:rPr lang="pt-BR" altLang="pt-BR">
                <a:latin typeface="Calibri" panose="020F0502020204030204" pitchFamily="34" charset="0"/>
              </a:rPr>
              <a:t>ç</a:t>
            </a:r>
            <a:r>
              <a:rPr lang="pt-BR" altLang="pt-BR"/>
              <a:t>ão de estrutura f</a:t>
            </a:r>
            <a:r>
              <a:rPr lang="pt-BR" altLang="pt-BR">
                <a:latin typeface="Calibri" panose="020F0502020204030204" pitchFamily="34" charset="0"/>
              </a:rPr>
              <a:t>í</a:t>
            </a:r>
            <a:r>
              <a:rPr lang="pt-BR" altLang="pt-BR"/>
              <a:t>sica no Pronto atendimento e unidade Sentinela para o atendimento dos pacientes;</a:t>
            </a:r>
          </a:p>
          <a:p>
            <a:pPr>
              <a:buFontTx/>
              <a:buChar char="-"/>
            </a:pPr>
            <a:endParaRPr lang="pt-BR" altLang="pt-BR"/>
          </a:p>
          <a:p>
            <a:pPr>
              <a:buFontTx/>
              <a:buChar char="-"/>
            </a:pPr>
            <a:r>
              <a:rPr lang="pt-BR" altLang="pt-BR"/>
              <a:t>Inspe</a:t>
            </a:r>
            <a:r>
              <a:rPr lang="pt-BR" altLang="pt-BR">
                <a:latin typeface="Calibri" panose="020F0502020204030204" pitchFamily="34" charset="0"/>
              </a:rPr>
              <a:t>ç</a:t>
            </a:r>
            <a:r>
              <a:rPr lang="pt-BR" altLang="pt-BR"/>
              <a:t>ões da Vigilância Sanit</a:t>
            </a:r>
            <a:r>
              <a:rPr lang="pt-BR" altLang="pt-BR">
                <a:latin typeface="Calibri" panose="020F0502020204030204" pitchFamily="34" charset="0"/>
              </a:rPr>
              <a:t>á</a:t>
            </a:r>
            <a:r>
              <a:rPr lang="pt-BR" altLang="pt-BR"/>
              <a:t>ria nas institui</a:t>
            </a:r>
            <a:r>
              <a:rPr lang="pt-BR" altLang="pt-BR">
                <a:latin typeface="Calibri" panose="020F0502020204030204" pitchFamily="34" charset="0"/>
              </a:rPr>
              <a:t>ç</a:t>
            </a:r>
            <a:r>
              <a:rPr lang="pt-BR" altLang="pt-BR"/>
              <a:t>ões p</a:t>
            </a:r>
            <a:r>
              <a:rPr lang="pt-BR" altLang="pt-BR">
                <a:latin typeface="Calibri" panose="020F0502020204030204" pitchFamily="34" charset="0"/>
              </a:rPr>
              <a:t>ú</a:t>
            </a:r>
            <a:r>
              <a:rPr lang="pt-BR" altLang="pt-BR"/>
              <a:t>blicas, privadas e estabelecimentos comerciais;</a:t>
            </a:r>
          </a:p>
          <a:p>
            <a:pPr>
              <a:buFontTx/>
              <a:buChar char="-"/>
            </a:pPr>
            <a:endParaRPr lang="pt-BR" altLang="pt-BR"/>
          </a:p>
        </p:txBody>
      </p:sp>
      <p:pic>
        <p:nvPicPr>
          <p:cNvPr id="28675" name="Picture 1" descr="C:\Users\PC\Desktop\47edd32b-c214-4bb4-b138-29f591c5f87f.jpg">
            <a:extLst>
              <a:ext uri="{FF2B5EF4-FFF2-40B4-BE49-F238E27FC236}">
                <a16:creationId xmlns="" xmlns:a16="http://schemas.microsoft.com/office/drawing/2014/main" id="{3A930C4F-56D1-4F7A-B2CF-34E63E227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786188"/>
            <a:ext cx="20002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 descr="C:\Users\PC\Desktop\ad17cb8e-8eec-4d8c-ae50-e6a02e805272.jpg">
            <a:extLst>
              <a:ext uri="{FF2B5EF4-FFF2-40B4-BE49-F238E27FC236}">
                <a16:creationId xmlns="" xmlns:a16="http://schemas.microsoft.com/office/drawing/2014/main" id="{15CA87D5-9F86-46F8-AA8F-57633B545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3571875"/>
            <a:ext cx="1714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http://www.bahianapolitica.com.br/fotos/p/19254-2.jpg">
            <a:extLst>
              <a:ext uri="{FF2B5EF4-FFF2-40B4-BE49-F238E27FC236}">
                <a16:creationId xmlns="" xmlns:a16="http://schemas.microsoft.com/office/drawing/2014/main" id="{084C2F93-DA7C-407C-AC6E-5729194AE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6"/>
          <a:stretch>
            <a:fillRect/>
          </a:stretch>
        </p:blipFill>
        <p:spPr bwMode="auto">
          <a:xfrm>
            <a:off x="323850" y="101600"/>
            <a:ext cx="139065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irc_mi" descr="http://cdn.fecam.org.br/images/municipios/brasao/90x90/capivaridebaixo.png">
            <a:hlinkClick r:id="rId5"/>
            <a:extLst>
              <a:ext uri="{FF2B5EF4-FFF2-40B4-BE49-F238E27FC236}">
                <a16:creationId xmlns="" xmlns:a16="http://schemas.microsoft.com/office/drawing/2014/main" id="{ECDCAB3C-0F96-4C82-A592-D97C2C021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357188"/>
            <a:ext cx="6715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AutoShape 4" descr="blob:https://web.whatsapp.com/e514292d-93c9-4229-a360-f535f4e8db0c">
            <a:extLst>
              <a:ext uri="{FF2B5EF4-FFF2-40B4-BE49-F238E27FC236}">
                <a16:creationId xmlns="" xmlns:a16="http://schemas.microsoft.com/office/drawing/2014/main" id="{F1477CA9-B61B-4726-93F8-42831DE050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28680" name="AutoShape 6" descr="blob:https://web.whatsapp.com/e514292d-93c9-4229-a360-f535f4e8db0c">
            <a:extLst>
              <a:ext uri="{FF2B5EF4-FFF2-40B4-BE49-F238E27FC236}">
                <a16:creationId xmlns="" xmlns:a16="http://schemas.microsoft.com/office/drawing/2014/main" id="{F7A0FAB1-5E49-4D5D-A8E7-C620EE1888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pic>
        <p:nvPicPr>
          <p:cNvPr id="28681" name="Picture 7" descr="C:\Users\PC\Desktop\e514292d-93c9-4229-a360-f535f4e8db0c.jpg">
            <a:extLst>
              <a:ext uri="{FF2B5EF4-FFF2-40B4-BE49-F238E27FC236}">
                <a16:creationId xmlns="" xmlns:a16="http://schemas.microsoft.com/office/drawing/2014/main" id="{C5E04359-DD83-4EAD-B93B-F2230B94D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286125"/>
            <a:ext cx="1841500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Retângulo 9">
            <a:extLst>
              <a:ext uri="{FF2B5EF4-FFF2-40B4-BE49-F238E27FC236}">
                <a16:creationId xmlns="" xmlns:a16="http://schemas.microsoft.com/office/drawing/2014/main" id="{DDD21484-5EBF-4ACF-837A-63B350829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5" y="6357938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tângulo 1">
            <a:extLst>
              <a:ext uri="{FF2B5EF4-FFF2-40B4-BE49-F238E27FC236}">
                <a16:creationId xmlns="" xmlns:a16="http://schemas.microsoft.com/office/drawing/2014/main" id="{4EC7896D-3C2F-44B4-936D-53A887566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1285875"/>
            <a:ext cx="75009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Estratégia  de  monitoramento dos pacientes com orienta</a:t>
            </a:r>
            <a:r>
              <a:rPr lang="pt-BR" altLang="pt-BR">
                <a:latin typeface="Calibri" panose="020F0502020204030204" pitchFamily="34" charset="0"/>
              </a:rPr>
              <a:t>ç</a:t>
            </a:r>
            <a:r>
              <a:rPr lang="pt-BR" altLang="pt-BR"/>
              <a:t>ões quanto </a:t>
            </a:r>
            <a:r>
              <a:rPr lang="pt-BR" altLang="pt-BR">
                <a:latin typeface="Calibri" panose="020F0502020204030204" pitchFamily="34" charset="0"/>
              </a:rPr>
              <a:t>à</a:t>
            </a:r>
            <a:r>
              <a:rPr lang="pt-BR" altLang="pt-BR"/>
              <a:t> quarentena isolamento</a:t>
            </a:r>
            <a:r>
              <a:rPr lang="pt-BR" altLang="pt-BR">
                <a:latin typeface="Calibri" panose="020F0502020204030204" pitchFamily="34" charset="0"/>
              </a:rPr>
              <a:t> e quadro clinico.</a:t>
            </a:r>
            <a:endParaRPr lang="pt-BR" altLang="pt-BR"/>
          </a:p>
          <a:p>
            <a:endParaRPr lang="pt-BR" altLang="pt-BR"/>
          </a:p>
          <a:p>
            <a:pPr>
              <a:buFontTx/>
              <a:buChar char="-"/>
            </a:pPr>
            <a:r>
              <a:rPr lang="pt-BR" altLang="pt-BR"/>
              <a:t>Instala</a:t>
            </a:r>
            <a:r>
              <a:rPr lang="pt-BR" altLang="pt-BR">
                <a:latin typeface="Calibri" panose="020F0502020204030204" pitchFamily="34" charset="0"/>
              </a:rPr>
              <a:t>ç</a:t>
            </a:r>
            <a:r>
              <a:rPr lang="pt-BR" altLang="pt-BR"/>
              <a:t>ão de dispenser com </a:t>
            </a:r>
            <a:r>
              <a:rPr lang="pt-BR" altLang="pt-BR">
                <a:latin typeface="Calibri" panose="020F0502020204030204" pitchFamily="34" charset="0"/>
              </a:rPr>
              <a:t>á</a:t>
            </a:r>
            <a:r>
              <a:rPr lang="pt-BR" altLang="pt-BR"/>
              <a:t>lcool gel, nas unidades de sa</a:t>
            </a:r>
            <a:r>
              <a:rPr lang="pt-BR" altLang="pt-BR">
                <a:latin typeface="Calibri" panose="020F0502020204030204" pitchFamily="34" charset="0"/>
              </a:rPr>
              <a:t>ú</a:t>
            </a:r>
            <a:r>
              <a:rPr lang="pt-BR" altLang="pt-BR"/>
              <a:t>de e setores envolvidos da administração municipal.</a:t>
            </a:r>
          </a:p>
          <a:p>
            <a:pPr>
              <a:buFontTx/>
              <a:buChar char="-"/>
            </a:pPr>
            <a:endParaRPr lang="pt-BR" altLang="pt-BR"/>
          </a:p>
          <a:p>
            <a:pPr>
              <a:buFontTx/>
              <a:buChar char="-"/>
            </a:pPr>
            <a:r>
              <a:rPr lang="pt-BR" altLang="pt-BR"/>
              <a:t>Confec</a:t>
            </a:r>
            <a:r>
              <a:rPr lang="pt-BR" altLang="pt-BR">
                <a:latin typeface="Calibri" panose="020F0502020204030204" pitchFamily="34" charset="0"/>
              </a:rPr>
              <a:t>ç</a:t>
            </a:r>
            <a:r>
              <a:rPr lang="pt-BR" altLang="pt-BR"/>
              <a:t>ão de panfletos, cartazes e folders com orienta</a:t>
            </a:r>
            <a:r>
              <a:rPr lang="pt-BR" altLang="pt-BR">
                <a:latin typeface="Calibri" panose="020F0502020204030204" pitchFamily="34" charset="0"/>
              </a:rPr>
              <a:t>ç</a:t>
            </a:r>
            <a:r>
              <a:rPr lang="pt-BR" altLang="pt-BR"/>
              <a:t>ão a</a:t>
            </a:r>
          </a:p>
          <a:p>
            <a:r>
              <a:rPr lang="pt-BR" altLang="pt-BR"/>
              <a:t> toda popula</a:t>
            </a:r>
            <a:r>
              <a:rPr lang="pt-BR" altLang="pt-BR">
                <a:latin typeface="Calibri" panose="020F0502020204030204" pitchFamily="34" charset="0"/>
              </a:rPr>
              <a:t>ç</a:t>
            </a:r>
            <a:r>
              <a:rPr lang="pt-BR" altLang="pt-BR"/>
              <a:t>ão. </a:t>
            </a:r>
          </a:p>
        </p:txBody>
      </p:sp>
      <p:pic>
        <p:nvPicPr>
          <p:cNvPr id="29699" name="Picture 6" descr="http://www.bahianapolitica.com.br/fotos/p/19254-2.jpg">
            <a:extLst>
              <a:ext uri="{FF2B5EF4-FFF2-40B4-BE49-F238E27FC236}">
                <a16:creationId xmlns="" xmlns:a16="http://schemas.microsoft.com/office/drawing/2014/main" id="{1D2D08BB-781C-4752-B6A4-8CBA80FEB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1600"/>
            <a:ext cx="13906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irc_mi" descr="http://cdn.fecam.org.br/images/municipios/brasao/90x90/capivaridebaixo.png">
            <a:hlinkClick r:id="rId3"/>
            <a:extLst>
              <a:ext uri="{FF2B5EF4-FFF2-40B4-BE49-F238E27FC236}">
                <a16:creationId xmlns="" xmlns:a16="http://schemas.microsoft.com/office/drawing/2014/main" id="{7CB8CB22-0FDE-4702-AF1B-B997297CA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357188"/>
            <a:ext cx="6715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tângulo 4">
            <a:extLst>
              <a:ext uri="{FF2B5EF4-FFF2-40B4-BE49-F238E27FC236}">
                <a16:creationId xmlns="" xmlns:a16="http://schemas.microsoft.com/office/drawing/2014/main" id="{F9C2A910-D64E-40C3-85F5-FC34A6538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5" y="6357938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  <p:pic>
        <p:nvPicPr>
          <p:cNvPr id="29702" name="Picture 1" descr="C:\Users\PC\Desktop\71e09608-cd6e-4c72-9acb-2fdeccf0d162.jpg">
            <a:extLst>
              <a:ext uri="{FF2B5EF4-FFF2-40B4-BE49-F238E27FC236}">
                <a16:creationId xmlns="" xmlns:a16="http://schemas.microsoft.com/office/drawing/2014/main" id="{4B5FD01C-7DB6-447D-82BA-7CC778280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7" r="3465" b="14413"/>
          <a:stretch>
            <a:fillRect/>
          </a:stretch>
        </p:blipFill>
        <p:spPr bwMode="auto">
          <a:xfrm>
            <a:off x="5000625" y="3357563"/>
            <a:ext cx="216217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2" descr="C:\Users\PC\Desktop\ac812671-e270-45f6-bc1b-cdfda488c31c.jpg">
            <a:extLst>
              <a:ext uri="{FF2B5EF4-FFF2-40B4-BE49-F238E27FC236}">
                <a16:creationId xmlns="" xmlns:a16="http://schemas.microsoft.com/office/drawing/2014/main" id="{83166606-615A-4BC6-8F16-28952D53C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8" b="32848"/>
          <a:stretch>
            <a:fillRect/>
          </a:stretch>
        </p:blipFill>
        <p:spPr bwMode="auto">
          <a:xfrm>
            <a:off x="2000250" y="3786188"/>
            <a:ext cx="22034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7E4F5682-C577-4DB7-BBDB-408DFE6DF466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30723" name="Picture 6" descr="http://www.bahianapolitica.com.br/fotos/p/19254-2.jpg">
            <a:extLst>
              <a:ext uri="{FF2B5EF4-FFF2-40B4-BE49-F238E27FC236}">
                <a16:creationId xmlns="" xmlns:a16="http://schemas.microsoft.com/office/drawing/2014/main" id="{21669A71-ADFA-473C-AC0A-4E9DB0C93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4613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irc_mi" descr="http://cdn.fecam.org.br/images/municipios/brasao/90x90/capivaridebaixo.png">
            <a:hlinkClick r:id="rId3"/>
            <a:extLst>
              <a:ext uri="{FF2B5EF4-FFF2-40B4-BE49-F238E27FC236}">
                <a16:creationId xmlns="" xmlns:a16="http://schemas.microsoft.com/office/drawing/2014/main" id="{7C0B4B0D-ED62-42DA-AA32-D21090D54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14313"/>
            <a:ext cx="11953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tângulo 4">
            <a:extLst>
              <a:ext uri="{FF2B5EF4-FFF2-40B4-BE49-F238E27FC236}">
                <a16:creationId xmlns="" xmlns:a16="http://schemas.microsoft.com/office/drawing/2014/main" id="{25D14023-92C1-43E5-BA93-B4235D689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3" y="1214438"/>
            <a:ext cx="80645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2400" b="1"/>
              <a:t>Intensificação da Vacinação </a:t>
            </a:r>
          </a:p>
          <a:p>
            <a:pPr algn="ctr"/>
            <a:r>
              <a:rPr lang="pt-BR" altLang="pt-BR" sz="2400" b="1"/>
              <a:t>Contra a Influenza</a:t>
            </a:r>
            <a:endParaRPr lang="pt-BR" altLang="pt-BR" sz="2400" b="1" u="sng"/>
          </a:p>
        </p:txBody>
      </p:sp>
      <p:sp>
        <p:nvSpPr>
          <p:cNvPr id="30726" name="Retângulo 8">
            <a:extLst>
              <a:ext uri="{FF2B5EF4-FFF2-40B4-BE49-F238E27FC236}">
                <a16:creationId xmlns="" xmlns:a16="http://schemas.microsoft.com/office/drawing/2014/main" id="{F94EEF5E-0000-45C3-B013-E0150418F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38" y="2357438"/>
            <a:ext cx="619283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pt-BR" altLang="pt-BR"/>
              <a:t>	É de suma importância diante a Pandemia do COVID-19, doença que causa infecção respiratória, que o público-alvo da campanha contra a Influenza receba esta dose. Ao proteger a população do influenza, menos gente necessita de hospitalização, o que ajuda o sistema de saúde a reservar esforços para o Sars-Cov-2.</a:t>
            </a:r>
          </a:p>
        </p:txBody>
      </p:sp>
      <p:sp>
        <p:nvSpPr>
          <p:cNvPr id="30727" name="Retângulo 7">
            <a:extLst>
              <a:ext uri="{FF2B5EF4-FFF2-40B4-BE49-F238E27FC236}">
                <a16:creationId xmlns="" xmlns:a16="http://schemas.microsoft.com/office/drawing/2014/main" id="{75C42FA2-03F0-401F-B843-2E9853C62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  <p:pic>
        <p:nvPicPr>
          <p:cNvPr id="30728" name="Picture 11" descr="https://static.fecam.net.br/thumbs/239/2871945_resize_380_600.jpg">
            <a:extLst>
              <a:ext uri="{FF2B5EF4-FFF2-40B4-BE49-F238E27FC236}">
                <a16:creationId xmlns="" xmlns:a16="http://schemas.microsoft.com/office/drawing/2014/main" id="{580F6C01-64F7-4C1F-A247-B4363C522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143375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http://www.bahianapolitica.com.br/fotos/p/19254-2.jpg">
            <a:extLst>
              <a:ext uri="{FF2B5EF4-FFF2-40B4-BE49-F238E27FC236}">
                <a16:creationId xmlns="" xmlns:a16="http://schemas.microsoft.com/office/drawing/2014/main" id="{A410888B-5D9E-4798-89B1-389E2EE8B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57188"/>
            <a:ext cx="146367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irc_mi" descr="http://cdn.fecam.org.br/images/municipios/brasao/90x90/capivaridebaixo.png">
            <a:hlinkClick r:id="rId3"/>
            <a:extLst>
              <a:ext uri="{FF2B5EF4-FFF2-40B4-BE49-F238E27FC236}">
                <a16:creationId xmlns="" xmlns:a16="http://schemas.microsoft.com/office/drawing/2014/main" id="{4B8686C3-AD53-4195-AA43-E82320C21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500063"/>
            <a:ext cx="706438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AutoShape 2" descr="blob:https://web.whatsapp.com/d6c9294a-7e31-4d18-8123-d8f367134ddb">
            <a:extLst>
              <a:ext uri="{FF2B5EF4-FFF2-40B4-BE49-F238E27FC236}">
                <a16:creationId xmlns="" xmlns:a16="http://schemas.microsoft.com/office/drawing/2014/main" id="{91A0CA6D-3972-426F-A542-75D64C941C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31749" name="AutoShape 4" descr="blob:https://web.whatsapp.com/d6c9294a-7e31-4d18-8123-d8f367134ddb">
            <a:extLst>
              <a:ext uri="{FF2B5EF4-FFF2-40B4-BE49-F238E27FC236}">
                <a16:creationId xmlns="" xmlns:a16="http://schemas.microsoft.com/office/drawing/2014/main" id="{81D8C4D4-6B12-4037-833E-D1D66DC1A2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31750" name="Retângulo 4">
            <a:extLst>
              <a:ext uri="{FF2B5EF4-FFF2-40B4-BE49-F238E27FC236}">
                <a16:creationId xmlns="" xmlns:a16="http://schemas.microsoft.com/office/drawing/2014/main" id="{42AFCF14-1AF4-4596-8272-9958E009C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428750"/>
            <a:ext cx="7858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/>
              <a:t>Os idosos fazem parte do grupo de risco do Covid-19,  e com a necessidade de mantê-los em isolamento domiciliar, o município garantiu com toda a equipe de saúde que os mesmos fossem vacinados no se domicilio</a:t>
            </a:r>
          </a:p>
        </p:txBody>
      </p:sp>
      <p:sp>
        <p:nvSpPr>
          <p:cNvPr id="31751" name="Retângulo 5">
            <a:extLst>
              <a:ext uri="{FF2B5EF4-FFF2-40B4-BE49-F238E27FC236}">
                <a16:creationId xmlns="" xmlns:a16="http://schemas.microsoft.com/office/drawing/2014/main" id="{EDA489F1-E4D9-4BD0-AE1A-9ECBC5C1B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421438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  <p:pic>
        <p:nvPicPr>
          <p:cNvPr id="31752" name="Picture 6">
            <a:extLst>
              <a:ext uri="{FF2B5EF4-FFF2-40B4-BE49-F238E27FC236}">
                <a16:creationId xmlns="" xmlns:a16="http://schemas.microsoft.com/office/drawing/2014/main" id="{E5D82F41-DD2A-4336-8CA2-70518385B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2571750"/>
            <a:ext cx="391477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http://www.bahianapolitica.com.br/fotos/p/19254-2.jpg">
            <a:extLst>
              <a:ext uri="{FF2B5EF4-FFF2-40B4-BE49-F238E27FC236}">
                <a16:creationId xmlns="" xmlns:a16="http://schemas.microsoft.com/office/drawing/2014/main" id="{4CA03DA4-3588-438F-870C-1F9577D96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1600"/>
            <a:ext cx="1300163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tângulo 1">
            <a:extLst>
              <a:ext uri="{FF2B5EF4-FFF2-40B4-BE49-F238E27FC236}">
                <a16:creationId xmlns="" xmlns:a16="http://schemas.microsoft.com/office/drawing/2014/main" id="{53C5F410-4870-47E1-BBE7-0768A55C1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714375"/>
            <a:ext cx="7858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/>
              <a:t>Foram garantidos através de serviço especializado a dedetização e higienização dos espaços internos e externos da saúde como ESFs, Pronto atendimento, Farmácia Básica como também repartições públicas.</a:t>
            </a:r>
          </a:p>
        </p:txBody>
      </p:sp>
      <p:sp>
        <p:nvSpPr>
          <p:cNvPr id="32772" name="AutoShape 2" descr="blob:https://web.whatsapp.com/5cbc443a-a351-4458-99a5-d2331c65efc1">
            <a:extLst>
              <a:ext uri="{FF2B5EF4-FFF2-40B4-BE49-F238E27FC236}">
                <a16:creationId xmlns="" xmlns:a16="http://schemas.microsoft.com/office/drawing/2014/main" id="{9F6313C2-6D3F-4711-A8B5-CFFB436B21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pic>
        <p:nvPicPr>
          <p:cNvPr id="72707" name="Picture 3" descr="C:\Users\PC\Desktop\92469922-f12e-41c9-ab6a-ee848ea658b3.jpg">
            <a:extLst>
              <a:ext uri="{FF2B5EF4-FFF2-40B4-BE49-F238E27FC236}">
                <a16:creationId xmlns="" xmlns:a16="http://schemas.microsoft.com/office/drawing/2014/main" id="{547C38A3-3700-4B24-B187-2BDCD19F3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7773" b="33008"/>
          <a:stretch>
            <a:fillRect/>
          </a:stretch>
        </p:blipFill>
        <p:spPr bwMode="auto">
          <a:xfrm>
            <a:off x="3571875" y="4071938"/>
            <a:ext cx="2262188" cy="2227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08" name="Picture 4" descr="C:\Users\PC\Desktop\c0a9f2f9-d464-4988-a0c7-65e8f6fab70c.jpg">
            <a:extLst>
              <a:ext uri="{FF2B5EF4-FFF2-40B4-BE49-F238E27FC236}">
                <a16:creationId xmlns="" xmlns:a16="http://schemas.microsoft.com/office/drawing/2014/main" id="{CC671A3C-B8D9-4D6F-93B5-6C977E3E9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17773" b="33594"/>
          <a:stretch>
            <a:fillRect/>
          </a:stretch>
        </p:blipFill>
        <p:spPr bwMode="auto">
          <a:xfrm>
            <a:off x="1071563" y="4000500"/>
            <a:ext cx="2052637" cy="199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09" name="Picture 5" descr="C:\Users\PC\Desktop\27bef816-8d8b-4f39-acda-93e0fa35fe2d.jpg">
            <a:extLst>
              <a:ext uri="{FF2B5EF4-FFF2-40B4-BE49-F238E27FC236}">
                <a16:creationId xmlns="" xmlns:a16="http://schemas.microsoft.com/office/drawing/2014/main" id="{BD4C4463-9FBF-4173-91E8-4DA77E85C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5234" t="23047" b="38867"/>
          <a:stretch>
            <a:fillRect/>
          </a:stretch>
        </p:blipFill>
        <p:spPr bwMode="auto">
          <a:xfrm>
            <a:off x="6072188" y="4071938"/>
            <a:ext cx="2357437" cy="215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12" name="Picture 8" descr="C:\Users\PC\Desktop\5cbc443a-a351-4458-99a5-d2331c65efc1.jpg">
            <a:extLst>
              <a:ext uri="{FF2B5EF4-FFF2-40B4-BE49-F238E27FC236}">
                <a16:creationId xmlns="" xmlns:a16="http://schemas.microsoft.com/office/drawing/2014/main" id="{F0A8BADB-97D9-4BA1-B11D-E26273573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23633" b="45312"/>
          <a:stretch>
            <a:fillRect/>
          </a:stretch>
        </p:blipFill>
        <p:spPr bwMode="auto">
          <a:xfrm>
            <a:off x="5214938" y="1857375"/>
            <a:ext cx="3214687" cy="199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13" name="Picture 9" descr="C:\Users\PC\Desktop\012b6a44-3ce5-46e0-ac26-1e70dee1ae30.jpg">
            <a:extLst>
              <a:ext uri="{FF2B5EF4-FFF2-40B4-BE49-F238E27FC236}">
                <a16:creationId xmlns="" xmlns:a16="http://schemas.microsoft.com/office/drawing/2014/main" id="{EEC42402-89AA-48F9-A5E2-A8667BA8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25155" t="23632" b="54688"/>
          <a:stretch>
            <a:fillRect/>
          </a:stretch>
        </p:blipFill>
        <p:spPr bwMode="auto">
          <a:xfrm>
            <a:off x="1071563" y="1857375"/>
            <a:ext cx="3452812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8" name="Retângulo 10">
            <a:extLst>
              <a:ext uri="{FF2B5EF4-FFF2-40B4-BE49-F238E27FC236}">
                <a16:creationId xmlns="" xmlns:a16="http://schemas.microsoft.com/office/drawing/2014/main" id="{E193B84D-52DD-452C-A23C-4AD85198F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350000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  <p:pic>
        <p:nvPicPr>
          <p:cNvPr id="32779" name="irc_mi" descr="http://cdn.fecam.org.br/images/municipios/brasao/90x90/capivaridebaixo.png">
            <a:hlinkClick r:id="rId8"/>
            <a:extLst>
              <a:ext uri="{FF2B5EF4-FFF2-40B4-BE49-F238E27FC236}">
                <a16:creationId xmlns="" xmlns:a16="http://schemas.microsoft.com/office/drawing/2014/main" id="{2B17F5A8-49E1-4A8B-B05E-6ACB3A009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214313"/>
            <a:ext cx="7143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="" xmlns:a16="http://schemas.microsoft.com/office/drawing/2014/main" id="{F6F3B1FC-6AB0-4A10-AF9C-705F494AF3BE}"/>
              </a:ext>
            </a:extLst>
          </p:cNvPr>
          <p:cNvSpPr/>
          <p:nvPr/>
        </p:nvSpPr>
        <p:spPr>
          <a:xfrm>
            <a:off x="3643313" y="2286000"/>
            <a:ext cx="1857375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3795" name="Picture 6" descr="http://www.bahianapolitica.com.br/fotos/p/19254-2.jpg">
            <a:extLst>
              <a:ext uri="{FF2B5EF4-FFF2-40B4-BE49-F238E27FC236}">
                <a16:creationId xmlns="" xmlns:a16="http://schemas.microsoft.com/office/drawing/2014/main" id="{C4CF7D87-27B9-4FF7-8BBC-1CFCD0359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1600"/>
            <a:ext cx="120491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irc_mi" descr="http://cdn.fecam.org.br/images/municipios/brasao/90x90/capivaridebaixo.png">
            <a:hlinkClick r:id="rId3"/>
            <a:extLst>
              <a:ext uri="{FF2B5EF4-FFF2-40B4-BE49-F238E27FC236}">
                <a16:creationId xmlns="" xmlns:a16="http://schemas.microsoft.com/office/drawing/2014/main" id="{68FEAE09-7FC9-4679-A47C-7DD0336B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285750"/>
            <a:ext cx="5810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 descr="C:\Users\PC\Desktop\32575119-94d8-4f86-ba8e-a916077c5642 (1).jpg">
            <a:extLst>
              <a:ext uri="{FF2B5EF4-FFF2-40B4-BE49-F238E27FC236}">
                <a16:creationId xmlns="" xmlns:a16="http://schemas.microsoft.com/office/drawing/2014/main" id="{81692781-AB3A-452D-A518-ED19B0814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26562" b="45313"/>
          <a:stretch>
            <a:fillRect/>
          </a:stretch>
        </p:blipFill>
        <p:spPr bwMode="auto">
          <a:xfrm>
            <a:off x="2714625" y="3786188"/>
            <a:ext cx="3944938" cy="221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8" name="Retângulo 2">
            <a:extLst>
              <a:ext uri="{FF2B5EF4-FFF2-40B4-BE49-F238E27FC236}">
                <a16:creationId xmlns="" xmlns:a16="http://schemas.microsoft.com/office/drawing/2014/main" id="{E0800932-C365-4541-82C3-EDDEEAA7A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714375"/>
            <a:ext cx="78581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/>
              <a:t>A Secretaria de Saúde como uma das medidas disponibilizou um canal com equipe médica para orientação e esclarecimento quanto aos sintomas do coronavírus garantindo que o paciente permaneça seguro em seu lar. </a:t>
            </a:r>
          </a:p>
          <a:p>
            <a:pPr algn="ctr"/>
            <a:endParaRPr lang="pt-BR" altLang="pt-BR"/>
          </a:p>
          <a:p>
            <a:pPr algn="ctr"/>
            <a:r>
              <a:rPr lang="pt-BR" altLang="pt-BR"/>
              <a:t> </a:t>
            </a:r>
          </a:p>
        </p:txBody>
      </p:sp>
      <p:sp>
        <p:nvSpPr>
          <p:cNvPr id="33799" name="Retângulo 3">
            <a:extLst>
              <a:ext uri="{FF2B5EF4-FFF2-40B4-BE49-F238E27FC236}">
                <a16:creationId xmlns="" xmlns:a16="http://schemas.microsoft.com/office/drawing/2014/main" id="{A8E404E8-7898-4A99-A20B-F69F56C19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8" y="2714625"/>
            <a:ext cx="7858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/>
              <a:t>A Secretaria de Saúde através dos boletins diarios orienta a população sobre a evolução do coronavírus com dados obtidos através do LACEN e Vigilância epidemiológica</a:t>
            </a:r>
          </a:p>
        </p:txBody>
      </p:sp>
      <p:sp>
        <p:nvSpPr>
          <p:cNvPr id="33800" name="Retângulo 4">
            <a:extLst>
              <a:ext uri="{FF2B5EF4-FFF2-40B4-BE49-F238E27FC236}">
                <a16:creationId xmlns="" xmlns:a16="http://schemas.microsoft.com/office/drawing/2014/main" id="{665BDD7A-8281-4853-B22B-62EA270E4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50000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  <p:sp>
        <p:nvSpPr>
          <p:cNvPr id="33801" name="AutoShape 2" descr="Resultado de imagem para simbolo do whatsapp">
            <a:extLst>
              <a:ext uri="{FF2B5EF4-FFF2-40B4-BE49-F238E27FC236}">
                <a16:creationId xmlns="" xmlns:a16="http://schemas.microsoft.com/office/drawing/2014/main" id="{BFC77CEE-4FF4-4121-9922-5493E4C354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33802" name="AutoShape 4" descr="Resultado de imagem para simbolo do whatsapp">
            <a:extLst>
              <a:ext uri="{FF2B5EF4-FFF2-40B4-BE49-F238E27FC236}">
                <a16:creationId xmlns="" xmlns:a16="http://schemas.microsoft.com/office/drawing/2014/main" id="{125C283E-375F-44D3-8CF2-98E40F895F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33803" name="AutoShape 6" descr="Resultado de imagem para LOGOTIPO ASSINAR CANAL PINTEREST | Icone ...">
            <a:extLst>
              <a:ext uri="{FF2B5EF4-FFF2-40B4-BE49-F238E27FC236}">
                <a16:creationId xmlns="" xmlns:a16="http://schemas.microsoft.com/office/drawing/2014/main" id="{157629F3-C935-4E20-8612-BA44C120B2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33804" name="AutoShape 8" descr="Resultado de imagem para LOGOTIPO ASSINAR CANAL PINTEREST | Icone ...">
            <a:extLst>
              <a:ext uri="{FF2B5EF4-FFF2-40B4-BE49-F238E27FC236}">
                <a16:creationId xmlns="" xmlns:a16="http://schemas.microsoft.com/office/drawing/2014/main" id="{B5541CB2-95E6-4317-AE38-532D3F1AF2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pic>
        <p:nvPicPr>
          <p:cNvPr id="33805" name="Picture 10" descr="Resultado de imagem para LOGOTIPO ASSINAR CANAL PINTEREST | Icone ...">
            <a:extLst>
              <a:ext uri="{FF2B5EF4-FFF2-40B4-BE49-F238E27FC236}">
                <a16:creationId xmlns="" xmlns:a16="http://schemas.microsoft.com/office/drawing/2014/main" id="{7BC966F6-9C73-43C3-ACD3-468D6D7B6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1714500"/>
            <a:ext cx="50006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2" descr="PET - Assessoria Linguística e Literária da UFFS: Telefone do PET">
            <a:extLst>
              <a:ext uri="{FF2B5EF4-FFF2-40B4-BE49-F238E27FC236}">
                <a16:creationId xmlns="" xmlns:a16="http://schemas.microsoft.com/office/drawing/2014/main" id="{2EC989EF-1CDA-4C8B-8A00-FB0A61515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714500"/>
            <a:ext cx="5016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7" name="Retângulo 11">
            <a:extLst>
              <a:ext uri="{FF2B5EF4-FFF2-40B4-BE49-F238E27FC236}">
                <a16:creationId xmlns="" xmlns:a16="http://schemas.microsoft.com/office/drawing/2014/main" id="{60FFD2F1-AC72-4828-8F6F-205C66C1F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975" y="2286000"/>
            <a:ext cx="2019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>
                <a:solidFill>
                  <a:schemeClr val="bg1"/>
                </a:solidFill>
              </a:rPr>
              <a:t>(48)9 9985-8160 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http://www.bahianapolitica.com.br/fotos/p/19254-2.jpg">
            <a:extLst>
              <a:ext uri="{FF2B5EF4-FFF2-40B4-BE49-F238E27FC236}">
                <a16:creationId xmlns="" xmlns:a16="http://schemas.microsoft.com/office/drawing/2014/main" id="{CCB8931A-A92B-4780-911A-F57FE9A24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1600"/>
            <a:ext cx="13906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irc_mi" descr="http://cdn.fecam.org.br/images/municipios/brasao/90x90/capivaridebaixo.png">
            <a:hlinkClick r:id="rId3"/>
            <a:extLst>
              <a:ext uri="{FF2B5EF4-FFF2-40B4-BE49-F238E27FC236}">
                <a16:creationId xmlns="" xmlns:a16="http://schemas.microsoft.com/office/drawing/2014/main" id="{CD8395F9-1182-49A4-9C98-A78207873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357188"/>
            <a:ext cx="6715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2" descr="C:\Users\PC\Desktop\40c1dd02-6506-4296-83f3-3a119e2efa0f.jpg">
            <a:extLst>
              <a:ext uri="{FF2B5EF4-FFF2-40B4-BE49-F238E27FC236}">
                <a16:creationId xmlns="" xmlns:a16="http://schemas.microsoft.com/office/drawing/2014/main" id="{0550A648-C015-42F8-BB53-55D12C409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17708" b="35417"/>
          <a:stretch>
            <a:fillRect/>
          </a:stretch>
        </p:blipFill>
        <p:spPr bwMode="auto">
          <a:xfrm>
            <a:off x="428625" y="2071688"/>
            <a:ext cx="2667000" cy="250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1" name="Retângulo 2">
            <a:extLst>
              <a:ext uri="{FF2B5EF4-FFF2-40B4-BE49-F238E27FC236}">
                <a16:creationId xmlns="" xmlns:a16="http://schemas.microsoft.com/office/drawing/2014/main" id="{7746B1D7-A383-4424-9248-18AD75C01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3" y="1071563"/>
            <a:ext cx="7858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/>
              <a:t>A Prefeitura de Capivari juntamente com a Secretaria de Saúde disponibilizou aos seus colaboradores uniformes garantindo a proteção dos seus funcionários.</a:t>
            </a:r>
          </a:p>
        </p:txBody>
      </p:sp>
      <p:pic>
        <p:nvPicPr>
          <p:cNvPr id="73731" name="Picture 3" descr="C:\Users\PC\Desktop\ba0c36e4-0db4-4545-ba6e-13cc5c79a7ac.jpg">
            <a:extLst>
              <a:ext uri="{FF2B5EF4-FFF2-40B4-BE49-F238E27FC236}">
                <a16:creationId xmlns="" xmlns:a16="http://schemas.microsoft.com/office/drawing/2014/main" id="{094952CC-9981-4610-BC9E-5C51D3213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36459" b="16666"/>
          <a:stretch>
            <a:fillRect/>
          </a:stretch>
        </p:blipFill>
        <p:spPr bwMode="auto">
          <a:xfrm>
            <a:off x="3500438" y="2786063"/>
            <a:ext cx="2667000" cy="250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3" name="CaixaDeTexto 4">
            <a:extLst>
              <a:ext uri="{FF2B5EF4-FFF2-40B4-BE49-F238E27FC236}">
                <a16:creationId xmlns="" xmlns:a16="http://schemas.microsoft.com/office/drawing/2014/main" id="{E23FE221-6124-4FEE-9A9B-982F95927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4572000"/>
            <a:ext cx="2857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1200"/>
              <a:t>Jalecos entregues antes da Pandemia.</a:t>
            </a:r>
          </a:p>
        </p:txBody>
      </p:sp>
      <p:sp>
        <p:nvSpPr>
          <p:cNvPr id="34824" name="CaixaDeTexto 5">
            <a:extLst>
              <a:ext uri="{FF2B5EF4-FFF2-40B4-BE49-F238E27FC236}">
                <a16:creationId xmlns="" xmlns:a16="http://schemas.microsoft.com/office/drawing/2014/main" id="{5C1B756A-9848-4C7C-8EEE-3E883D652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286375"/>
            <a:ext cx="2786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1200"/>
              <a:t>EPIs fornecidos durante pandemia.</a:t>
            </a:r>
          </a:p>
        </p:txBody>
      </p:sp>
      <p:sp>
        <p:nvSpPr>
          <p:cNvPr id="34825" name="Retângulo 6">
            <a:extLst>
              <a:ext uri="{FF2B5EF4-FFF2-40B4-BE49-F238E27FC236}">
                <a16:creationId xmlns="" xmlns:a16="http://schemas.microsoft.com/office/drawing/2014/main" id="{C125A62B-A7D5-4E67-9B95-D57F0A22E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421438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  <p:pic>
        <p:nvPicPr>
          <p:cNvPr id="73733" name="Picture 5" descr="C:\Users\PC\Desktop\ac727d32-c1ae-4bdd-a0eb-b2f14d5a23c1.jpg">
            <a:extLst>
              <a:ext uri="{FF2B5EF4-FFF2-40B4-BE49-F238E27FC236}">
                <a16:creationId xmlns="" xmlns:a16="http://schemas.microsoft.com/office/drawing/2014/main" id="{EE15AD4E-9B76-451E-853F-940A93623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21260"/>
          <a:stretch>
            <a:fillRect/>
          </a:stretch>
        </p:blipFill>
        <p:spPr bwMode="auto">
          <a:xfrm>
            <a:off x="6572250" y="3214688"/>
            <a:ext cx="1928813" cy="2700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7" name="CaixaDeTexto 9">
            <a:extLst>
              <a:ext uri="{FF2B5EF4-FFF2-40B4-BE49-F238E27FC236}">
                <a16:creationId xmlns="" xmlns:a16="http://schemas.microsoft.com/office/drawing/2014/main" id="{133A4643-7148-4018-8992-D3EB36AB2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063" y="5929313"/>
            <a:ext cx="2786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1200"/>
              <a:t>Protetores faciais</a:t>
            </a:r>
          </a:p>
          <a:p>
            <a:pPr algn="ctr"/>
            <a:r>
              <a:rPr lang="pt-BR" altLang="pt-BR" sz="1200"/>
              <a:t>Máscara N95</a:t>
            </a:r>
          </a:p>
          <a:p>
            <a:pPr algn="ctr"/>
            <a:r>
              <a:rPr lang="pt-BR" altLang="pt-BR" sz="1200"/>
              <a:t>Jalecos descartáveis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ixaDeTexto 3">
            <a:extLst>
              <a:ext uri="{FF2B5EF4-FFF2-40B4-BE49-F238E27FC236}">
                <a16:creationId xmlns="" xmlns:a16="http://schemas.microsoft.com/office/drawing/2014/main" id="{1374F37E-98F5-4062-96CF-9F5E70864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1230313"/>
            <a:ext cx="8713788" cy="28622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sz="2400" dirty="0">
              <a:latin typeface="Arial" panose="020B060402020202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sz="2400" dirty="0">
              <a:latin typeface="Arial" panose="020B060402020202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defRPr/>
            </a:pPr>
            <a:endParaRPr lang="pt-BR" sz="2400" u="sng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2400" u="sng" dirty="0">
              <a:latin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35844" name="Picture 6" descr="http://www.bahianapolitica.com.br/fotos/p/19254-2.jpg">
            <a:extLst>
              <a:ext uri="{FF2B5EF4-FFF2-40B4-BE49-F238E27FC236}">
                <a16:creationId xmlns="" xmlns:a16="http://schemas.microsoft.com/office/drawing/2014/main" id="{E80A38F8-6C13-475D-8AB6-085B4CB5C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1600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CaixaDeTexto 5">
            <a:extLst>
              <a:ext uri="{FF2B5EF4-FFF2-40B4-BE49-F238E27FC236}">
                <a16:creationId xmlns="" xmlns:a16="http://schemas.microsoft.com/office/drawing/2014/main" id="{FABD105A-A7D5-43A0-93E9-0D2709889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928688"/>
            <a:ext cx="4032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2400" b="1" u="sng"/>
              <a:t>Atividade Educativa NASF</a:t>
            </a:r>
          </a:p>
          <a:p>
            <a:pPr algn="ctr"/>
            <a:r>
              <a:rPr lang="pt-BR" altLang="pt-BR" sz="2400" b="1" u="sng"/>
              <a:t>COVID-19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="" xmlns:a16="http://schemas.microsoft.com/office/drawing/2014/main" id="{835D0039-8D7E-4F43-89F0-66E20B295A90}"/>
              </a:ext>
            </a:extLst>
          </p:cNvPr>
          <p:cNvGraphicFramePr/>
          <p:nvPr/>
        </p:nvGraphicFramePr>
        <p:xfrm>
          <a:off x="-1857420" y="1785926"/>
          <a:ext cx="8458200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5847" name="irc_mi" descr="http://cdn.fecam.org.br/images/municipios/brasao/90x90/capivaridebaixo.png">
            <a:hlinkClick r:id="rId9"/>
            <a:extLst>
              <a:ext uri="{FF2B5EF4-FFF2-40B4-BE49-F238E27FC236}">
                <a16:creationId xmlns="" xmlns:a16="http://schemas.microsoft.com/office/drawing/2014/main" id="{090D4F79-3A8D-4AF8-B280-A165CA69F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14313"/>
            <a:ext cx="11953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Retângulo 9">
            <a:extLst>
              <a:ext uri="{FF2B5EF4-FFF2-40B4-BE49-F238E27FC236}">
                <a16:creationId xmlns="" xmlns:a16="http://schemas.microsoft.com/office/drawing/2014/main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  <p:pic>
        <p:nvPicPr>
          <p:cNvPr id="35849" name="Picture 12" descr="C:\Users\PC\Desktop\0604b0ff-0eed-4760-8fdf-33e18cf714a9.jpg">
            <a:extLst>
              <a:ext uri="{FF2B5EF4-FFF2-40B4-BE49-F238E27FC236}">
                <a16:creationId xmlns="" xmlns:a16="http://schemas.microsoft.com/office/drawing/2014/main" id="{D6D1C059-09BC-4495-B1DD-D6FC25E95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214563"/>
            <a:ext cx="3556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4" descr="C:\Users\PC\Desktop\e1e21162-c05c-4e17-ba06-4e772587e32d.jpg">
            <a:extLst>
              <a:ext uri="{FF2B5EF4-FFF2-40B4-BE49-F238E27FC236}">
                <a16:creationId xmlns="" xmlns:a16="http://schemas.microsoft.com/office/drawing/2014/main" id="{30A9421A-E168-478D-B88C-3750A74B1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14875"/>
            <a:ext cx="2690813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5" descr="C:\Users\PC\Desktop\ae7c2151-aa1d-4383-b430-edeccd2828ff.jpg">
            <a:extLst>
              <a:ext uri="{FF2B5EF4-FFF2-40B4-BE49-F238E27FC236}">
                <a16:creationId xmlns="" xmlns:a16="http://schemas.microsoft.com/office/drawing/2014/main" id="{9D506D2C-EB9C-4B86-AE6F-48E852468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4357688"/>
            <a:ext cx="3048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2" name="CaixaDeTexto 12">
            <a:extLst>
              <a:ext uri="{FF2B5EF4-FFF2-40B4-BE49-F238E27FC236}">
                <a16:creationId xmlns="" xmlns:a16="http://schemas.microsoft.com/office/drawing/2014/main" id="{1F235BA6-AC2D-43C8-8031-3384A61D1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2643188"/>
            <a:ext cx="350043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600"/>
              <a:t>Com o intuito de promover um excelente trabalho aos funcionários da saúde que estão em linha frente, o NASF junto a secretaria de saúde vem dando este apoio, através de atividades nas áreas físico,psiquico e nutricional.</a:t>
            </a:r>
          </a:p>
        </p:txBody>
      </p:sp>
    </p:spTree>
  </p:cSld>
  <p:clrMapOvr>
    <a:masterClrMapping/>
  </p:clrMapOvr>
  <p:transition>
    <p:wipe dir="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Users\PC\Desktop\b0e93486-8071-42d3-8f40-e9e8ae3a9f4d.jpg">
            <a:extLst>
              <a:ext uri="{FF2B5EF4-FFF2-40B4-BE49-F238E27FC236}">
                <a16:creationId xmlns="" xmlns:a16="http://schemas.microsoft.com/office/drawing/2014/main" id="{188475A5-9CC5-441C-80DE-0FD66E012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63" y="4500563"/>
            <a:ext cx="2476500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13" descr="C:\Users\PC\Desktop\4fcfb742-ce0f-4f76-b828-d2ae0eafca90.jpg">
            <a:extLst>
              <a:ext uri="{FF2B5EF4-FFF2-40B4-BE49-F238E27FC236}">
                <a16:creationId xmlns="" xmlns:a16="http://schemas.microsoft.com/office/drawing/2014/main" id="{9D401F85-1DDC-455C-80E7-4D5FD2F33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25" y="4500563"/>
            <a:ext cx="2476500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22" name="Picture 2" descr="C:\Users\PC\Desktop\9b31f1ce-791e-4685-8229-77449d53157a.jpg">
            <a:extLst>
              <a:ext uri="{FF2B5EF4-FFF2-40B4-BE49-F238E27FC236}">
                <a16:creationId xmlns="" xmlns:a16="http://schemas.microsoft.com/office/drawing/2014/main" id="{C9FC215A-7434-4563-8D62-5B2DAD8FF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2928938"/>
            <a:ext cx="2857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9" name="Picture 6" descr="http://www.bahianapolitica.com.br/fotos/p/19254-2.jpg">
            <a:extLst>
              <a:ext uri="{FF2B5EF4-FFF2-40B4-BE49-F238E27FC236}">
                <a16:creationId xmlns="" xmlns:a16="http://schemas.microsoft.com/office/drawing/2014/main" id="{CAE92B94-9AD1-402A-A6FE-AFA0C169D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1600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CaixaDeTexto 5">
            <a:extLst>
              <a:ext uri="{FF2B5EF4-FFF2-40B4-BE49-F238E27FC236}">
                <a16:creationId xmlns="" xmlns:a16="http://schemas.microsoft.com/office/drawing/2014/main" id="{501E079B-FD4C-4E2C-A43C-24C207A07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928688"/>
            <a:ext cx="4032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2400" b="1" u="sng"/>
              <a:t>Atividade Educativa NASF</a:t>
            </a:r>
          </a:p>
          <a:p>
            <a:pPr algn="ctr"/>
            <a:r>
              <a:rPr lang="pt-BR" altLang="pt-BR" sz="2400" b="1" u="sng"/>
              <a:t>COVID-19</a:t>
            </a:r>
          </a:p>
        </p:txBody>
      </p:sp>
      <p:pic>
        <p:nvPicPr>
          <p:cNvPr id="36871" name="irc_mi" descr="http://cdn.fecam.org.br/images/municipios/brasao/90x90/capivaridebaixo.png">
            <a:hlinkClick r:id="rId6"/>
            <a:extLst>
              <a:ext uri="{FF2B5EF4-FFF2-40B4-BE49-F238E27FC236}">
                <a16:creationId xmlns="" xmlns:a16="http://schemas.microsoft.com/office/drawing/2014/main" id="{BCE05E17-71A5-4738-A30B-AD6012562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14313"/>
            <a:ext cx="11953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C:\Users\PC\Desktop\d614e70f-2107-4203-9535-b33ccb7eb2ec.jpg">
            <a:extLst>
              <a:ext uri="{FF2B5EF4-FFF2-40B4-BE49-F238E27FC236}">
                <a16:creationId xmlns="" xmlns:a16="http://schemas.microsoft.com/office/drawing/2014/main" id="{E9BCC01D-61DF-4B64-A4CA-441300D28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9125" y="2643188"/>
            <a:ext cx="3214688" cy="163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Diagrama 8">
            <a:extLst>
              <a:ext uri="{FF2B5EF4-FFF2-40B4-BE49-F238E27FC236}">
                <a16:creationId xmlns="" xmlns:a16="http://schemas.microsoft.com/office/drawing/2014/main" id="{C27473F2-BEF5-4DFC-81A7-7EA7AEDBE066}"/>
              </a:ext>
            </a:extLst>
          </p:cNvPr>
          <p:cNvGraphicFramePr/>
          <p:nvPr/>
        </p:nvGraphicFramePr>
        <p:xfrm>
          <a:off x="-1857420" y="1785926"/>
          <a:ext cx="8458200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ço Reservado para Conteúdo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48566297"/>
              </p:ext>
            </p:extLst>
          </p:nvPr>
        </p:nvGraphicFramePr>
        <p:xfrm>
          <a:off x="611559" y="188640"/>
          <a:ext cx="7148265" cy="60964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91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358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215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215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12420"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pt-BR" sz="2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RECEITA POR CATEGORIA ECONÔMICA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242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Tipo Receita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Previsão 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Realizado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Índice de Realização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24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Tributária(impostos e taxas)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10.545.516,99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4.523.691,67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43%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580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Contribuições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1.498.320,00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468.470,84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24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Patrimonial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12.200,00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34.015,19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242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Agropecuária</a:t>
                      </a: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720.787,20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368,22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24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Serviços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5.618.000,00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1.944.663,10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24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Transfer</a:t>
                      </a:r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Correntes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62.966.566,21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19.049.944,04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124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Outr</a:t>
                      </a:r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Receitas </a:t>
                      </a:r>
                      <a:r>
                        <a:rPr lang="pt-BR" sz="1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Corrent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1.113.382,00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327.905,27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124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Transfer</a:t>
                      </a:r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Capital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311.000,00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316.640,00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102%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124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Receitas Correntes </a:t>
                      </a:r>
                      <a:r>
                        <a:rPr lang="pt-BR" sz="1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Intra-Orçamentária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500.000,00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124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83.285.772,40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26.665.698,33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32 %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12420">
                <a:tc gridSpan="4">
                  <a:txBody>
                    <a:bodyPr/>
                    <a:lstStyle/>
                    <a:p>
                      <a:pPr lvl="1" algn="l" fontAlgn="b"/>
                      <a:r>
                        <a:rPr lang="pt-BR" sz="11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Fonte: Balanço Orçamentário (RREO-Anexo1)</a:t>
                      </a: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1"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lvl="1"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lvl="1"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993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PC\Desktop\ec31af1c-abda-4a06-9b54-54e7a14d091d.jpg">
            <a:extLst>
              <a:ext uri="{FF2B5EF4-FFF2-40B4-BE49-F238E27FC236}">
                <a16:creationId xmlns="" xmlns:a16="http://schemas.microsoft.com/office/drawing/2014/main" id="{A85A152D-C7C7-4996-9D2F-45D264E1C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0" b="44141"/>
          <a:stretch>
            <a:fillRect/>
          </a:stretch>
        </p:blipFill>
        <p:spPr bwMode="auto">
          <a:xfrm>
            <a:off x="0" y="0"/>
            <a:ext cx="91440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CaixaDeTexto 2">
            <a:extLst>
              <a:ext uri="{FF2B5EF4-FFF2-40B4-BE49-F238E27FC236}">
                <a16:creationId xmlns="" xmlns:a16="http://schemas.microsoft.com/office/drawing/2014/main" id="{DAB1B970-94FF-4C9B-B9EC-7E8AA48BC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143375"/>
            <a:ext cx="5715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2000"/>
              <a:t>Capivari de Baixo – SC </a:t>
            </a:r>
          </a:p>
          <a:p>
            <a:pPr algn="ctr"/>
            <a:r>
              <a:rPr lang="pt-BR" altLang="pt-BR" sz="1600"/>
              <a:t>Secretaria Municipal de Saúde</a:t>
            </a:r>
          </a:p>
          <a:p>
            <a:pPr algn="ctr"/>
            <a:endParaRPr lang="pt-BR" altLang="pt-BR"/>
          </a:p>
          <a:p>
            <a:pPr algn="ctr"/>
            <a:r>
              <a:rPr lang="pt-BR" altLang="pt-BR"/>
              <a:t>Quarentena contra Coronavírus</a:t>
            </a:r>
          </a:p>
          <a:p>
            <a:pPr algn="ctr"/>
            <a:r>
              <a:rPr lang="pt-BR" altLang="pt-BR"/>
              <a:t>Parabenizamos a população por estar  fazendo a sua parte, ficando em casa.</a:t>
            </a:r>
          </a:p>
          <a:p>
            <a:pPr algn="ctr"/>
            <a:endParaRPr lang="pt-BR" altLang="pt-BR"/>
          </a:p>
          <a:p>
            <a:pPr algn="ctr"/>
            <a:r>
              <a:rPr lang="pt-BR" altLang="pt-BR"/>
              <a:t>Vamos todos juntos vencer essa batalha.</a:t>
            </a:r>
          </a:p>
          <a:p>
            <a:endParaRPr lang="pt-BR" altLang="pt-BR"/>
          </a:p>
          <a:p>
            <a:endParaRPr lang="pt-BR" altLang="pt-BR"/>
          </a:p>
        </p:txBody>
      </p:sp>
      <p:pic>
        <p:nvPicPr>
          <p:cNvPr id="37892" name="irc_mi" descr="http://cdn.fecam.org.br/images/municipios/brasao/90x90/capivaridebaixo.png">
            <a:hlinkClick r:id="rId3"/>
            <a:extLst>
              <a:ext uri="{FF2B5EF4-FFF2-40B4-BE49-F238E27FC236}">
                <a16:creationId xmlns="" xmlns:a16="http://schemas.microsoft.com/office/drawing/2014/main" id="{8B3FA440-290D-4C9B-AD5B-D288F86D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4214813"/>
            <a:ext cx="32543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3200" dirty="0"/>
              <a:t>RECEITAS </a:t>
            </a:r>
            <a:br>
              <a:rPr lang="pt-BR" sz="3200" dirty="0"/>
            </a:br>
            <a:r>
              <a:rPr lang="pt-BR" sz="3200" dirty="0"/>
              <a:t>TRIBUTÁRIAS e COMTRIBUIÇÕES DE MELHORIAS</a:t>
            </a:r>
          </a:p>
        </p:txBody>
      </p:sp>
      <p:sp>
        <p:nvSpPr>
          <p:cNvPr id="6" name="Retângulo 5"/>
          <p:cNvSpPr/>
          <p:nvPr/>
        </p:nvSpPr>
        <p:spPr>
          <a:xfrm>
            <a:off x="1259632" y="4229345"/>
            <a:ext cx="62646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"/>
            <a:r>
              <a:rPr lang="pt-BR" sz="1100" dirty="0">
                <a:solidFill>
                  <a:srgbClr val="000000"/>
                </a:solidFill>
              </a:rPr>
              <a:t>Fonte: Demost. Dos Resultados Primários (RREO-Anexo 6)</a:t>
            </a:r>
            <a:endParaRPr lang="pt-BR" dirty="0">
              <a:solidFill>
                <a:srgbClr val="000000"/>
              </a:solidFill>
            </a:endParaRPr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10649807"/>
              </p:ext>
            </p:extLst>
          </p:nvPr>
        </p:nvGraphicFramePr>
        <p:xfrm>
          <a:off x="785785" y="1046394"/>
          <a:ext cx="7242599" cy="3198832"/>
        </p:xfrm>
        <a:graphic>
          <a:graphicData uri="http://schemas.openxmlformats.org/drawingml/2006/table">
            <a:tbl>
              <a:tblPr/>
              <a:tblGrid>
                <a:gridCol w="27146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288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30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605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1843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RECEITAS TRIBUTÁRIAS E CONTRIBUIÇÕES DE MELHORIAS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Previsão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1°Quadrimestre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Índice de Realização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204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IPTU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         1.847.127,24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1.226.180,14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IRRF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         1.650.000,00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580.559,68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ITBI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           441.952,02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120.756,23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         5.137.434,08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1.998.231,76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Taxas e Contribuição de Melhorias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         2.967.323,65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1.066.434,70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12.043.836,99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4.992.162,51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172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575048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AUDIÊNCIA PÚBLICA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1º Quadrimestre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DDDDDD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DDDDDD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11561" y="1844824"/>
            <a:ext cx="8324178" cy="22322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4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2" charset="0"/>
              <a:cs typeface="Arial Unicode MS" charset="0"/>
            </a:endParaRPr>
          </a:p>
          <a:p>
            <a:pPr marL="0" indent="0">
              <a:buNone/>
            </a:pPr>
            <a:r>
              <a:rPr lang="en-GB" sz="40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DESPESAS</a:t>
            </a:r>
          </a:p>
          <a:p>
            <a:pPr marL="0" indent="0">
              <a:buNone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 </a:t>
            </a:r>
            <a:r>
              <a:rPr lang="en-GB" sz="36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PÚBLICAS</a:t>
            </a:r>
            <a:endParaRPr lang="pt-BR" sz="36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9552" y="4725144"/>
            <a:ext cx="8316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2"/>
                </a:solidFill>
              </a:rPr>
              <a:t>Consolidação</a:t>
            </a:r>
          </a:p>
          <a:p>
            <a:r>
              <a:rPr lang="pt-BR" dirty="0">
                <a:solidFill>
                  <a:schemeClr val="tx2"/>
                </a:solidFill>
              </a:rPr>
              <a:t> 1° Quadrimestre</a:t>
            </a:r>
          </a:p>
          <a:p>
            <a:r>
              <a:rPr lang="pt-BR" dirty="0">
                <a:solidFill>
                  <a:schemeClr val="tx2"/>
                </a:solidFill>
              </a:rPr>
              <a:t>Período: 01/2020 a 04/2020</a:t>
            </a:r>
          </a:p>
        </p:txBody>
      </p:sp>
      <p:pic>
        <p:nvPicPr>
          <p:cNvPr id="5" name="Picture 4" descr="Imagem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5661248"/>
            <a:ext cx="1598932" cy="995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313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egração">
  <a:themeElements>
    <a:clrScheme name="Pino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Integração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ntegração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217178</TotalTime>
  <Words>3024</Words>
  <Application>Microsoft Office PowerPoint</Application>
  <PresentationFormat>Apresentação na tela (4:3)</PresentationFormat>
  <Paragraphs>692</Paragraphs>
  <Slides>70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70</vt:i4>
      </vt:variant>
    </vt:vector>
  </HeadingPairs>
  <TitlesOfParts>
    <vt:vector size="84" baseType="lpstr">
      <vt:lpstr>Arial Unicode MS</vt:lpstr>
      <vt:lpstr>Aharoni</vt:lpstr>
      <vt:lpstr>Albertus Medium</vt:lpstr>
      <vt:lpstr>Arial</vt:lpstr>
      <vt:lpstr>Arial Black</vt:lpstr>
      <vt:lpstr>Calibri</vt:lpstr>
      <vt:lpstr>Georgia</vt:lpstr>
      <vt:lpstr>Tahoma</vt:lpstr>
      <vt:lpstr>Times</vt:lpstr>
      <vt:lpstr>Trebuchet MS</vt:lpstr>
      <vt:lpstr>Wingdings</vt:lpstr>
      <vt:lpstr>Wingdings 2</vt:lpstr>
      <vt:lpstr>Integração</vt:lpstr>
      <vt:lpstr>Tema do Office</vt:lpstr>
      <vt:lpstr>MUNÍCIPIO DE CAPIVARI DE BAIXO  </vt:lpstr>
      <vt:lpstr> AUDIÊNCIA PÚBLICA 1º Quadrimestre  </vt:lpstr>
      <vt:lpstr> AUDIÊNCIA PÚBLICA 1º Quadrimestre  </vt:lpstr>
      <vt:lpstr> AUDIÊNCIA PÚBLICA 1º Quadrimestre  </vt:lpstr>
      <vt:lpstr> AUDIÊNCIA PÚBLICA 1º Quadrimestre  </vt:lpstr>
      <vt:lpstr>Apresentação do PowerPoint</vt:lpstr>
      <vt:lpstr>Apresentação do PowerPoint</vt:lpstr>
      <vt:lpstr>RECEITAS  TRIBUTÁRIAS e COMTRIBUIÇÕES DE MELHORIAS</vt:lpstr>
      <vt:lpstr> AUDIÊNCIA PÚBLICA 1º Quadrimestre  </vt:lpstr>
      <vt:lpstr>DESPESAS POR FUNÇÃO DE GOVERNO</vt:lpstr>
      <vt:lpstr> AUDIÊNCIA PÚBLICA 1º Quadrimestre  </vt:lpstr>
      <vt:lpstr> CÁLCULO DE CUMP. AO ARTIGO 60, § 5º DO ATO  DAS DISPOSIÇÕES TRANSITÓRIAS </vt:lpstr>
      <vt:lpstr>LIMITES – EDUCAÇÃO</vt:lpstr>
      <vt:lpstr>LIMITES – SAÚDE</vt:lpstr>
      <vt:lpstr>LIMITES – PESSOAL</vt:lpstr>
      <vt:lpstr>Acompanhamento das Metas Bimestrais</vt:lpstr>
      <vt:lpstr>COMPARATIVO  RECEITA PREVISTA X REALIZADA DESPESA AUTORIZADA X EMPENHADA</vt:lpstr>
      <vt:lpstr>Apresentação do PowerPoint</vt:lpstr>
      <vt:lpstr>Algumas ações realizadas no 1°Quadrimestre </vt:lpstr>
      <vt:lpstr>OUVIDORIA Número de atendimentos no 1°Quadrimestre  </vt:lpstr>
      <vt:lpstr>Fundo da Infância e Adolescência FIA</vt:lpstr>
      <vt:lpstr>JUNTA MILITAR/SINE/PROCON</vt:lpstr>
      <vt:lpstr>DEFESA CIVIL</vt:lpstr>
      <vt:lpstr>Interditado prédio abandonado na rua Nereu Ramos  </vt:lpstr>
      <vt:lpstr>       </vt:lpstr>
      <vt:lpstr>Podas de árvores em prédios públicos.</vt:lpstr>
      <vt:lpstr>Limpeza e Roçação nas ruas do município</vt:lpstr>
      <vt:lpstr>APRESENTAÇÃO DAS OBRAS   1º QUADRIMESTRE/2020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SECRETARIA DE ASSISTÊNCIA SOCIAL - SAS</vt:lpstr>
      <vt:lpstr>Apresentação do PowerPoint</vt:lpstr>
      <vt:lpstr>Apresentação do PowerPoint</vt:lpstr>
      <vt:lpstr>Covid - 19</vt:lpstr>
      <vt:lpstr>Apresentação do PowerPoint</vt:lpstr>
      <vt:lpstr>Estrutura da Secretaria</vt:lpstr>
      <vt:lpstr>Apresentação do PowerPoint</vt:lpstr>
      <vt:lpstr>Apresentação do PowerPoint</vt:lpstr>
      <vt:lpstr>Apresentação do PowerPoint</vt:lpstr>
      <vt:lpstr>KIT ALIMENTAÇÃO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MUNICÍPIO DE GRAVATAL AUDIÊNCIA PÚBLICA (Artigo 9º § 4º da LRF) 4º quadrimestre 2013</dc:title>
  <dc:creator>pericial</dc:creator>
  <cp:lastModifiedBy>POSITIVO</cp:lastModifiedBy>
  <cp:revision>1058</cp:revision>
  <cp:lastPrinted>2020-05-28T18:41:13Z</cp:lastPrinted>
  <dcterms:created xsi:type="dcterms:W3CDTF">2014-02-28T02:02:41Z</dcterms:created>
  <dcterms:modified xsi:type="dcterms:W3CDTF">2020-07-01T18:56:18Z</dcterms:modified>
</cp:coreProperties>
</file>