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61" r:id="rId4"/>
    <p:sldId id="266" r:id="rId5"/>
    <p:sldId id="264" r:id="rId6"/>
    <p:sldId id="262" r:id="rId7"/>
    <p:sldId id="265" r:id="rId8"/>
    <p:sldId id="267" r:id="rId9"/>
    <p:sldId id="268" r:id="rId10"/>
    <p:sldId id="323" r:id="rId11"/>
    <p:sldId id="325" r:id="rId12"/>
    <p:sldId id="327" r:id="rId13"/>
    <p:sldId id="283" r:id="rId14"/>
    <p:sldId id="329" r:id="rId15"/>
    <p:sldId id="319" r:id="rId16"/>
    <p:sldId id="332" r:id="rId17"/>
    <p:sldId id="333" r:id="rId18"/>
    <p:sldId id="301" r:id="rId19"/>
    <p:sldId id="303" r:id="rId20"/>
    <p:sldId id="305" r:id="rId21"/>
    <p:sldId id="307" r:id="rId22"/>
    <p:sldId id="308" r:id="rId23"/>
    <p:sldId id="309" r:id="rId24"/>
    <p:sldId id="310" r:id="rId25"/>
    <p:sldId id="312" r:id="rId26"/>
    <p:sldId id="313" r:id="rId27"/>
    <p:sldId id="314" r:id="rId28"/>
    <p:sldId id="316" r:id="rId29"/>
    <p:sldId id="318" r:id="rId30"/>
    <p:sldId id="334" r:id="rId31"/>
    <p:sldId id="285" r:id="rId32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C30"/>
    <a:srgbClr val="E8C326"/>
    <a:srgbClr val="4298D2"/>
    <a:srgbClr val="FF3399"/>
    <a:srgbClr val="E35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-1614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D1DDC-D554-47D1-88BF-2A69C8784E79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DF3A5-2EFC-4C65-9C53-698DAAF9BC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975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D6589-0BE6-4FA9-815F-BD443F66FA3B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31EF8-0566-4035-B967-36FB16666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569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B852-2A89-4CF1-8EEE-B5F69EC7C541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1736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B852-2A89-4CF1-8EEE-B5F69EC7C541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115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B852-2A89-4CF1-8EEE-B5F69EC7C541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115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B852-2A89-4CF1-8EEE-B5F69EC7C541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97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EACA-6D5C-4FB7-891A-081C994D7415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BF84-9987-4F95-9E0A-F1A0019B0B9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017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EACA-6D5C-4FB7-891A-081C994D7415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BF84-9987-4F95-9E0A-F1A0019B0B9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83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0366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EACA-6D5C-4FB7-891A-081C994D7415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BF84-9987-4F95-9E0A-F1A0019B0B9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99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EACA-6D5C-4FB7-891A-081C994D7415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BF84-9987-4F95-9E0A-F1A0019B0B9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13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37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EACA-6D5C-4FB7-891A-081C994D7415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BF84-9987-4F95-9E0A-F1A0019B0B9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361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3"/>
            <a:ext cx="5181600" cy="43513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3"/>
            <a:ext cx="5181600" cy="43513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EACA-6D5C-4FB7-891A-081C994D7415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BF84-9987-4F95-9E0A-F1A0019B0B9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55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2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4"/>
            <a:ext cx="5156200" cy="36805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7554"/>
            <a:ext cx="5181601" cy="36805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EACA-6D5C-4FB7-891A-081C994D7415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BF84-9987-4F95-9E0A-F1A0019B0B9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04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EACA-6D5C-4FB7-891A-081C994D7415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BF84-9987-4F95-9E0A-F1A0019B0B9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4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EACA-6D5C-4FB7-891A-081C994D7415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BF84-9987-4F95-9E0A-F1A0019B0B9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46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4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EACA-6D5C-4FB7-891A-081C994D7415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BF84-9987-4F95-9E0A-F1A0019B0B9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57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EACA-6D5C-4FB7-891A-081C994D7415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BF84-9987-4F95-9E0A-F1A0019B0B9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644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4EBEACA-6D5C-4FB7-891A-081C994D7415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6BF84-9987-4F95-9E0A-F1A0019B0B9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13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467" y="2626601"/>
            <a:ext cx="11311467" cy="2340013"/>
          </a:xfrm>
        </p:spPr>
        <p:txBody>
          <a:bodyPr>
            <a:normAutofit fontScale="90000"/>
          </a:bodyPr>
          <a:lstStyle/>
          <a:p>
            <a:r>
              <a:rPr lang="pt-BR" sz="6600" b="1" dirty="0"/>
              <a:t>Audiência Pública Eletrônica para elaboração da</a:t>
            </a:r>
            <a:br>
              <a:rPr lang="pt-BR" sz="6600" b="1" dirty="0"/>
            </a:br>
            <a:r>
              <a:rPr lang="pt-BR" sz="6600" b="1" dirty="0"/>
              <a:t> LDO 2021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74800" y="5255060"/>
            <a:ext cx="7766936" cy="1096899"/>
          </a:xfrm>
        </p:spPr>
        <p:txBody>
          <a:bodyPr>
            <a:normAutofit fontScale="85000" lnSpcReduction="20000"/>
          </a:bodyPr>
          <a:lstStyle/>
          <a:p>
            <a:pPr algn="ctr"/>
            <a:endParaRPr lang="pt-BR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Prefeitura Municipal de Capivari de Baixo</a:t>
            </a:r>
          </a:p>
          <a:p>
            <a:pPr algn="ctr"/>
            <a:r>
              <a:rPr lang="pt-BR" b="1" dirty="0">
                <a:solidFill>
                  <a:srgbClr val="FF0000"/>
                </a:solidFill>
              </a:rPr>
              <a:t>Secretaria de Administração, Finanças e Planejamento</a:t>
            </a:r>
          </a:p>
        </p:txBody>
      </p:sp>
      <p:sp>
        <p:nvSpPr>
          <p:cNvPr id="4" name="AutoShape 2" descr="Brasão e Bandeira do Município de Capivari de Baixo/SC - mbi.com.br">
            <a:extLst>
              <a:ext uri="{FF2B5EF4-FFF2-40B4-BE49-F238E27FC236}">
                <a16:creationId xmlns="" xmlns:a16="http://schemas.microsoft.com/office/drawing/2014/main" id="{6483F433-437C-4CFE-8234-D12F338BC4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 descr="Brasão e Bandeira do Município de Capivari de Baixo/SC - mbi.com.br">
            <a:extLst>
              <a:ext uri="{FF2B5EF4-FFF2-40B4-BE49-F238E27FC236}">
                <a16:creationId xmlns="" xmlns:a16="http://schemas.microsoft.com/office/drawing/2014/main" id="{8D2C5079-E8B2-4621-B6EB-C3BB0D616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485" y="151273"/>
            <a:ext cx="232410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491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864695"/>
            <a:ext cx="12178591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METAS FISCAIS</a:t>
            </a:r>
          </a:p>
        </p:txBody>
      </p:sp>
      <p:sp>
        <p:nvSpPr>
          <p:cNvPr id="2" name="Retângulo 1"/>
          <p:cNvSpPr/>
          <p:nvPr/>
        </p:nvSpPr>
        <p:spPr>
          <a:xfrm>
            <a:off x="243840" y="1846324"/>
            <a:ext cx="1181100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/>
              <a:t>Representam os resultados a serem alcançados para variáveis fiscais visando atingir os objetivos desejados pelo ente da Federação quanto a trajetória de endividamento no médio prazo. Pelo princípio da gestão fiscal responsável, as metas apresentam a conexão entre o planejamento, a elaboração e a execução do orçamento. Parâmetros indicam o rumo da política fiscal para os próximos exercícios e servem de indicadores para a promoção da limitação de empenho e de movimentação financeira.</a:t>
            </a:r>
          </a:p>
        </p:txBody>
      </p:sp>
    </p:spTree>
    <p:extLst>
      <p:ext uri="{BB962C8B-B14F-4D97-AF65-F5344CB8AC3E}">
        <p14:creationId xmlns:p14="http://schemas.microsoft.com/office/powerpoint/2010/main" val="941917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61826" y="795517"/>
            <a:ext cx="11877773" cy="4770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</a:t>
            </a:r>
          </a:p>
        </p:txBody>
      </p:sp>
      <p:sp>
        <p:nvSpPr>
          <p:cNvPr id="7" name="Retângulo 6"/>
          <p:cNvSpPr/>
          <p:nvPr/>
        </p:nvSpPr>
        <p:spPr>
          <a:xfrm>
            <a:off x="2254822" y="210742"/>
            <a:ext cx="661969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2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DEMONSTRATIVO DAS METAS FISCAIS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102613"/>
              </p:ext>
            </p:extLst>
          </p:nvPr>
        </p:nvGraphicFramePr>
        <p:xfrm>
          <a:off x="161827" y="1335289"/>
          <a:ext cx="11854371" cy="4978298"/>
        </p:xfrm>
        <a:graphic>
          <a:graphicData uri="http://schemas.openxmlformats.org/drawingml/2006/table">
            <a:tbl>
              <a:tblPr/>
              <a:tblGrid>
                <a:gridCol w="2375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96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80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2632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1179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31179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3327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ESPECIFICAÇÃO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REALIZADA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VIGENTE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PROJETADA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327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327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RECEITA TOTAL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61.921.069,76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63.023.419,39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68.123.157,30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81.012.765,08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87.999.750,53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83.515.772,40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83.618.296,26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327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327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RECEITAS CORRENTES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61.095.419,76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62.324.675,95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67.666.684,41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79.651.723,60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87.433.277,17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82.704.772,40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83.118.296,26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11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Receita Tributária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9.278.256,93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8.370.398,83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8.165.068,42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10.787.760,63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11.939.360,67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10.555.516,99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10.608.294,57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327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Receitas de Contribuições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1.250.037,34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1.112.627,79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1.305.083,02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1.275.366,09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1.935.753,67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1.498.320,00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1.505.811,60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327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Receita Patrimonial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581.054,49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736.828,39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1.126.900,63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277.928,07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296.175,44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12.200,00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12.261,00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327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Receita Agropecuária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549,46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2258,37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1987,41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720.787,20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724.391,14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327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Receita de Serviços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3.950.929,72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4.984.350,52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5.204.054,22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5.318.821,77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5.476.970,41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5.618.000,00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5.646.090,00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327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Transferências Correntes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45.254.810,03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46.508.070,23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50.790.694,71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61.315.832,85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66.800.132,22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63.186.566,21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63.502.499,04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327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Outras Receitas Correntes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780.331,25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612.400,19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1.074.333,95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673.755,82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982.897,35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1.113.382,00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1.118.948,91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327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RECEITA DE CAPITAL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825.650,00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698.743,44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456.472,89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1.361.041,48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566.473,36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811.000,00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471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Transferências de Capital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825.650,00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698.743,44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456.472,89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1.361.041,48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566.473,36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811.000,00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45658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RECEITA BRUTA ESTIMADA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61.921.069,76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63.023.419,39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68.123.157,30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81.012.765,08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87.999.750,53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83.515.772,40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83.618.296,26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67989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DEDUÇÕES DE TRANSFERENCIAS CORRENTES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-7.990.311,16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-8.641.980,97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-230.000,00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-230.000,00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45658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RECEITA LÍQUIDA ESTIMADA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61.921.069,7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63.023.419,39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68.123.157,30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73.022.453,92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79.357.769,56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83.285.772,40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83.388.296,26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14226" y="6360317"/>
            <a:ext cx="64370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Fonte: Demonstrativo da Receita e Despesa segundo as Categorias Econômicas – Anexo 1)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803802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66800" y="617283"/>
            <a:ext cx="1054608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 – EVOLUÇÃO DA RECEITA</a:t>
            </a:r>
          </a:p>
        </p:txBody>
      </p:sp>
      <p:sp>
        <p:nvSpPr>
          <p:cNvPr id="7" name="Retângulo 6"/>
          <p:cNvSpPr/>
          <p:nvPr/>
        </p:nvSpPr>
        <p:spPr>
          <a:xfrm>
            <a:off x="2849182" y="126269"/>
            <a:ext cx="661969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2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DEMONSTRATIVO DAS METAS FISCAIS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536895"/>
              </p:ext>
            </p:extLst>
          </p:nvPr>
        </p:nvGraphicFramePr>
        <p:xfrm>
          <a:off x="1089641" y="1237477"/>
          <a:ext cx="10485139" cy="5162017"/>
        </p:xfrm>
        <a:graphic>
          <a:graphicData uri="http://schemas.openxmlformats.org/drawingml/2006/table">
            <a:tbl>
              <a:tblPr/>
              <a:tblGrid>
                <a:gridCol w="47928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962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947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12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03259">
                <a:tc>
                  <a:txBody>
                    <a:bodyPr/>
                    <a:lstStyle/>
                    <a:p>
                      <a:pPr algn="ctr" rtl="0" fontAlgn="ctr"/>
                      <a:endParaRPr lang="pt-BR" sz="18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EXECUTADO</a:t>
                      </a:r>
                    </a:p>
                  </a:txBody>
                  <a:tcPr marL="0" marR="0" marT="0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VIGENTE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PROJETADO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32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ESPECIFICAÇÃO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325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TOTAL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87.999.750,53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83.515.772,40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83.618.296,26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325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325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 CORRENTES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87.433.277,17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82.704.772,40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83.118.296,26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441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Receita Tributária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11.939.360,67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10.555.516,99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10.608.294,57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32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Receitas de Contribuições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1.935.753,67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1.498.320,00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1.505.811,60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32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Receita Patrimonial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296.175,44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12.200,00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12.261,00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32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Receita Agropecuária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1.987,41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720.787,20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724.391,14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32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Receita de Serviços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5.476.970,41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5.618.000,00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5.646.090,00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32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Transferências Correntes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66.800.132,22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63.186.566,21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63.502.499,04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325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Outras Receitas Correntes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982.897,35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1.113.382,00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1.118.948,91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325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DE CAPITAL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566.473,36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811.000,00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570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Transferências de Capital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566.473,36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811.000,00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98308"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 RECEITA BRUTA ESTIMADA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87.999.750,53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83.515.772,40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83.618.296,26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5570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DEDUÇÕES DE TRANSFERENCIAS CORRENTES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-8.641.980,97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-230.000,00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-230.000,00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3259"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 RECEITA LÍQUIDA ESTIMADA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79.357.769,56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83.285.772,40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83.388.296,26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66800" y="6384727"/>
            <a:ext cx="10332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Fonte: Demonstrativo da Receita e Despesa segundo as Categorias Econômicas – Anexo 1)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753795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40064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/>
              <a:t>Classificação dos Recursos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934076"/>
              </p:ext>
            </p:extLst>
          </p:nvPr>
        </p:nvGraphicFramePr>
        <p:xfrm>
          <a:off x="677335" y="2944089"/>
          <a:ext cx="9923506" cy="2324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4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73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109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54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302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4609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ITENS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2018</a:t>
                      </a:r>
                    </a:p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 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(R$)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2019</a:t>
                      </a:r>
                    </a:p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 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(R$)</a:t>
                      </a:r>
                    </a:p>
                  </a:txBody>
                  <a:tcPr marL="9525" marR="85725" marT="9525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2020 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(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R$)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2021 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Franklin Gothic Book"/>
                      </a:endParaRPr>
                    </a:p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(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R$)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161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RECURSOS PRÓPRIOS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45.017.100,19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48.480.881,27</a:t>
                      </a:r>
                    </a:p>
                  </a:txBody>
                  <a:tcPr marL="9525" marR="9525" marT="9525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57.519.278,00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56.641.244,35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60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VINCULADOS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28.005.353,73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30.876.888,29</a:t>
                      </a:r>
                    </a:p>
                  </a:txBody>
                  <a:tcPr marL="9525" marR="9525" marT="9525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25.766.494,40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26.747.051,91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60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RECEITA TOTAL LÍQUIDA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73.022.453,92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79.357.769,56</a:t>
                      </a:r>
                    </a:p>
                  </a:txBody>
                  <a:tcPr marL="9525" marR="9525" marT="9525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83.285.772,40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83.388.296,26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eta para baixo 2"/>
          <p:cNvSpPr/>
          <p:nvPr/>
        </p:nvSpPr>
        <p:spPr>
          <a:xfrm>
            <a:off x="9465640" y="172144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237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947577"/>
              </p:ext>
            </p:extLst>
          </p:nvPr>
        </p:nvGraphicFramePr>
        <p:xfrm>
          <a:off x="894996" y="1069195"/>
          <a:ext cx="9376744" cy="5638941"/>
        </p:xfrm>
        <a:graphic>
          <a:graphicData uri="http://schemas.openxmlformats.org/drawingml/2006/table">
            <a:tbl>
              <a:tblPr/>
              <a:tblGrid>
                <a:gridCol w="22794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743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344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880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0038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9956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Tipo Despesa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Valor em R$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Valor em R$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Valor em R$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Valor em R$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757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Legislativa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3.025.078,48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R$ 3.170.004,38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3.427.353,30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3.876.420,00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32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Administração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4.938.359,20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R$ 5.399.729,32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5.719.794,23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6.895.308,00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43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Segurança Pública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1.280.860,65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R$ 2.357.789,96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2.412.038,63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2.885.788,00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21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Assistência Social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2.406.080,65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R$ 3.128.720,00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3.768.723,93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5.109.664,00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32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Saúde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13.060.827,43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R$ 14.625.067,53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16.450.798,18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16.935.252,40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21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Educação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19.937.401,26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R$ 22.129.484,97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26.132.866,73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22.801.296,00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32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Cultura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37.429,35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R$ 83.473,34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163.253,44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155.000,00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4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Urbanismo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7.856.223,78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R$ 8.202.123,34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6.779.947,74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10.922.950,00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4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Habitação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21.174,66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R$ 0,00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060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Saneamento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3.593.274,87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R$ 3.478.144,44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8.313.669,92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5.618.000,00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4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Gestão Ambiental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R$ 4.097,44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116.240,76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170.650,00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32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Agricultura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1.337.418,90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R$ 1.195.935,63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1.246.390,77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1.455.000,00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32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Comércio e Serviços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215.854,00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R$ 291.403,70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318.891,27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571.000,00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32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Energia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R$ 1.484.821,70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1.542.959,62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1.638.320,00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232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Transporte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9.725,40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232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Desporto e Lazer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50.476,01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R$ 102.265,52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383.045,15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341.124,00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232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Encargos Especiais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2.652.752,55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R$ 2.618.649,07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2.847.457,91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3.800.000,00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232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Reserva de contingencia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R$ 0,00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389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DA DESPESA REALIZADA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60.422.937,19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R$ 68.271.710,34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79.623.431,58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83.285.772,40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2081309" y="490047"/>
            <a:ext cx="7004118" cy="4770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73520" y="67928"/>
            <a:ext cx="661969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2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DEMONSTRATIVO DAS METAS FISCAIS</a:t>
            </a:r>
          </a:p>
        </p:txBody>
      </p:sp>
    </p:spTree>
    <p:extLst>
      <p:ext uri="{BB962C8B-B14F-4D97-AF65-F5344CB8AC3E}">
        <p14:creationId xmlns:p14="http://schemas.microsoft.com/office/powerpoint/2010/main" val="1939644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722688"/>
              </p:ext>
            </p:extLst>
          </p:nvPr>
        </p:nvGraphicFramePr>
        <p:xfrm>
          <a:off x="461914" y="769721"/>
          <a:ext cx="10836350" cy="5795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8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399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29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708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677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1098"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EXECUTADA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VIGENTE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PROJETADA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CÓDIGO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PROGRAMA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055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GESTÃO ADMINSITRATIVA SUPERIOR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1.795.061,85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2.279.000,00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2.307.455,00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56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ADMINISTRAÇÃO GERAL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7.138.347,33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8.958.308,00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9.132.599,54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796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EDUCAÇÃO DE QUALIDADE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26.132.866,73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22.801.296,00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23.693.519,78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993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PROMOÇÃO CULTURAL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163.253,44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155.775,00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ESPORTE SAUDÁVEL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383.045,15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341.124,00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165.768,72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PROMOÇÃO TURÍSTICA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29.310,21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121.605,00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DEFESA DOS DIREITOS SOCIAIS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3.290.354,52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4.569.164,00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4.444.909,82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DEFESA DO DIREITOS DA CRIANÇA E ADOLESCENTE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207.454,50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215.325,00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DESENVOLVIMENTO ECONÔMICO E AGROPECUÁRIO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1.535.971,83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1.805.000,00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2.389.000,00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SERVIÇOS DE UTILIDADE PÚBLICA, SEGURANÇA E DEFESA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19.069.614,54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21.111.708,00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19.254.857,70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SAÚDE HUMANIZADA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16.450.798,18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16.935.252,40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17.339.678,56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ASSISTÊNCIA AO IDOSO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-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122.500,00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PROCESSO LEGISLATIVO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3.427.353,30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3.876.420,00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3.895.802,10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GERAL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79.623.431,58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83.285.772,40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83.388.296,22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1259892" y="215723"/>
            <a:ext cx="8069344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 – EVOLUÇÃO DA DESPESA</a:t>
            </a:r>
          </a:p>
        </p:txBody>
      </p:sp>
    </p:spTree>
    <p:extLst>
      <p:ext uri="{BB962C8B-B14F-4D97-AF65-F5344CB8AC3E}">
        <p14:creationId xmlns:p14="http://schemas.microsoft.com/office/powerpoint/2010/main" val="2735527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08648" y="869206"/>
            <a:ext cx="81354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2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DEMONSTRATIVO DA ESTRUTURA POR ÓRGÃO</a:t>
            </a:r>
            <a:endParaRPr lang="pt-BR" sz="3200" b="1" cap="none" spc="0" dirty="0">
              <a:ln w="0"/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172366"/>
              </p:ext>
            </p:extLst>
          </p:nvPr>
        </p:nvGraphicFramePr>
        <p:xfrm>
          <a:off x="735290" y="1611824"/>
          <a:ext cx="9741562" cy="4619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94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99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8494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ENTIDADE: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01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PREFEITURA MUNICIPAL DE CAPIVARI DE BAIXO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494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ÓRGÃO: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GABINETE DO PREFEITO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494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ÓRGÃO: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02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SECRETARIA MUNICIPAL DE ADMINISTRAÇÃO, FINANÇAS E PLANEJ URBANO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494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ÓRGÃO: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03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SECRETARIA MUNICIPAL DE EDUCAÇÃO, CULTURA, ESPORTES E TURISMO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494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ÓRGÃO: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04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SECRETARIA MUNICIPAL DE ASSISTENCIA SOCIAL E DA FAMILIA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494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ÓRGÃO: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05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FUNDO DA INFÊNCIA E ADOLESCÊNCIA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494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ÓRGÃO: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06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SECRETARIA MUNICIPAL DE INDÚSTRIA, COMÉRCIO E DESENV.RURAL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494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ÓRGÃO: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07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SECRETARIA MUNICIPAL DE OBRAS, VIAÇÃO, TRÂNSITO E MEIO AMBIENTE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494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ÓRGÃO: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08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SECRETARIA MUNICIPAL DE SAÚDE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494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ÓRGÃO: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FUNDO MUNICIPAL DO IDOSO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8494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ENTIDADE: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03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CÂMARA MUNICIPAL DE VEREADORES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84942"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ÓRGÃO: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9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CÂMARA MUNICIPAL DE VEREADORES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059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31546" y="3112785"/>
            <a:ext cx="93946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2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	</a:t>
            </a:r>
          </a:p>
          <a:p>
            <a:pPr algn="ctr"/>
            <a:r>
              <a:rPr lang="pt-BR" sz="32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DEMONSTRATIVO DAS PRIORIDADES POR PROGRAMA</a:t>
            </a:r>
          </a:p>
          <a:p>
            <a:pPr algn="ctr"/>
            <a:r>
              <a:rPr lang="pt-B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LDO - 2021</a:t>
            </a:r>
            <a:endParaRPr lang="pt-BR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4" descr="Brasão e Bandeira do Município de Capivari de Baixo/SC - mbi.com.br">
            <a:extLst>
              <a:ext uri="{FF2B5EF4-FFF2-40B4-BE49-F238E27FC236}">
                <a16:creationId xmlns="" xmlns:a16="http://schemas.microsoft.com/office/drawing/2014/main" id="{83ACA481-51C0-4E7A-B9A8-3C3FDE643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807" y="895192"/>
            <a:ext cx="232410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384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PROGRAMA 001 – GESTÃO SUPERIOR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Objetivo: Garantir, coordenar e articular as políticas públicas, primando pelo garantindo que os serviços sejam prestados aos Cidadãos e gerindo com responsabilidade o Patrimônio Público.</a:t>
            </a:r>
          </a:p>
          <a:p>
            <a:endParaRPr lang="pt-BR" sz="2400" dirty="0"/>
          </a:p>
          <a:p>
            <a:pPr marL="0" indent="0">
              <a:buNone/>
            </a:pPr>
            <a:r>
              <a:rPr lang="pt-BR" sz="2400" dirty="0"/>
              <a:t>ÓRGÃO RESPONSÁVEL: GABINETE DO PREFEITO E VICE</a:t>
            </a:r>
          </a:p>
          <a:p>
            <a:r>
              <a:rPr lang="pt-BR" sz="2400" dirty="0">
                <a:solidFill>
                  <a:srgbClr val="FF0000"/>
                </a:solidFill>
              </a:rPr>
              <a:t>REVISÃO PLANO DE CARGOS E SALÁRIOS/REVISÃO NA LEGISLAÇÃO</a:t>
            </a:r>
          </a:p>
          <a:p>
            <a:r>
              <a:rPr lang="pt-BR" sz="2400" dirty="0">
                <a:solidFill>
                  <a:srgbClr val="FF0000"/>
                </a:solidFill>
              </a:rPr>
              <a:t>REALIZAR AÇÕES JUNTO A PROCURADORIA DIMINUIDO AÇÕES JUDICIAIS</a:t>
            </a:r>
          </a:p>
          <a:p>
            <a:r>
              <a:rPr lang="pt-BR" sz="2400" dirty="0">
                <a:solidFill>
                  <a:srgbClr val="FF0000"/>
                </a:solidFill>
              </a:rPr>
              <a:t>APOIAR OS CONSELHOS MUNICIPAIS VINCULADOS A GESTÃO SUPERIOR, CONSELHO TUTELAR E CMDCA</a:t>
            </a:r>
          </a:p>
          <a:p>
            <a:r>
              <a:rPr lang="pt-BR" sz="2400" dirty="0">
                <a:solidFill>
                  <a:srgbClr val="FF0000"/>
                </a:solidFill>
              </a:rPr>
              <a:t>CAPACITAR OS PROFISSIONAIS VINCULADOS A ESTE PROGRAMA</a:t>
            </a:r>
          </a:p>
          <a:p>
            <a:endParaRPr lang="pt-BR" sz="2400" dirty="0">
              <a:solidFill>
                <a:srgbClr val="FF0000"/>
              </a:solidFill>
            </a:endParaRP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868947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PROGRAMA 002 – ADMINISTRAÇÃO 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sz="4400" dirty="0"/>
              <a:t>Objetivo: Garantir o funcionamento das atividades de apoio administrativo a todos os órgãos do Poder Executivo Municipal. </a:t>
            </a:r>
          </a:p>
          <a:p>
            <a:endParaRPr lang="pt-BR" sz="4400" dirty="0"/>
          </a:p>
          <a:p>
            <a:r>
              <a:rPr lang="pt-BR" sz="4400" dirty="0"/>
              <a:t>ÓRGÃO RESPONSÁVEL: SECRETARIA MUNICIPAL DE ADMINISTRAÇÃO, FINANÇAS E PLANEJAMENTO URBANO (órgão Setorial)</a:t>
            </a:r>
          </a:p>
          <a:p>
            <a:endParaRPr lang="pt-BR" sz="3400" dirty="0"/>
          </a:p>
          <a:p>
            <a:pPr marL="0" indent="0">
              <a:buNone/>
            </a:pPr>
            <a:r>
              <a:rPr lang="pt-BR" sz="3400" dirty="0">
                <a:solidFill>
                  <a:srgbClr val="FF0000"/>
                </a:solidFill>
              </a:rPr>
              <a:t>META DESTAQUE:  MANUTENÇÃO E MELHORIA DA REDE TECNOLÓGICA</a:t>
            </a:r>
          </a:p>
          <a:p>
            <a:pPr marL="0" indent="0">
              <a:buNone/>
            </a:pPr>
            <a:r>
              <a:rPr lang="pt-BR" sz="3400" dirty="0">
                <a:solidFill>
                  <a:srgbClr val="FF0000"/>
                </a:solidFill>
              </a:rPr>
              <a:t>REVITALIZAÇÃO, MANUTENÇÃO E REFEORMAS DE PRÉDIO PÚBLICOS, EM ESPECIAL ONDE ESTÁ ESTABELECIDO O FÓRUM</a:t>
            </a:r>
          </a:p>
          <a:p>
            <a:pPr marL="0" indent="0">
              <a:buNone/>
            </a:pPr>
            <a:r>
              <a:rPr lang="pt-BR" sz="3400" dirty="0">
                <a:solidFill>
                  <a:srgbClr val="FF0000"/>
                </a:solidFill>
              </a:rPr>
              <a:t>GARANTIR A REMUNERAÇÃO E OS ENCARGOS, BEM COMO VALE TRANSPORTE E AUXILIO ALIMENTAÇÃO </a:t>
            </a:r>
          </a:p>
          <a:p>
            <a:pPr marL="0" indent="0">
              <a:buNone/>
            </a:pPr>
            <a:r>
              <a:rPr lang="pt-BR" sz="3400" dirty="0">
                <a:solidFill>
                  <a:srgbClr val="FF0000"/>
                </a:solidFill>
              </a:rPr>
              <a:t>VIABILIZAR TREINAMENTOS E CAPACITAÇÕES AOS SERVIDORES</a:t>
            </a:r>
          </a:p>
          <a:p>
            <a:pPr marL="0" indent="0">
              <a:buNone/>
            </a:pPr>
            <a:r>
              <a:rPr lang="pt-BR" sz="3400" dirty="0">
                <a:solidFill>
                  <a:srgbClr val="FF0000"/>
                </a:solidFill>
              </a:rPr>
              <a:t>IMPLEMENTAR AÇÕES DE FISCALIZAÇÃO, VIABILIZAR REVISÃO NA LEGISLAÇÃO E ADDEQUAÇÕES NECESSÁRIA  NA LEGISLAÇÃO RELATIVA AO CÓDIGO TRIBUTÁRIO, DE POSTURAS  E AFINS.</a:t>
            </a:r>
          </a:p>
          <a:p>
            <a:pPr marL="0" indent="0">
              <a:buNone/>
            </a:pPr>
            <a:r>
              <a:rPr lang="pt-BR" sz="3400" dirty="0">
                <a:solidFill>
                  <a:srgbClr val="FF0000"/>
                </a:solidFill>
              </a:rPr>
              <a:t>GARANTIR A MANUTENÇÃO DOS DEPARTAMENTOS VIINCULADOS AO PROGRAMA.</a:t>
            </a:r>
          </a:p>
          <a:p>
            <a:pPr marL="0" indent="0" algn="ctr">
              <a:buNone/>
            </a:pPr>
            <a:endParaRPr lang="pt-BR" sz="3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0999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34392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Conceito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77335" y="1347600"/>
            <a:ext cx="85966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PPA - (Plano Plurianual) </a:t>
            </a:r>
          </a:p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Plano geral elaborado pelo Executivo que orientará as ações no decorrer dos próximos 4 anos; (Prazo: agosto do 1º ano de mandato) </a:t>
            </a:r>
          </a:p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77335" y="3392290"/>
            <a:ext cx="8596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LDO - (Lei de Diretrizes Orçamentárias) </a:t>
            </a:r>
          </a:p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Lei elaborada pelo Executivo que delimita e estabelece as diretrizes de ações para o ano seguinte; (Prazo: abril, anualmente)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824292" y="5112130"/>
            <a:ext cx="8596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LOA - (Lei Orçamentária Anual) </a:t>
            </a:r>
          </a:p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Lei elaborada pelo Executivo que define as ações a serem executadas no ano seguinte. (Prazo: Setembro, anualmente)</a:t>
            </a:r>
          </a:p>
        </p:txBody>
      </p:sp>
    </p:spTree>
    <p:extLst>
      <p:ext uri="{BB962C8B-B14F-4D97-AF65-F5344CB8AC3E}">
        <p14:creationId xmlns:p14="http://schemas.microsoft.com/office/powerpoint/2010/main" val="2669278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PROGRAMA 003 – EDUCAÇÃO DE QUALIDADE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3256" y="1255363"/>
            <a:ext cx="8588203" cy="5711125"/>
          </a:xfrm>
        </p:spPr>
        <p:txBody>
          <a:bodyPr>
            <a:normAutofit fontScale="92500" lnSpcReduction="20000"/>
          </a:bodyPr>
          <a:lstStyle/>
          <a:p>
            <a:r>
              <a:rPr lang="pt-BR" sz="2400" dirty="0">
                <a:ea typeface="Tahoma" panose="020B0604030504040204" pitchFamily="34" charset="0"/>
                <a:cs typeface="Tahoma" panose="020B0604030504040204" pitchFamily="34" charset="0"/>
              </a:rPr>
              <a:t>Objetivo: Garantir  acesso e permanência ao sistema escolar a crianças, jovens e adultos,  ampliar a oferta de vagas, de forma inclusiva e acessível, promovendo a qualificação continuada e a valorização dos profissionais, manter e garantir o transporte aos alunos e garantir a manutenção das Escolas Públicas </a:t>
            </a:r>
          </a:p>
          <a:p>
            <a:pPr>
              <a:buNone/>
            </a:pPr>
            <a:r>
              <a:rPr lang="pt-BR" sz="2400" dirty="0">
                <a:ea typeface="Tahoma" panose="020B0604030504040204" pitchFamily="34" charset="0"/>
                <a:cs typeface="Tahoma" panose="020B0604030504040204" pitchFamily="34" charset="0"/>
              </a:rPr>
              <a:t>ÓRGÃO RESPONSÁVEL: Secretaria de Educação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FF0000"/>
                </a:solidFill>
              </a:rPr>
              <a:t>META DESTAQUE: GARANTIR O PAGAMENTO DA REMUNERAÇÃO E ENCARGOS DOS PROFESSORES E DEMAIS PROFISSIONIAS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FF0000"/>
                </a:solidFill>
              </a:rPr>
              <a:t>ACOMPANHAR, FISCALIZAR E REALIZAR MELHORIAS NECESSÁRIAS NA REDE MUNICIPAL DE ENSINO, REALIZAR ATIVIDADES RELACIONADAS AO CENSO ESCOLAR;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FF0000"/>
                </a:solidFill>
              </a:rPr>
              <a:t>REALIZAR A MANUTENÇÃO E REFORMAS NECESSÁRIAS ÀS ESCOLAS E CRECHES;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FF0000"/>
                </a:solidFill>
              </a:rPr>
              <a:t>IMPLEMENTAÇÃO DE CONTRATURNO ESCOLAR – PROFISSIONALIZANTE 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FF0000"/>
                </a:solidFill>
              </a:rPr>
              <a:t>PARCERIAS COM ENTIDADES PRIVADAS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FF0000"/>
                </a:solidFill>
              </a:rPr>
              <a:t>CAPACITAR, TREINAR E VIABILIZAR CURSOS VISANDO O APRIMORAMENTO E A QUALIFICAÇÃO DOS PROFESSORES E DOS PROFISSIONAIS LIGADOS À EDUCAÇÃO.</a:t>
            </a:r>
          </a:p>
          <a:p>
            <a:pPr marL="0" indent="0">
              <a:buNone/>
            </a:pPr>
            <a:endParaRPr lang="pt-B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3150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PROGRAMA 004 – PROMOÇÃO CULTURAL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Objetivo: Promoção de ações educativas e culturais, de forma a valorizar as diferentes formas de manifestação, garantindo inclusão, emancipação social e acesso aos patrimônios históricos através da manutenção e implantação de políticas culturais do município e promover incentivo às entidades ligadas a cultura e arte.</a:t>
            </a:r>
          </a:p>
          <a:p>
            <a:endParaRPr lang="pt-BR" dirty="0"/>
          </a:p>
          <a:p>
            <a:pPr>
              <a:buNone/>
            </a:pPr>
            <a:r>
              <a:rPr lang="pt-BR" dirty="0"/>
              <a:t>ÓRGÃO RESPONSÁVEL: Secretaria de Educação (Multi Setorial)</a:t>
            </a:r>
          </a:p>
          <a:p>
            <a:endParaRPr lang="pt-BR" u="sng" dirty="0"/>
          </a:p>
          <a:p>
            <a:r>
              <a:rPr lang="pt-BR" u="sng" dirty="0"/>
              <a:t>PROJETOS:</a:t>
            </a:r>
          </a:p>
          <a:p>
            <a:pPr>
              <a:buFontTx/>
              <a:buChar char="-"/>
            </a:pPr>
            <a:r>
              <a:rPr lang="pt-BR" sz="2800" dirty="0"/>
              <a:t>Manutenção das atividades Culturais</a:t>
            </a:r>
          </a:p>
          <a:p>
            <a:pPr>
              <a:buFontTx/>
              <a:buChar char="-"/>
            </a:pP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6811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PROGRAMA 005 – ESPORTE SAUDÁVEL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677335" y="1187777"/>
            <a:ext cx="8596668" cy="4853587"/>
          </a:xfrm>
        </p:spPr>
        <p:txBody>
          <a:bodyPr>
            <a:normAutofit/>
          </a:bodyPr>
          <a:lstStyle/>
          <a:p>
            <a:endParaRPr lang="pt-BR" sz="2400" dirty="0"/>
          </a:p>
          <a:p>
            <a:r>
              <a:rPr lang="pt-BR" sz="2400" dirty="0"/>
              <a:t>Objetivo: Incentivar e desenvolver a prática de esportes de forma a integrar a comunidade, promovendo o lazer e a saúde.</a:t>
            </a:r>
          </a:p>
          <a:p>
            <a:pPr>
              <a:buNone/>
            </a:pPr>
            <a:r>
              <a:rPr lang="pt-BR" sz="2400" dirty="0"/>
              <a:t>ÓRGÃO RESPONSÁVEL: Secretaria de Educação</a:t>
            </a:r>
            <a:r>
              <a:rPr lang="pt-BR" sz="2000" dirty="0"/>
              <a:t>.</a:t>
            </a:r>
          </a:p>
          <a:p>
            <a:pPr>
              <a:buNone/>
            </a:pPr>
            <a:endParaRPr lang="pt-BR" sz="2000" dirty="0"/>
          </a:p>
          <a:p>
            <a:pPr>
              <a:buNone/>
            </a:pPr>
            <a:r>
              <a:rPr lang="pt-BR" sz="2000" dirty="0">
                <a:solidFill>
                  <a:srgbClr val="FF0000"/>
                </a:solidFill>
              </a:rPr>
              <a:t>	INCENTIVO AO ESPORTE AMADOR</a:t>
            </a:r>
          </a:p>
          <a:p>
            <a:pPr>
              <a:buNone/>
            </a:pPr>
            <a:r>
              <a:rPr lang="pt-BR" sz="2000" dirty="0">
                <a:solidFill>
                  <a:srgbClr val="FF0000"/>
                </a:solidFill>
              </a:rPr>
              <a:t>	IMPLEMENTAÇÃO DE AIVIDADES COM ESCOLINHAS </a:t>
            </a:r>
          </a:p>
          <a:p>
            <a:pPr>
              <a:buNone/>
            </a:pPr>
            <a:r>
              <a:rPr lang="pt-BR" sz="2000" dirty="0">
                <a:solidFill>
                  <a:srgbClr val="FF0000"/>
                </a:solidFill>
              </a:rPr>
              <a:t>	PARTICIPAR E APOIAR ATIVIDADES RELACIONADAS AO ESPORTE AMADOR TRABALHANDO DE FORMA INTEGRADA COM A SECRETARIA DE EDUCAÇÃO E DE ASSISTÊNCIA SOCIAL</a:t>
            </a:r>
          </a:p>
        </p:txBody>
      </p:sp>
    </p:spTree>
    <p:extLst>
      <p:ext uri="{BB962C8B-B14F-4D97-AF65-F5344CB8AC3E}">
        <p14:creationId xmlns:p14="http://schemas.microsoft.com/office/powerpoint/2010/main" val="4071822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PROGRAMA 006 – PROMOÇÃO TURÍSTICA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845127" y="2014782"/>
            <a:ext cx="10515600" cy="4351337"/>
          </a:xfrm>
        </p:spPr>
        <p:txBody>
          <a:bodyPr>
            <a:normAutofit/>
          </a:bodyPr>
          <a:lstStyle/>
          <a:p>
            <a:r>
              <a:rPr lang="pt-BR" sz="2400" dirty="0"/>
              <a:t>Objetivo: Revitalizar a estrutura turística e aumentar o fluxo turístico, valorizando a economia local e o patrimônio histórico-cultural de forma a ampliar as oportunidades municipais de trabalho e geração de renda, implementar ações par promover o turismo locar.</a:t>
            </a:r>
          </a:p>
          <a:p>
            <a:endParaRPr lang="pt-BR" sz="2400" dirty="0"/>
          </a:p>
          <a:p>
            <a:pPr>
              <a:buNone/>
            </a:pPr>
            <a:r>
              <a:rPr lang="pt-BR" sz="2400" dirty="0"/>
              <a:t>ÓRGÃO RESPONSÁVEL: Secretaria de Educação.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FF0000"/>
                </a:solidFill>
              </a:rPr>
              <a:t>REALIZAR A MANUTENÇÃO E IMPLEMENTAR AÇÕES NO DEPARTAMENTO DE TURISMO</a:t>
            </a: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910524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511" y="365760"/>
            <a:ext cx="10807216" cy="1325562"/>
          </a:xfrm>
        </p:spPr>
        <p:txBody>
          <a:bodyPr>
            <a:normAutofit/>
          </a:bodyPr>
          <a:lstStyle/>
          <a:p>
            <a:r>
              <a:rPr lang="pt-BR" sz="4000" dirty="0"/>
              <a:t>PROGRAMA 007 – DEFESA DOS DIREITOS SOCIAIS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831273" y="1503335"/>
            <a:ext cx="10807216" cy="4649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Objetivo: Manutenção e aprimoramento da infraestrutura de atendimento à rede de proteção social básica, de modo a proporcionar as condições necessárias para a prestação de serviços de assistência e inclusão social à população em situação de vulnerabilidade e risco social, através de projetos assistenciais, convênios e campanhas que estejam de acordo com os dispositivos legais vigentes e  com as necessidades do município, firmar parcerias e instrumentos com entidades  de cunho social, fortalecer e apoiar os conselhos e grupos municipais Implementar e garantir a manutenção do Serviço de Acolhimento.</a:t>
            </a:r>
          </a:p>
          <a:p>
            <a:pPr>
              <a:buFont typeface="Arial" pitchFamily="34" charset="0"/>
              <a:buNone/>
            </a:pPr>
            <a:endParaRPr lang="pt-BR" dirty="0"/>
          </a:p>
          <a:p>
            <a:pPr>
              <a:buFont typeface="Arial" pitchFamily="34" charset="0"/>
              <a:buNone/>
            </a:pPr>
            <a:r>
              <a:rPr lang="pt-BR" dirty="0"/>
              <a:t>ÓRGÃO RESPONSÁVEL: Secretaria de Assistência Social</a:t>
            </a:r>
          </a:p>
          <a:p>
            <a:pPr>
              <a:buFont typeface="Arial" pitchFamily="34" charset="0"/>
              <a:buNone/>
            </a:pPr>
            <a:endParaRPr lang="pt-BR" dirty="0"/>
          </a:p>
          <a:p>
            <a:pPr>
              <a:buFont typeface="Arial" pitchFamily="34" charset="0"/>
              <a:buNone/>
            </a:pPr>
            <a:r>
              <a:rPr lang="pt-BR" dirty="0">
                <a:solidFill>
                  <a:srgbClr val="FF0000"/>
                </a:solidFill>
              </a:rPr>
              <a:t>	PROJETOS PARA CONSTRUÇÃO DE CASAS POPULARES</a:t>
            </a:r>
          </a:p>
          <a:p>
            <a:pPr>
              <a:buFont typeface="Arial" pitchFamily="34" charset="0"/>
              <a:buNone/>
            </a:pPr>
            <a:r>
              <a:rPr lang="pt-BR" dirty="0">
                <a:solidFill>
                  <a:srgbClr val="FF0000"/>
                </a:solidFill>
              </a:rPr>
              <a:t>	IMPLANTAÇÃO DE ACESSIBILIDADE DE VIAS E PRÉDIOS PÚBLICAS.</a:t>
            </a:r>
          </a:p>
          <a:p>
            <a:pPr>
              <a:buFont typeface="Arial" pitchFamily="34" charset="0"/>
              <a:buNone/>
            </a:pPr>
            <a:r>
              <a:rPr lang="pt-BR" dirty="0">
                <a:solidFill>
                  <a:srgbClr val="FF0000"/>
                </a:solidFill>
              </a:rPr>
              <a:t>	VIABILIZAR A CAPACITAÇÃO E TREINAMETO DOS SERVIDORES VINCULADOS A SECRETARIA DE ASSISTENCIA SOCIAL</a:t>
            </a:r>
          </a:p>
          <a:p>
            <a:pPr marL="0" indent="0">
              <a:buNone/>
            </a:pPr>
            <a:endParaRPr lang="pt-BR" u="sng" dirty="0"/>
          </a:p>
        </p:txBody>
      </p:sp>
    </p:spTree>
    <p:extLst>
      <p:ext uri="{BB962C8B-B14F-4D97-AF65-F5344CB8AC3E}">
        <p14:creationId xmlns:p14="http://schemas.microsoft.com/office/powerpoint/2010/main" val="2453951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354162"/>
          </a:xfrm>
        </p:spPr>
        <p:txBody>
          <a:bodyPr>
            <a:normAutofit/>
          </a:bodyPr>
          <a:lstStyle/>
          <a:p>
            <a:r>
              <a:rPr lang="pt-BR" dirty="0"/>
              <a:t>PROGRAMA 008 – DEFESA DOS DIREITOS DA CRIANÇA E DO ADOLESCENTE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09600" y="2143121"/>
            <a:ext cx="10972800" cy="3983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Objetivo: Financiar projetos que atuem na garantia da promoção, proteção e defesa dos direitos da criança e do adolescente, que zelem pelos direitos da Criança e do Adolescente.</a:t>
            </a:r>
          </a:p>
          <a:p>
            <a:pPr marL="0" indent="0">
              <a:buNone/>
            </a:pPr>
            <a:endParaRPr lang="pt-BR" dirty="0"/>
          </a:p>
          <a:p>
            <a:pPr>
              <a:buFont typeface="Arial" pitchFamily="34" charset="0"/>
              <a:buNone/>
            </a:pPr>
            <a:r>
              <a:rPr lang="pt-BR" dirty="0"/>
              <a:t>ÓRGÃO RESPONSÁVEL: Fundo para Infância e Adolescência</a:t>
            </a:r>
          </a:p>
          <a:p>
            <a:endParaRPr lang="pt-BR" u="sng" dirty="0"/>
          </a:p>
        </p:txBody>
      </p:sp>
    </p:spTree>
    <p:extLst>
      <p:ext uri="{BB962C8B-B14F-4D97-AF65-F5344CB8AC3E}">
        <p14:creationId xmlns:p14="http://schemas.microsoft.com/office/powerpoint/2010/main" val="3946409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354162"/>
          </a:xfrm>
        </p:spPr>
        <p:txBody>
          <a:bodyPr>
            <a:normAutofit/>
          </a:bodyPr>
          <a:lstStyle/>
          <a:p>
            <a:r>
              <a:rPr lang="pt-BR" dirty="0"/>
              <a:t>PROGRAMA 009 – DESENVOLVIMENTO ECONÔMICO E AGROPECUÁRIO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09600" y="1890071"/>
            <a:ext cx="10972800" cy="4693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/>
              <a:t>Objetivo: Garantir a manutenção e o apoio no desenvolvimento rural e incentivar o pequeno produtor rural, bem como, fortalecer e implementar ações junto a Indústria e Comércio, trabalhando a renda sustentável.</a:t>
            </a:r>
          </a:p>
          <a:p>
            <a:endParaRPr lang="pt-B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sz="2400" dirty="0">
                <a:solidFill>
                  <a:srgbClr val="FF0000"/>
                </a:solidFill>
              </a:rPr>
              <a:t>	METAS DESTAQUES: 	READEQUAÇÃO DE ESPAÇO FÍSICO PARA SECRETARIA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FF0000"/>
                </a:solidFill>
              </a:rPr>
              <a:t>			CELEBRAR CONTRATO E PARCERIAS COM EPAGRI</a:t>
            </a:r>
          </a:p>
          <a:p>
            <a:endParaRPr lang="pt-BR" u="sng" dirty="0"/>
          </a:p>
        </p:txBody>
      </p:sp>
    </p:spTree>
    <p:extLst>
      <p:ext uri="{BB962C8B-B14F-4D97-AF65-F5344CB8AC3E}">
        <p14:creationId xmlns:p14="http://schemas.microsoft.com/office/powerpoint/2010/main" val="869061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354162"/>
          </a:xfrm>
        </p:spPr>
        <p:txBody>
          <a:bodyPr>
            <a:normAutofit/>
          </a:bodyPr>
          <a:lstStyle/>
          <a:p>
            <a:r>
              <a:rPr lang="pt-BR" dirty="0"/>
              <a:t>PROGRAMA 010 – SERVIÇOS DE UTILIDADE PÚBLICA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09600" y="1527143"/>
            <a:ext cx="10972800" cy="45990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Objetivo: Garantir as atividades de infraestrutura Urbana, saneamento e distribuição de água, iluminação pública, segurança, defesa civil e meio ambiente, manter e implementar ações de melhoria em prédios e vias públicas.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200" dirty="0">
                <a:solidFill>
                  <a:srgbClr val="FF0000"/>
                </a:solidFill>
              </a:rPr>
              <a:t>METAS DESTAQUES: 	READEQUAÇÃO ESPAÇO FÍSICO DA SECRETARIA;</a:t>
            </a:r>
          </a:p>
          <a:p>
            <a:pPr marL="0" indent="0">
              <a:buNone/>
            </a:pPr>
            <a:r>
              <a:rPr lang="pt-BR" sz="2200" dirty="0">
                <a:solidFill>
                  <a:srgbClr val="FF0000"/>
                </a:solidFill>
              </a:rPr>
              <a:t>			GARANTIR A MANUTENÇÃO DAS VIAS PÚBLICAS, PRAÇAS, PASSEIOS E PRÉDIOS PÚBLICOS;</a:t>
            </a:r>
          </a:p>
          <a:p>
            <a:pPr marL="0" indent="0">
              <a:buNone/>
            </a:pPr>
            <a:r>
              <a:rPr lang="pt-BR" sz="2200" dirty="0">
                <a:solidFill>
                  <a:srgbClr val="FF0000"/>
                </a:solidFill>
              </a:rPr>
              <a:t> 			IMPLEMENTAR AÇÕES DE MEIO AMBIENTE, LIMPEZA PÚBLICA E O LIXO ECOLOGICAMENTE CORRETO.</a:t>
            </a:r>
          </a:p>
          <a:p>
            <a:pPr marL="0" indent="0">
              <a:buNone/>
            </a:pPr>
            <a:r>
              <a:rPr lang="pt-BR" sz="2200" dirty="0">
                <a:solidFill>
                  <a:srgbClr val="FF0000"/>
                </a:solidFill>
              </a:rPr>
              <a:t>			PROJETO PARA MELHORIA NO FORNECIMENTO DE ÁGUA E ATENDIMENTO A POPULAÇÃO.</a:t>
            </a:r>
          </a:p>
        </p:txBody>
      </p:sp>
    </p:spTree>
    <p:extLst>
      <p:ext uri="{BB962C8B-B14F-4D97-AF65-F5344CB8AC3E}">
        <p14:creationId xmlns:p14="http://schemas.microsoft.com/office/powerpoint/2010/main" val="37175415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PROGRAMA 011 – SAÚDE HUMANIZADA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09600" y="1691322"/>
            <a:ext cx="10972800" cy="39830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Objetivo: Ampliar e qualificar a atenção básica de saúde, tanto na infraestrutura, quanto nos serviços prestados para melhorar a qualidade de vida da população. Implementar ações para o Pronto Atendimento,  CAPS, NASF, EMAD, qualificar os servidores e  modernizar a estrutura física das Unidades de Saúde e implementar ações de prevenção às doenças e melhoria na qualidade de vida dos pacientes.</a:t>
            </a:r>
          </a:p>
          <a:p>
            <a:pPr>
              <a:buFont typeface="Arial" pitchFamily="34" charset="0"/>
              <a:buNone/>
            </a:pPr>
            <a:r>
              <a:rPr lang="pt-BR" dirty="0"/>
              <a:t>ÓRGÃO RESPONSÁVEL: Secretaria da Saúde</a:t>
            </a:r>
          </a:p>
        </p:txBody>
      </p:sp>
    </p:spTree>
    <p:extLst>
      <p:ext uri="{BB962C8B-B14F-4D97-AF65-F5344CB8AC3E}">
        <p14:creationId xmlns:p14="http://schemas.microsoft.com/office/powerpoint/2010/main" val="38939548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PROGRAMA 012 </a:t>
            </a:r>
            <a:r>
              <a:rPr lang="pt-BR" dirty="0" smtClean="0"/>
              <a:t>– PODER LEGISLATIVO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141168"/>
          </a:xfrm>
        </p:spPr>
        <p:txBody>
          <a:bodyPr>
            <a:normAutofit/>
          </a:bodyPr>
          <a:lstStyle/>
          <a:p>
            <a:r>
              <a:rPr lang="pt-BR" sz="2800" dirty="0"/>
              <a:t>Objetivo:  proporcionar condições de funcionamento da Câmara Municipal de Vereadores para atingir o seu objetivo institucional, sendo parceiro do Poder Executivo nos atos de bem conduzir e executar as ações prioritárias almejadas pela sociedade.</a:t>
            </a:r>
          </a:p>
          <a:p>
            <a:endParaRPr lang="pt-BR" sz="2800" dirty="0"/>
          </a:p>
          <a:p>
            <a:pPr>
              <a:buNone/>
            </a:pPr>
            <a:r>
              <a:rPr lang="pt-BR" sz="2800" dirty="0"/>
              <a:t>ÓRGÃO RESPONSÁVEL: Câmara de Vereadores Municipais</a:t>
            </a:r>
          </a:p>
          <a:p>
            <a:endParaRPr lang="pt-BR" u="sng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7448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51318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/>
              <a:t>Base Legal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77335" y="1726746"/>
            <a:ext cx="85966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dirty="0"/>
              <a:t>Constituição Federal;</a:t>
            </a:r>
          </a:p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dirty="0"/>
              <a:t>Lei Federal 4320/64;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dirty="0"/>
              <a:t>Lei Complementar 101/2000 (Lei de Responsabilidade Fiscal);</a:t>
            </a:r>
          </a:p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dirty="0"/>
              <a:t>Lei Orgânica do Município;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dirty="0"/>
              <a:t>Instruções Normativas do Tribunal de Contas do Estado e da Secretaria do Tesouro Nacional.</a:t>
            </a:r>
          </a:p>
        </p:txBody>
      </p:sp>
    </p:spTree>
    <p:extLst>
      <p:ext uri="{BB962C8B-B14F-4D97-AF65-F5344CB8AC3E}">
        <p14:creationId xmlns:p14="http://schemas.microsoft.com/office/powerpoint/2010/main" val="10683311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PROGRAMA 013 – DEFESA DOS DIREITOS DO IDOSO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09600" y="2143121"/>
            <a:ext cx="10972800" cy="3983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Objetivo: Realizar ações de atendimento à pessoa Idosa no Município, buscar parcerias junto as entidades a fim de desenvolver atividades para os idosos, criando momentos de interação e melhorando a qualidade de vida.</a:t>
            </a:r>
          </a:p>
        </p:txBody>
      </p:sp>
    </p:spTree>
    <p:extLst>
      <p:ext uri="{BB962C8B-B14F-4D97-AF65-F5344CB8AC3E}">
        <p14:creationId xmlns:p14="http://schemas.microsoft.com/office/powerpoint/2010/main" val="1139174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677335" y="936633"/>
            <a:ext cx="10737424" cy="21285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800" b="1" dirty="0"/>
              <a:t>Obrigado Pela participação de Todos!</a:t>
            </a:r>
          </a:p>
          <a:p>
            <a:pPr algn="ctr"/>
            <a:endParaRPr lang="pt-BR" b="1" dirty="0"/>
          </a:p>
          <a:p>
            <a:pPr algn="ctr"/>
            <a:endParaRPr lang="pt-BR" b="1" dirty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677334" y="3232658"/>
            <a:ext cx="10737425" cy="221510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pt-BR" sz="5900" b="1" dirty="0">
                <a:solidFill>
                  <a:srgbClr val="FF0000"/>
                </a:solidFill>
              </a:rPr>
              <a:t>Prefeitura Municipal de Capivari de Baixo</a:t>
            </a:r>
          </a:p>
          <a:p>
            <a:pPr algn="ctr">
              <a:lnSpc>
                <a:spcPct val="120000"/>
              </a:lnSpc>
            </a:pPr>
            <a:r>
              <a:rPr lang="pt-BR" sz="5900" b="1" dirty="0">
                <a:solidFill>
                  <a:srgbClr val="FF0000"/>
                </a:solidFill>
              </a:rPr>
              <a:t>Secretaria de </a:t>
            </a:r>
            <a:r>
              <a:rPr lang="pt-BR" sz="5900" b="1" dirty="0" err="1">
                <a:solidFill>
                  <a:srgbClr val="FF0000"/>
                </a:solidFill>
              </a:rPr>
              <a:t>Adm.Finanças</a:t>
            </a:r>
            <a:r>
              <a:rPr lang="pt-BR" sz="5900" b="1" dirty="0">
                <a:solidFill>
                  <a:srgbClr val="FF0000"/>
                </a:solidFill>
              </a:rPr>
              <a:t> e Planejamento</a:t>
            </a:r>
          </a:p>
          <a:p>
            <a:pPr algn="ctr">
              <a:lnSpc>
                <a:spcPct val="120000"/>
              </a:lnSpc>
            </a:pPr>
            <a:endParaRPr lang="pt-BR" sz="5900" b="1" dirty="0">
              <a:solidFill>
                <a:srgbClr val="FF0000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pt-BR" sz="2900" b="1" dirty="0">
                <a:solidFill>
                  <a:schemeClr val="tx1"/>
                </a:solidFill>
              </a:rPr>
              <a:t>Telefone: (48) 3621 -4433</a:t>
            </a:r>
          </a:p>
          <a:p>
            <a:pPr algn="ctr"/>
            <a:r>
              <a:rPr lang="pt-BR" sz="2900" b="1" dirty="0">
                <a:solidFill>
                  <a:schemeClr val="tx1"/>
                </a:solidFill>
              </a:rPr>
              <a:t>E-mail: contabilidade@capivaridebaixo.sc.gov.br</a:t>
            </a:r>
          </a:p>
          <a:p>
            <a:pPr algn="ctr"/>
            <a:endParaRPr lang="pt-BR" sz="4800" b="1" dirty="0"/>
          </a:p>
        </p:txBody>
      </p:sp>
    </p:spTree>
    <p:extLst>
      <p:ext uri="{BB962C8B-B14F-4D97-AF65-F5344CB8AC3E}">
        <p14:creationId xmlns:p14="http://schemas.microsoft.com/office/powerpoint/2010/main" val="4174460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5927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Instrumento de Planejamento</a:t>
            </a:r>
          </a:p>
        </p:txBody>
      </p:sp>
      <p:cxnSp>
        <p:nvCxnSpPr>
          <p:cNvPr id="11" name="Conector de seta reta 10"/>
          <p:cNvCxnSpPr/>
          <p:nvPr/>
        </p:nvCxnSpPr>
        <p:spPr>
          <a:xfrm flipH="1">
            <a:off x="2210064" y="1047687"/>
            <a:ext cx="158751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e 11"/>
          <p:cNvSpPr/>
          <p:nvPr/>
        </p:nvSpPr>
        <p:spPr>
          <a:xfrm>
            <a:off x="1700978" y="1659758"/>
            <a:ext cx="20472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/>
              <a:t>PPA</a:t>
            </a:r>
          </a:p>
        </p:txBody>
      </p:sp>
      <p:sp>
        <p:nvSpPr>
          <p:cNvPr id="13" name="Elipse 12"/>
          <p:cNvSpPr/>
          <p:nvPr/>
        </p:nvSpPr>
        <p:spPr>
          <a:xfrm>
            <a:off x="4163722" y="1679377"/>
            <a:ext cx="244767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LDO</a:t>
            </a:r>
          </a:p>
        </p:txBody>
      </p:sp>
      <p:sp>
        <p:nvSpPr>
          <p:cNvPr id="14" name="Elipse 13"/>
          <p:cNvSpPr/>
          <p:nvPr/>
        </p:nvSpPr>
        <p:spPr>
          <a:xfrm>
            <a:off x="7333134" y="1635059"/>
            <a:ext cx="244767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LOA</a:t>
            </a:r>
          </a:p>
        </p:txBody>
      </p:sp>
      <p:cxnSp>
        <p:nvCxnSpPr>
          <p:cNvPr id="15" name="Conector de seta reta 14"/>
          <p:cNvCxnSpPr/>
          <p:nvPr/>
        </p:nvCxnSpPr>
        <p:spPr>
          <a:xfrm>
            <a:off x="5283673" y="1067862"/>
            <a:ext cx="41275" cy="554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7660591" y="1116351"/>
            <a:ext cx="333375" cy="485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1727710" y="2866963"/>
            <a:ext cx="8273085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AÇÃO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727710" y="4210881"/>
            <a:ext cx="137795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PLANEJAR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4571528" y="4203405"/>
            <a:ext cx="16208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ORIENTAR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7993966" y="4210881"/>
            <a:ext cx="13303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EXECUTAR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2663584" y="5860275"/>
            <a:ext cx="6373813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POLÍTICAS PÚBLICAS E PROGRAMAS DE GOVERNO</a:t>
            </a:r>
          </a:p>
        </p:txBody>
      </p:sp>
      <p:cxnSp>
        <p:nvCxnSpPr>
          <p:cNvPr id="22" name="Conector de seta reta 21"/>
          <p:cNvCxnSpPr/>
          <p:nvPr/>
        </p:nvCxnSpPr>
        <p:spPr>
          <a:xfrm>
            <a:off x="2375411" y="2901166"/>
            <a:ext cx="41275" cy="1204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>
            <a:off x="5398100" y="2941280"/>
            <a:ext cx="55563" cy="1204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8632934" y="3036298"/>
            <a:ext cx="52387" cy="1136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2724622" y="5153451"/>
            <a:ext cx="195263" cy="247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5324948" y="5208960"/>
            <a:ext cx="12700" cy="290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H="1">
            <a:off x="7722773" y="5401101"/>
            <a:ext cx="117475" cy="249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206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34392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Compatibilização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385740" y="3176835"/>
            <a:ext cx="1476595" cy="75382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PPA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2018/2021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3433833" y="1615869"/>
            <a:ext cx="1143000" cy="6977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LDO-2018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433833" y="4616248"/>
            <a:ext cx="1143000" cy="6977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LDO-2021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5791271" y="3616123"/>
            <a:ext cx="1143000" cy="6977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LOA-2020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5791271" y="4616248"/>
            <a:ext cx="1143000" cy="697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LOA-2021</a:t>
            </a:r>
          </a:p>
        </p:txBody>
      </p:sp>
      <p:cxnSp>
        <p:nvCxnSpPr>
          <p:cNvPr id="20" name="Conector de seta reta 19"/>
          <p:cNvCxnSpPr/>
          <p:nvPr/>
        </p:nvCxnSpPr>
        <p:spPr>
          <a:xfrm rot="5400000" flipH="1" flipV="1">
            <a:off x="2326553" y="2285647"/>
            <a:ext cx="1071563" cy="644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 flipV="1">
            <a:off x="2862335" y="3044999"/>
            <a:ext cx="428625" cy="2683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2790898" y="3679049"/>
            <a:ext cx="500063" cy="214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rot="16200000" flipH="1">
            <a:off x="2397992" y="4009030"/>
            <a:ext cx="1000125" cy="697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4576833" y="1929215"/>
            <a:ext cx="1143000" cy="11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4505396" y="3000782"/>
            <a:ext cx="1214437" cy="11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4576833" y="3929465"/>
            <a:ext cx="1143000" cy="11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4576833" y="4929590"/>
            <a:ext cx="1143000" cy="11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7467601" y="2521525"/>
            <a:ext cx="40113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Selecionar, dentre as ações previstas no PPA 2018-2021, aquelas que terão prioridade na execução do orçamento do ano de </a:t>
            </a:r>
            <a:r>
              <a:rPr lang="pt-BR" sz="2400" dirty="0" smtClean="0"/>
              <a:t>2021.</a:t>
            </a:r>
            <a:endParaRPr lang="pt-BR" sz="2400" dirty="0"/>
          </a:p>
        </p:txBody>
      </p:sp>
      <p:sp>
        <p:nvSpPr>
          <p:cNvPr id="29" name="Retângulo 28"/>
          <p:cNvSpPr/>
          <p:nvPr/>
        </p:nvSpPr>
        <p:spPr>
          <a:xfrm>
            <a:off x="3362396" y="2521529"/>
            <a:ext cx="1143000" cy="6977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LDO-2019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3362396" y="3508966"/>
            <a:ext cx="1143000" cy="6977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/>
              <a:t>LDO-2020</a:t>
            </a:r>
            <a:endParaRPr lang="pt-BR" dirty="0"/>
          </a:p>
        </p:txBody>
      </p:sp>
      <p:sp>
        <p:nvSpPr>
          <p:cNvPr id="31" name="Retângulo 30"/>
          <p:cNvSpPr/>
          <p:nvPr/>
        </p:nvSpPr>
        <p:spPr>
          <a:xfrm>
            <a:off x="5791271" y="1639572"/>
            <a:ext cx="1143000" cy="6977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LOA-2018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5719833" y="2653106"/>
            <a:ext cx="1143000" cy="69773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LOAO-2020</a:t>
            </a:r>
          </a:p>
        </p:txBody>
      </p:sp>
    </p:spTree>
    <p:extLst>
      <p:ext uri="{BB962C8B-B14F-4D97-AF65-F5344CB8AC3E}">
        <p14:creationId xmlns:p14="http://schemas.microsoft.com/office/powerpoint/2010/main" val="1109787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51318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/>
              <a:t>Objetivos da LDO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85199" y="2281065"/>
            <a:ext cx="8596668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dirty="0"/>
              <a:t>Estabelecer diretrizes, metas e prioridades da administração;</a:t>
            </a:r>
          </a:p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dirty="0"/>
              <a:t>Orientar a elaboração da proposta orçamentária;</a:t>
            </a:r>
          </a:p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dirty="0"/>
              <a:t>Compatibilizar as políticas, objetivos e metas previamente estabelecidas no PPA;</a:t>
            </a:r>
          </a:p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2800" dirty="0"/>
              <a:t>Adequação entre receitas e despesas</a:t>
            </a:r>
          </a:p>
        </p:txBody>
      </p:sp>
    </p:spTree>
    <p:extLst>
      <p:ext uri="{BB962C8B-B14F-4D97-AF65-F5344CB8AC3E}">
        <p14:creationId xmlns:p14="http://schemas.microsoft.com/office/powerpoint/2010/main" val="941204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51318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/>
              <a:t>Composição LDO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77335" y="1541449"/>
            <a:ext cx="9364736" cy="4549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Constituição Federal, Art. 165, § 2º</a:t>
            </a:r>
          </a:p>
          <a:p>
            <a:pPr algn="ctr">
              <a:lnSpc>
                <a:spcPct val="150000"/>
              </a:lnSpc>
              <a:defRPr/>
            </a:pPr>
            <a:endParaRPr lang="pt-BR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 metas e prioridades da Administração Pública;  </a:t>
            </a:r>
          </a:p>
          <a:p>
            <a:pPr marL="457200" indent="-45720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Orientações para a elaboração da Lei Orçamentária; </a:t>
            </a:r>
          </a:p>
          <a:p>
            <a:pPr marL="457200" indent="-45720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Alterações na Legislação Tributária; </a:t>
            </a:r>
          </a:p>
          <a:p>
            <a:pPr marL="457200" indent="-45720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Estabelecer a política de aplicação das agências financeiras oficiais de fomento.</a:t>
            </a:r>
          </a:p>
        </p:txBody>
      </p:sp>
    </p:spTree>
    <p:extLst>
      <p:ext uri="{BB962C8B-B14F-4D97-AF65-F5344CB8AC3E}">
        <p14:creationId xmlns:p14="http://schemas.microsoft.com/office/powerpoint/2010/main" val="1796681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51318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/>
              <a:t>Composição LDO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77335" y="1683116"/>
            <a:ext cx="85966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Constituição Federal, Art. 169</a:t>
            </a:r>
          </a:p>
          <a:p>
            <a:pPr algn="ctr">
              <a:defRPr/>
            </a:pPr>
            <a:endParaRPr lang="pt-BR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Concessão de vantagem, aumento de remuneração, a criação de cargos, a admissão de pessoal, e alteração de carreiras.</a:t>
            </a:r>
          </a:p>
          <a:p>
            <a:pPr fontAlgn="auto">
              <a:spcAft>
                <a:spcPts val="0"/>
              </a:spcAft>
              <a:defRPr/>
            </a:pPr>
            <a:endParaRPr lang="pt-B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61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51318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/>
              <a:t>Composição LDO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66671" y="1620559"/>
            <a:ext cx="87073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Lei Complementar nº 101, de 04/05/2000, Art. 4º, </a:t>
            </a:r>
          </a:p>
          <a:p>
            <a:pPr algn="ctr">
              <a:defRPr/>
            </a:pPr>
            <a:endParaRPr lang="pt-BR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Equilíbrio entre receitas e despesas; 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pt-B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Critérios e formas de limitação de empenho; 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pt-B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Normas relativas ao controle de custos e à avaliação de resultados; 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pt-B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Demais condições e exigências para transferências de recursos a entidades públicas e privadas.</a:t>
            </a: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pt-B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62550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1903</TotalTime>
  <Words>2135</Words>
  <Application>Microsoft Office PowerPoint</Application>
  <PresentationFormat>Personalizar</PresentationFormat>
  <Paragraphs>612</Paragraphs>
  <Slides>31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HDOfficeLightV0</vt:lpstr>
      <vt:lpstr>Audiência Pública Eletrônica para elaboração da  LDO 2021</vt:lpstr>
      <vt:lpstr>Conceito</vt:lpstr>
      <vt:lpstr>Base Legal</vt:lpstr>
      <vt:lpstr>Instrumento de Planejamento</vt:lpstr>
      <vt:lpstr>Compatibilização</vt:lpstr>
      <vt:lpstr>Objetivos da LDO</vt:lpstr>
      <vt:lpstr>Composição LDO</vt:lpstr>
      <vt:lpstr>Composição LDO</vt:lpstr>
      <vt:lpstr>Composição LDO</vt:lpstr>
      <vt:lpstr>Apresentação do PowerPoint</vt:lpstr>
      <vt:lpstr>Apresentação do PowerPoint</vt:lpstr>
      <vt:lpstr>Apresentação do PowerPoint</vt:lpstr>
      <vt:lpstr>Classificação dos Recursos</vt:lpstr>
      <vt:lpstr>Apresentação do PowerPoint</vt:lpstr>
      <vt:lpstr>Apresentação do PowerPoint</vt:lpstr>
      <vt:lpstr>Apresentação do PowerPoint</vt:lpstr>
      <vt:lpstr>Apresentação do PowerPoint</vt:lpstr>
      <vt:lpstr>PROGRAMA 001 – GESTÃO SUPERIOR</vt:lpstr>
      <vt:lpstr>PROGRAMA 002 – ADMINISTRAÇÃO GERAL</vt:lpstr>
      <vt:lpstr>PROGRAMA 003 – EDUCAÇÃO DE QUALIDADE</vt:lpstr>
      <vt:lpstr>PROGRAMA 004 – PROMOÇÃO CULTURAL</vt:lpstr>
      <vt:lpstr>PROGRAMA 005 – ESPORTE SAUDÁVEL</vt:lpstr>
      <vt:lpstr>PROGRAMA 006 – PROMOÇÃO TURÍSTICA</vt:lpstr>
      <vt:lpstr>PROGRAMA 007 – DEFESA DOS DIREITOS SOCIAIS</vt:lpstr>
      <vt:lpstr>PROGRAMA 008 – DEFESA DOS DIREITOS DA CRIANÇA E DO ADOLESCENTE</vt:lpstr>
      <vt:lpstr>PROGRAMA 009 – DESENVOLVIMENTO ECONÔMICO E AGROPECUÁRIO</vt:lpstr>
      <vt:lpstr>PROGRAMA 010 – SERVIÇOS DE UTILIDADE PÚBLICA</vt:lpstr>
      <vt:lpstr>PROGRAMA 011 – SAÚDE HUMANIZADA</vt:lpstr>
      <vt:lpstr>PROGRAMA 012 – PODER LEGISLATIVO </vt:lpstr>
      <vt:lpstr>PROGRAMA 013 – DEFESA DOS DIREITOS DO IDOSO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LDO 2018</dc:title>
  <dc:creator>PCAURORA</dc:creator>
  <cp:lastModifiedBy>Patricia</cp:lastModifiedBy>
  <cp:revision>121</cp:revision>
  <cp:lastPrinted>2020-05-28T12:58:00Z</cp:lastPrinted>
  <dcterms:created xsi:type="dcterms:W3CDTF">2017-09-12T12:55:57Z</dcterms:created>
  <dcterms:modified xsi:type="dcterms:W3CDTF">2020-05-28T14:47:06Z</dcterms:modified>
</cp:coreProperties>
</file>