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68" r:id="rId2"/>
    <p:sldMasterId id="2147483780" r:id="rId3"/>
  </p:sldMasterIdLst>
  <p:notesMasterIdLst>
    <p:notesMasterId r:id="rId144"/>
  </p:notesMasterIdLst>
  <p:handoutMasterIdLst>
    <p:handoutMasterId r:id="rId145"/>
  </p:handoutMasterIdLst>
  <p:sldIdLst>
    <p:sldId id="521" r:id="rId4"/>
    <p:sldId id="272" r:id="rId5"/>
    <p:sldId id="273" r:id="rId6"/>
    <p:sldId id="271" r:id="rId7"/>
    <p:sldId id="523" r:id="rId8"/>
    <p:sldId id="257" r:id="rId9"/>
    <p:sldId id="258" r:id="rId10"/>
    <p:sldId id="324" r:id="rId11"/>
    <p:sldId id="527" r:id="rId12"/>
    <p:sldId id="276" r:id="rId13"/>
    <p:sldId id="387" r:id="rId14"/>
    <p:sldId id="325" r:id="rId15"/>
    <p:sldId id="277" r:id="rId16"/>
    <p:sldId id="326" r:id="rId17"/>
    <p:sldId id="266" r:id="rId18"/>
    <p:sldId id="278" r:id="rId19"/>
    <p:sldId id="303" r:id="rId20"/>
    <p:sldId id="282" r:id="rId21"/>
    <p:sldId id="281" r:id="rId22"/>
    <p:sldId id="302" r:id="rId23"/>
    <p:sldId id="594" r:id="rId24"/>
    <p:sldId id="384" r:id="rId25"/>
    <p:sldId id="385" r:id="rId26"/>
    <p:sldId id="403" r:id="rId27"/>
    <p:sldId id="528" r:id="rId28"/>
    <p:sldId id="648" r:id="rId29"/>
    <p:sldId id="650" r:id="rId30"/>
    <p:sldId id="529" r:id="rId31"/>
    <p:sldId id="531" r:id="rId32"/>
    <p:sldId id="530" r:id="rId33"/>
    <p:sldId id="532" r:id="rId34"/>
    <p:sldId id="533" r:id="rId35"/>
    <p:sldId id="534" r:id="rId36"/>
    <p:sldId id="535" r:id="rId37"/>
    <p:sldId id="538" r:id="rId38"/>
    <p:sldId id="539" r:id="rId39"/>
    <p:sldId id="652" r:id="rId40"/>
    <p:sldId id="599" r:id="rId41"/>
    <p:sldId id="651" r:id="rId42"/>
    <p:sldId id="598" r:id="rId43"/>
    <p:sldId id="600" r:id="rId44"/>
    <p:sldId id="602" r:id="rId45"/>
    <p:sldId id="603" r:id="rId46"/>
    <p:sldId id="604" r:id="rId47"/>
    <p:sldId id="605" r:id="rId48"/>
    <p:sldId id="606" r:id="rId49"/>
    <p:sldId id="607" r:id="rId50"/>
    <p:sldId id="608" r:id="rId51"/>
    <p:sldId id="609" r:id="rId52"/>
    <p:sldId id="610" r:id="rId53"/>
    <p:sldId id="611" r:id="rId54"/>
    <p:sldId id="612" r:id="rId55"/>
    <p:sldId id="613" r:id="rId56"/>
    <p:sldId id="541" r:id="rId57"/>
    <p:sldId id="542" r:id="rId58"/>
    <p:sldId id="543" r:id="rId59"/>
    <p:sldId id="544" r:id="rId60"/>
    <p:sldId id="545" r:id="rId61"/>
    <p:sldId id="546" r:id="rId62"/>
    <p:sldId id="547" r:id="rId63"/>
    <p:sldId id="548" r:id="rId64"/>
    <p:sldId id="549" r:id="rId65"/>
    <p:sldId id="550" r:id="rId66"/>
    <p:sldId id="551" r:id="rId67"/>
    <p:sldId id="552" r:id="rId68"/>
    <p:sldId id="553" r:id="rId69"/>
    <p:sldId id="554" r:id="rId70"/>
    <p:sldId id="555" r:id="rId71"/>
    <p:sldId id="556" r:id="rId72"/>
    <p:sldId id="557" r:id="rId73"/>
    <p:sldId id="558" r:id="rId74"/>
    <p:sldId id="559" r:id="rId75"/>
    <p:sldId id="560" r:id="rId76"/>
    <p:sldId id="561" r:id="rId77"/>
    <p:sldId id="562" r:id="rId78"/>
    <p:sldId id="563" r:id="rId79"/>
    <p:sldId id="564" r:id="rId80"/>
    <p:sldId id="565" r:id="rId81"/>
    <p:sldId id="566" r:id="rId82"/>
    <p:sldId id="567" r:id="rId83"/>
    <p:sldId id="568" r:id="rId84"/>
    <p:sldId id="569" r:id="rId85"/>
    <p:sldId id="570" r:id="rId86"/>
    <p:sldId id="571" r:id="rId87"/>
    <p:sldId id="572" r:id="rId88"/>
    <p:sldId id="573" r:id="rId89"/>
    <p:sldId id="574" r:id="rId90"/>
    <p:sldId id="575" r:id="rId91"/>
    <p:sldId id="576" r:id="rId92"/>
    <p:sldId id="577" r:id="rId93"/>
    <p:sldId id="578" r:id="rId94"/>
    <p:sldId id="579" r:id="rId95"/>
    <p:sldId id="580" r:id="rId96"/>
    <p:sldId id="581" r:id="rId97"/>
    <p:sldId id="582" r:id="rId98"/>
    <p:sldId id="583" r:id="rId99"/>
    <p:sldId id="584" r:id="rId100"/>
    <p:sldId id="585" r:id="rId101"/>
    <p:sldId id="586" r:id="rId102"/>
    <p:sldId id="587" r:id="rId103"/>
    <p:sldId id="588" r:id="rId104"/>
    <p:sldId id="589" r:id="rId105"/>
    <p:sldId id="590" r:id="rId106"/>
    <p:sldId id="591" r:id="rId107"/>
    <p:sldId id="592" r:id="rId108"/>
    <p:sldId id="593" r:id="rId109"/>
    <p:sldId id="601" r:id="rId110"/>
    <p:sldId id="615" r:id="rId111"/>
    <p:sldId id="616" r:id="rId112"/>
    <p:sldId id="617" r:id="rId113"/>
    <p:sldId id="618" r:id="rId114"/>
    <p:sldId id="619" r:id="rId115"/>
    <p:sldId id="620" r:id="rId116"/>
    <p:sldId id="621" r:id="rId117"/>
    <p:sldId id="622" r:id="rId118"/>
    <p:sldId id="623" r:id="rId119"/>
    <p:sldId id="624" r:id="rId120"/>
    <p:sldId id="625" r:id="rId121"/>
    <p:sldId id="626" r:id="rId122"/>
    <p:sldId id="627" r:id="rId123"/>
    <p:sldId id="628" r:id="rId124"/>
    <p:sldId id="629" r:id="rId125"/>
    <p:sldId id="630" r:id="rId126"/>
    <p:sldId id="631" r:id="rId127"/>
    <p:sldId id="632" r:id="rId128"/>
    <p:sldId id="633" r:id="rId129"/>
    <p:sldId id="634" r:id="rId130"/>
    <p:sldId id="635" r:id="rId131"/>
    <p:sldId id="636" r:id="rId132"/>
    <p:sldId id="637" r:id="rId133"/>
    <p:sldId id="638" r:id="rId134"/>
    <p:sldId id="639" r:id="rId135"/>
    <p:sldId id="640" r:id="rId136"/>
    <p:sldId id="641" r:id="rId137"/>
    <p:sldId id="642" r:id="rId138"/>
    <p:sldId id="643" r:id="rId139"/>
    <p:sldId id="644" r:id="rId140"/>
    <p:sldId id="645" r:id="rId141"/>
    <p:sldId id="646" r:id="rId142"/>
    <p:sldId id="524" r:id="rId143"/>
  </p:sldIdLst>
  <p:sldSz cx="9144000" cy="6858000" type="screen4x3"/>
  <p:notesSz cx="6797675" cy="9926638"/>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ção Padrão" id="{4CE0DEE3-FA0C-434A-8525-227990A41440}">
          <p14:sldIdLst>
            <p14:sldId id="521"/>
            <p14:sldId id="272"/>
            <p14:sldId id="273"/>
            <p14:sldId id="271"/>
            <p14:sldId id="523"/>
            <p14:sldId id="257"/>
            <p14:sldId id="258"/>
            <p14:sldId id="324"/>
            <p14:sldId id="527"/>
            <p14:sldId id="276"/>
            <p14:sldId id="387"/>
            <p14:sldId id="325"/>
            <p14:sldId id="277"/>
            <p14:sldId id="326"/>
            <p14:sldId id="266"/>
            <p14:sldId id="278"/>
            <p14:sldId id="303"/>
            <p14:sldId id="282"/>
            <p14:sldId id="281"/>
            <p14:sldId id="302"/>
            <p14:sldId id="594"/>
            <p14:sldId id="384"/>
          </p14:sldIdLst>
        </p14:section>
        <p14:section name="Seção sem Título" id="{294F12EE-8475-457B-B12A-BA2B800C4B4D}">
          <p14:sldIdLst>
            <p14:sldId id="385"/>
            <p14:sldId id="403"/>
            <p14:sldId id="528"/>
            <p14:sldId id="648"/>
            <p14:sldId id="650"/>
            <p14:sldId id="529"/>
            <p14:sldId id="531"/>
            <p14:sldId id="530"/>
            <p14:sldId id="532"/>
            <p14:sldId id="533"/>
            <p14:sldId id="534"/>
            <p14:sldId id="535"/>
            <p14:sldId id="538"/>
            <p14:sldId id="539"/>
            <p14:sldId id="652"/>
            <p14:sldId id="599"/>
            <p14:sldId id="651"/>
            <p14:sldId id="598"/>
            <p14:sldId id="600"/>
            <p14:sldId id="602"/>
            <p14:sldId id="603"/>
            <p14:sldId id="604"/>
            <p14:sldId id="605"/>
            <p14:sldId id="606"/>
            <p14:sldId id="607"/>
            <p14:sldId id="608"/>
            <p14:sldId id="609"/>
            <p14:sldId id="610"/>
            <p14:sldId id="611"/>
            <p14:sldId id="612"/>
            <p14:sldId id="613"/>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601"/>
            <p14:sldId id="615"/>
            <p14:sldId id="616"/>
            <p14:sldId id="617"/>
            <p14:sldId id="618"/>
            <p14:sldId id="619"/>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 id="639"/>
            <p14:sldId id="640"/>
            <p14:sldId id="641"/>
            <p14:sldId id="642"/>
            <p14:sldId id="643"/>
            <p14:sldId id="644"/>
            <p14:sldId id="645"/>
            <p14:sldId id="646"/>
            <p14:sldId id="524"/>
          </p14:sldIdLst>
        </p14:section>
        <p14:section name="Seção sem Título" id="{C318ADB4-58D6-4D7B-BCCB-0F87F09DD617}">
          <p14:sldIdLst/>
        </p14:section>
        <p14:section name="Seção sem Título" id="{F47D9A7D-0776-4446-ACFA-9F3817620F90}">
          <p14:sldIdLst/>
        </p14:section>
        <p14:section name="Seção sem Título" id="{80A728B5-DFC0-435A-9D56-48F0C744D438}">
          <p14:sldIdLst/>
        </p14:section>
        <p14:section name="Seção sem Título" id="{04F1E68E-4037-4B1A-8E10-F755A27E51D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40"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tableStyles" Target="tableStyles.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notesMaster" Target="notesMasters/notesMaster1.xml"/><Relationship Id="rId90"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alessandra.pascoali\Desktop\AUDIENCIA%203&#186;%20QUADRIMESTRE%20-%20ANO%202015.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Planilha_do_Microsoft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Planilha_do_Microsoft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Planilha_do_Microsoft_Excel12.xlsx"/></Relationships>
</file>

<file path=ppt/charts/_rels/chart2.xml.rels><?xml version="1.0" encoding="UTF-8" standalone="yes"?>
<Relationships xmlns="http://schemas.openxmlformats.org/package/2006/relationships"><Relationship Id="rId1" Type="http://schemas.openxmlformats.org/officeDocument/2006/relationships/package" Target="../embeddings/Planilha_do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Planilha_do_Microsoft_Excel2.xlsx"/></Relationships>
</file>

<file path=ppt/charts/_rels/chart4.xml.rels><?xml version="1.0" encoding="UTF-8" standalone="yes"?>
<Relationships xmlns="http://schemas.openxmlformats.org/package/2006/relationships"><Relationship Id="rId1" Type="http://schemas.openxmlformats.org/officeDocument/2006/relationships/oleObject" Target="file:///C:\Users\alessandra.pascoali\Desktop\AUDIENCIA%203&#186;%20QUADRIMESTRE%20-%20ANO%202015.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Planilha_do_Microsoft_Excel3.xlsx"/></Relationships>
</file>

<file path=ppt/charts/_rels/chart6.xml.rels><?xml version="1.0" encoding="UTF-8" standalone="yes"?>
<Relationships xmlns="http://schemas.openxmlformats.org/package/2006/relationships"><Relationship Id="rId1" Type="http://schemas.openxmlformats.org/officeDocument/2006/relationships/package" Target="../embeddings/Planilha_do_Microsoft_Excel4.xlsx"/></Relationships>
</file>

<file path=ppt/charts/_rels/chart7.xml.rels><?xml version="1.0" encoding="UTF-8" standalone="yes"?>
<Relationships xmlns="http://schemas.openxmlformats.org/package/2006/relationships"><Relationship Id="rId1" Type="http://schemas.openxmlformats.org/officeDocument/2006/relationships/package" Target="../embeddings/Planilha_do_Microsoft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Planilha_do_Microsoft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Planilha_do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strike="noStrike" spc="-1">
                <a:solidFill>
                  <a:srgbClr val="000000"/>
                </a:solidFill>
                <a:uFill>
                  <a:solidFill>
                    <a:srgbClr val="FFFFFF"/>
                  </a:solidFill>
                </a:uFill>
                <a:latin typeface="Calibri"/>
              </a:defRPr>
            </a:pPr>
            <a:r>
              <a:rPr lang="pt-BR" sz="1800" b="1" strike="noStrike" spc="-1">
                <a:solidFill>
                  <a:srgbClr val="000000"/>
                </a:solidFill>
                <a:uFill>
                  <a:solidFill>
                    <a:srgbClr val="FFFFFF"/>
                  </a:solidFill>
                </a:uFill>
                <a:latin typeface="Calibri"/>
              </a:rPr>
              <a:t>RECEITA TRIBUTÁRIA</a:t>
            </a:r>
          </a:p>
        </c:rich>
      </c:tx>
      <c:overlay val="0"/>
    </c:title>
    <c:autoTitleDeleted val="0"/>
    <c:plotArea>
      <c:layout>
        <c:manualLayout>
          <c:layoutTarget val="inner"/>
          <c:xMode val="edge"/>
          <c:yMode val="edge"/>
          <c:x val="0.23708175366968018"/>
          <c:y val="0.10470014889648924"/>
          <c:w val="0.49238043161271616"/>
          <c:h val="0.89529985110351273"/>
        </c:manualLayout>
      </c:layout>
      <c:pieChart>
        <c:varyColors val="1"/>
        <c:dLbls>
          <c:showLegendKey val="0"/>
          <c:showVal val="0"/>
          <c:showCatName val="0"/>
          <c:showSerName val="0"/>
          <c:showPercent val="0"/>
          <c:showBubbleSize val="0"/>
          <c:showLeaderLines val="0"/>
        </c:dLbls>
        <c:firstSliceAng val="0"/>
      </c:pieChart>
      <c:spPr>
        <a:noFill/>
        <a:ln w="25400">
          <a:noFill/>
        </a:ln>
      </c:spPr>
    </c:plotArea>
    <c:legend>
      <c:legendPos val="r"/>
      <c:overlay val="0"/>
      <c:spPr>
        <a:noFill/>
        <a:ln>
          <a:noFill/>
        </a:ln>
      </c:spPr>
    </c:legend>
    <c:plotVisOnly val="1"/>
    <c:dispBlanksAs val="zero"/>
    <c:showDLblsOverMax val="1"/>
  </c:chart>
  <c:spPr>
    <a:solidFill>
      <a:srgbClr val="FFFFFF"/>
    </a:solidFill>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Plan1!$B$1</c:f>
              <c:strCache>
                <c:ptCount val="1"/>
                <c:pt idx="0">
                  <c:v>Número de visitas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Plan1!$A$2:$A$6</c:f>
              <c:strCache>
                <c:ptCount val="5"/>
                <c:pt idx="0">
                  <c:v>MAIO</c:v>
                </c:pt>
                <c:pt idx="1">
                  <c:v>JUNHO</c:v>
                </c:pt>
                <c:pt idx="2">
                  <c:v>JULHO</c:v>
                </c:pt>
                <c:pt idx="3">
                  <c:v>AGOSTO</c:v>
                </c:pt>
                <c:pt idx="4">
                  <c:v>TOTAL</c:v>
                </c:pt>
              </c:strCache>
            </c:strRef>
          </c:cat>
          <c:val>
            <c:numRef>
              <c:f>Plan1!$B$2:$B$6</c:f>
              <c:numCache>
                <c:formatCode>General</c:formatCode>
                <c:ptCount val="5"/>
                <c:pt idx="0">
                  <c:v>4</c:v>
                </c:pt>
                <c:pt idx="1">
                  <c:v>13</c:v>
                </c:pt>
                <c:pt idx="2">
                  <c:v>1</c:v>
                </c:pt>
                <c:pt idx="3">
                  <c:v>36</c:v>
                </c:pt>
                <c:pt idx="4">
                  <c:v>54</c:v>
                </c:pt>
              </c:numCache>
            </c:numRef>
          </c:val>
        </c:ser>
        <c:dLbls>
          <c:showLegendKey val="0"/>
          <c:showVal val="0"/>
          <c:showCatName val="0"/>
          <c:showSerName val="0"/>
          <c:showPercent val="0"/>
          <c:showBubbleSize val="0"/>
        </c:dLbls>
        <c:gapWidth val="150"/>
        <c:shape val="cone"/>
        <c:axId val="-1844128720"/>
        <c:axId val="-1844122736"/>
        <c:axId val="0"/>
      </c:bar3DChart>
      <c:catAx>
        <c:axId val="-1844128720"/>
        <c:scaling>
          <c:orientation val="minMax"/>
        </c:scaling>
        <c:delete val="0"/>
        <c:axPos val="b"/>
        <c:numFmt formatCode="General" sourceLinked="0"/>
        <c:majorTickMark val="out"/>
        <c:minorTickMark val="none"/>
        <c:tickLblPos val="nextTo"/>
        <c:crossAx val="-1844122736"/>
        <c:crosses val="autoZero"/>
        <c:auto val="1"/>
        <c:lblAlgn val="ctr"/>
        <c:lblOffset val="100"/>
        <c:noMultiLvlLbl val="0"/>
      </c:catAx>
      <c:valAx>
        <c:axId val="-1844122736"/>
        <c:scaling>
          <c:orientation val="minMax"/>
        </c:scaling>
        <c:delete val="0"/>
        <c:axPos val="l"/>
        <c:majorGridlines/>
        <c:numFmt formatCode="General" sourceLinked="1"/>
        <c:majorTickMark val="out"/>
        <c:minorTickMark val="none"/>
        <c:tickLblPos val="nextTo"/>
        <c:crossAx val="-1844128720"/>
        <c:crosses val="autoZero"/>
        <c:crossBetween val="between"/>
      </c:valAx>
    </c:plotArea>
    <c:plotVisOnly val="1"/>
    <c:dispBlanksAs val="gap"/>
    <c:showDLblsOverMax val="0"/>
  </c:chart>
  <c:txPr>
    <a:bodyPr/>
    <a:lstStyle/>
    <a:p>
      <a:pPr>
        <a:defRPr sz="1800"/>
      </a:pPr>
      <a:endParaRPr lang="pt-B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Plan1!$B$1</c:f>
              <c:strCache>
                <c:ptCount val="1"/>
                <c:pt idx="0">
                  <c:v>Número de visitas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Plan1!$A$2:$A$6</c:f>
              <c:strCache>
                <c:ptCount val="5"/>
                <c:pt idx="0">
                  <c:v>MAIO</c:v>
                </c:pt>
                <c:pt idx="1">
                  <c:v>JUNHO</c:v>
                </c:pt>
                <c:pt idx="2">
                  <c:v>JULHO</c:v>
                </c:pt>
                <c:pt idx="3">
                  <c:v>AGOSTO</c:v>
                </c:pt>
                <c:pt idx="4">
                  <c:v>TOTAL</c:v>
                </c:pt>
              </c:strCache>
            </c:strRef>
          </c:cat>
          <c:val>
            <c:numRef>
              <c:f>Plan1!$B$2:$B$6</c:f>
              <c:numCache>
                <c:formatCode>General</c:formatCode>
                <c:ptCount val="5"/>
                <c:pt idx="0">
                  <c:v>3</c:v>
                </c:pt>
                <c:pt idx="1">
                  <c:v>7</c:v>
                </c:pt>
                <c:pt idx="2">
                  <c:v>1</c:v>
                </c:pt>
                <c:pt idx="3">
                  <c:v>9</c:v>
                </c:pt>
                <c:pt idx="4">
                  <c:v>20</c:v>
                </c:pt>
              </c:numCache>
            </c:numRef>
          </c:val>
        </c:ser>
        <c:dLbls>
          <c:showLegendKey val="0"/>
          <c:showVal val="0"/>
          <c:showCatName val="0"/>
          <c:showSerName val="0"/>
          <c:showPercent val="0"/>
          <c:showBubbleSize val="0"/>
        </c:dLbls>
        <c:gapWidth val="150"/>
        <c:shape val="cone"/>
        <c:axId val="-1844133616"/>
        <c:axId val="-1844133072"/>
        <c:axId val="0"/>
      </c:bar3DChart>
      <c:catAx>
        <c:axId val="-1844133616"/>
        <c:scaling>
          <c:orientation val="minMax"/>
        </c:scaling>
        <c:delete val="0"/>
        <c:axPos val="b"/>
        <c:numFmt formatCode="General" sourceLinked="0"/>
        <c:majorTickMark val="out"/>
        <c:minorTickMark val="none"/>
        <c:tickLblPos val="nextTo"/>
        <c:crossAx val="-1844133072"/>
        <c:crosses val="autoZero"/>
        <c:auto val="1"/>
        <c:lblAlgn val="ctr"/>
        <c:lblOffset val="100"/>
        <c:noMultiLvlLbl val="0"/>
      </c:catAx>
      <c:valAx>
        <c:axId val="-1844133072"/>
        <c:scaling>
          <c:orientation val="minMax"/>
        </c:scaling>
        <c:delete val="0"/>
        <c:axPos val="l"/>
        <c:majorGridlines/>
        <c:numFmt formatCode="General" sourceLinked="1"/>
        <c:majorTickMark val="out"/>
        <c:minorTickMark val="none"/>
        <c:tickLblPos val="nextTo"/>
        <c:crossAx val="-1844133616"/>
        <c:crosses val="autoZero"/>
        <c:crossBetween val="between"/>
      </c:valAx>
    </c:plotArea>
    <c:plotVisOnly val="1"/>
    <c:dispBlanksAs val="gap"/>
    <c:showDLblsOverMax val="0"/>
  </c:chart>
  <c:txPr>
    <a:bodyPr/>
    <a:lstStyle/>
    <a:p>
      <a:pPr>
        <a:defRPr sz="1800"/>
      </a:pPr>
      <a:endParaRPr lang="pt-B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Plan1!$B$1</c:f>
              <c:strCache>
                <c:ptCount val="1"/>
                <c:pt idx="0">
                  <c:v>Número de visitas</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Plan1!$A$2:$A$6</c:f>
              <c:strCache>
                <c:ptCount val="5"/>
                <c:pt idx="0">
                  <c:v>MAIO</c:v>
                </c:pt>
                <c:pt idx="1">
                  <c:v>JUNHO</c:v>
                </c:pt>
                <c:pt idx="2">
                  <c:v>JULHO</c:v>
                </c:pt>
                <c:pt idx="3">
                  <c:v>AGOSTO</c:v>
                </c:pt>
                <c:pt idx="4">
                  <c:v>TOTAL</c:v>
                </c:pt>
              </c:strCache>
            </c:strRef>
          </c:cat>
          <c:val>
            <c:numRef>
              <c:f>Plan1!$B$2:$B$6</c:f>
              <c:numCache>
                <c:formatCode>General</c:formatCode>
                <c:ptCount val="5"/>
                <c:pt idx="0">
                  <c:v>72</c:v>
                </c:pt>
                <c:pt idx="1">
                  <c:v>126</c:v>
                </c:pt>
                <c:pt idx="2">
                  <c:v>94</c:v>
                </c:pt>
                <c:pt idx="3">
                  <c:v>119</c:v>
                </c:pt>
                <c:pt idx="4">
                  <c:v>411</c:v>
                </c:pt>
              </c:numCache>
            </c:numRef>
          </c:val>
        </c:ser>
        <c:ser>
          <c:idx val="1"/>
          <c:order val="1"/>
          <c:tx>
            <c:strRef>
              <c:f>Plan1!$C$1</c:f>
              <c:strCache>
                <c:ptCount val="1"/>
                <c:pt idx="0">
                  <c:v>TOTAL 201</c:v>
                </c:pt>
              </c:strCache>
            </c:strRef>
          </c:tx>
          <c:invertIfNegative val="0"/>
          <c:cat>
            <c:strRef>
              <c:f>Plan1!$A$2:$A$6</c:f>
              <c:strCache>
                <c:ptCount val="5"/>
                <c:pt idx="0">
                  <c:v>MAIO</c:v>
                </c:pt>
                <c:pt idx="1">
                  <c:v>JUNHO</c:v>
                </c:pt>
                <c:pt idx="2">
                  <c:v>JULHO</c:v>
                </c:pt>
                <c:pt idx="3">
                  <c:v>AGOSTO</c:v>
                </c:pt>
                <c:pt idx="4">
                  <c:v>TOTAL</c:v>
                </c:pt>
              </c:strCache>
            </c:strRef>
          </c:cat>
          <c:val>
            <c:numRef>
              <c:f>Plan1!$C$2:$C$6</c:f>
              <c:numCache>
                <c:formatCode>General</c:formatCode>
                <c:ptCount val="5"/>
              </c:numCache>
            </c:numRef>
          </c:val>
        </c:ser>
        <c:dLbls>
          <c:showLegendKey val="0"/>
          <c:showVal val="0"/>
          <c:showCatName val="0"/>
          <c:showSerName val="0"/>
          <c:showPercent val="0"/>
          <c:showBubbleSize val="0"/>
        </c:dLbls>
        <c:gapWidth val="150"/>
        <c:shape val="cone"/>
        <c:axId val="-1844120016"/>
        <c:axId val="-1844119472"/>
        <c:axId val="0"/>
      </c:bar3DChart>
      <c:catAx>
        <c:axId val="-1844120016"/>
        <c:scaling>
          <c:orientation val="minMax"/>
        </c:scaling>
        <c:delete val="0"/>
        <c:axPos val="b"/>
        <c:numFmt formatCode="General" sourceLinked="0"/>
        <c:majorTickMark val="out"/>
        <c:minorTickMark val="none"/>
        <c:tickLblPos val="nextTo"/>
        <c:crossAx val="-1844119472"/>
        <c:crosses val="autoZero"/>
        <c:auto val="1"/>
        <c:lblAlgn val="ctr"/>
        <c:lblOffset val="100"/>
        <c:noMultiLvlLbl val="0"/>
      </c:catAx>
      <c:valAx>
        <c:axId val="-1844119472"/>
        <c:scaling>
          <c:orientation val="minMax"/>
        </c:scaling>
        <c:delete val="0"/>
        <c:axPos val="l"/>
        <c:majorGridlines/>
        <c:numFmt formatCode="General" sourceLinked="1"/>
        <c:majorTickMark val="out"/>
        <c:minorTickMark val="none"/>
        <c:tickLblPos val="nextTo"/>
        <c:crossAx val="-1844120016"/>
        <c:crosses val="autoZero"/>
        <c:crossBetween val="between"/>
      </c:valAx>
    </c:plotArea>
    <c:plotVisOnly val="1"/>
    <c:dispBlanksAs val="gap"/>
    <c:showDLblsOverMax val="0"/>
  </c:chart>
  <c:txPr>
    <a:bodyPr/>
    <a:lstStyle/>
    <a:p>
      <a:pPr>
        <a:defRPr sz="1800"/>
      </a:pPr>
      <a:endParaRPr lang="pt-B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strike="noStrike" spc="-1">
                <a:solidFill>
                  <a:srgbClr val="000000"/>
                </a:solidFill>
                <a:uFill>
                  <a:solidFill>
                    <a:srgbClr val="FFFFFF"/>
                  </a:solidFill>
                </a:uFill>
                <a:latin typeface="Calibri"/>
              </a:defRPr>
            </a:pPr>
            <a:r>
              <a:rPr lang="pt-BR" sz="1800" b="1" strike="noStrike" spc="-1">
                <a:solidFill>
                  <a:srgbClr val="000000"/>
                </a:solidFill>
                <a:uFill>
                  <a:solidFill>
                    <a:srgbClr val="FFFFFF"/>
                  </a:solidFill>
                </a:uFill>
                <a:latin typeface="Calibri"/>
              </a:rPr>
              <a:t>RECEITA TRIBUTÁRIA</a:t>
            </a:r>
          </a:p>
        </c:rich>
      </c:tx>
      <c:overlay val="0"/>
    </c:title>
    <c:autoTitleDeleted val="0"/>
    <c:plotArea>
      <c:layout/>
      <c:pieChart>
        <c:varyColors val="1"/>
        <c:ser>
          <c:idx val="0"/>
          <c:order val="0"/>
          <c:tx>
            <c:strRef>
              <c:f>'RECEITAS PÚBLICAS'!$B$17</c:f>
              <c:strCache>
                <c:ptCount val="1"/>
                <c:pt idx="0">
                  <c:v>Valor em R$</c:v>
                </c:pt>
              </c:strCache>
            </c:strRef>
          </c:tx>
          <c:spPr>
            <a:solidFill>
              <a:srgbClr val="4F81BD"/>
            </a:solidFill>
            <a:ln>
              <a:noFill/>
            </a:ln>
          </c:spPr>
          <c:explosion val="25"/>
          <c:dPt>
            <c:idx val="1"/>
            <c:bubble3D val="0"/>
            <c:spPr>
              <a:solidFill>
                <a:srgbClr val="C0504D"/>
              </a:solidFill>
              <a:ln>
                <a:noFill/>
              </a:ln>
            </c:spPr>
          </c:dPt>
          <c:dPt>
            <c:idx val="2"/>
            <c:bubble3D val="0"/>
            <c:spPr>
              <a:solidFill>
                <a:srgbClr val="9BBB59"/>
              </a:solidFill>
              <a:ln>
                <a:noFill/>
              </a:ln>
            </c:spPr>
          </c:dPt>
          <c:dPt>
            <c:idx val="3"/>
            <c:bubble3D val="0"/>
            <c:spPr>
              <a:solidFill>
                <a:srgbClr val="8064A2"/>
              </a:solidFill>
              <a:ln>
                <a:noFill/>
              </a:ln>
            </c:spPr>
          </c:dPt>
          <c:dPt>
            <c:idx val="4"/>
            <c:bubble3D val="0"/>
            <c:spPr>
              <a:solidFill>
                <a:srgbClr val="4BACC6"/>
              </a:solidFill>
              <a:ln>
                <a:noFill/>
              </a:ln>
            </c:spPr>
          </c:dPt>
          <c:dLbls>
            <c:dLbl>
              <c:idx val="0"/>
              <c:layout>
                <c:manualLayout>
                  <c:x val="-3.8836612489307164E-2"/>
                  <c:y val="8.91327472926738E-2"/>
                </c:manualLayout>
              </c:layout>
              <c:tx>
                <c:rich>
                  <a:bodyPr/>
                  <a:lstStyle/>
                  <a:p>
                    <a:r>
                      <a:rPr lang="en-US" dirty="0" smtClean="0"/>
                      <a:t>9%</a:t>
                    </a:r>
                    <a:endParaRPr lang="en-US" dirty="0"/>
                  </a:p>
                  <a:p>
                    <a:r>
                      <a:rPr lang="en-US" dirty="0"/>
                      <a:t>IPTU</a:t>
                    </a:r>
                  </a:p>
                </c:rich>
              </c:tx>
              <c:dLblPos val="bestFit"/>
              <c:showLegendKey val="0"/>
              <c:showVal val="0"/>
              <c:showCatName val="0"/>
              <c:showSerName val="0"/>
              <c:showPercent val="1"/>
              <c:showBubbleSize val="1"/>
              <c:extLst>
                <c:ext xmlns:c15="http://schemas.microsoft.com/office/drawing/2012/chart" uri="{CE6537A1-D6FC-4f65-9D91-7224C49458BB}"/>
              </c:extLst>
            </c:dLbl>
            <c:dLbl>
              <c:idx val="1"/>
              <c:tx>
                <c:rich>
                  <a:bodyPr/>
                  <a:lstStyle/>
                  <a:p>
                    <a:r>
                      <a:rPr lang="en-US" dirty="0" smtClean="0"/>
                      <a:t>13%</a:t>
                    </a:r>
                    <a:endParaRPr lang="en-US" dirty="0"/>
                  </a:p>
                  <a:p>
                    <a:r>
                      <a:rPr lang="en-US" dirty="0"/>
                      <a:t>IRRF</a:t>
                    </a:r>
                  </a:p>
                </c:rich>
              </c:tx>
              <c:dLblPos val="bestFit"/>
              <c:showLegendKey val="0"/>
              <c:showVal val="0"/>
              <c:showCatName val="0"/>
              <c:showSerName val="0"/>
              <c:showPercent val="1"/>
              <c:showBubbleSize val="1"/>
              <c:extLst>
                <c:ext xmlns:c15="http://schemas.microsoft.com/office/drawing/2012/chart" uri="{CE6537A1-D6FC-4f65-9D91-7224C49458BB}"/>
              </c:extLst>
            </c:dLbl>
            <c:dLbl>
              <c:idx val="2"/>
              <c:tx>
                <c:rich>
                  <a:bodyPr/>
                  <a:lstStyle/>
                  <a:p>
                    <a:r>
                      <a:rPr lang="en-US" dirty="0" smtClean="0"/>
                      <a:t>4%</a:t>
                    </a:r>
                    <a:endParaRPr lang="en-US" dirty="0"/>
                  </a:p>
                  <a:p>
                    <a:r>
                      <a:rPr lang="en-US" dirty="0"/>
                      <a:t>ITBI</a:t>
                    </a:r>
                  </a:p>
                </c:rich>
              </c:tx>
              <c:dLblPos val="bestFit"/>
              <c:showLegendKey val="0"/>
              <c:showVal val="0"/>
              <c:showCatName val="0"/>
              <c:showSerName val="0"/>
              <c:showPercent val="1"/>
              <c:showBubbleSize val="1"/>
              <c:extLst>
                <c:ext xmlns:c15="http://schemas.microsoft.com/office/drawing/2012/chart" uri="{CE6537A1-D6FC-4f65-9D91-7224C49458BB}"/>
              </c:extLst>
            </c:dLbl>
            <c:dLbl>
              <c:idx val="3"/>
              <c:layout>
                <c:manualLayout>
                  <c:x val="4.3974215346951045E-3"/>
                  <c:y val="-0.33842737906603554"/>
                </c:manualLayout>
              </c:layout>
              <c:tx>
                <c:rich>
                  <a:bodyPr/>
                  <a:lstStyle/>
                  <a:p>
                    <a:r>
                      <a:rPr lang="en-US" dirty="0" smtClean="0"/>
                      <a:t>65%</a:t>
                    </a:r>
                    <a:endParaRPr lang="en-US" dirty="0"/>
                  </a:p>
                  <a:p>
                    <a:r>
                      <a:rPr lang="en-US" dirty="0"/>
                      <a:t>ISS</a:t>
                    </a:r>
                  </a:p>
                </c:rich>
              </c:tx>
              <c:dLblPos val="bestFit"/>
              <c:showLegendKey val="0"/>
              <c:showVal val="0"/>
              <c:showCatName val="0"/>
              <c:showSerName val="0"/>
              <c:showPercent val="1"/>
              <c:showBubbleSize val="1"/>
              <c:extLst>
                <c:ext xmlns:c15="http://schemas.microsoft.com/office/drawing/2012/chart" uri="{CE6537A1-D6FC-4f65-9D91-7224C49458BB}"/>
              </c:extLst>
            </c:dLbl>
            <c:dLbl>
              <c:idx val="4"/>
              <c:layout>
                <c:manualLayout>
                  <c:x val="4.3028014502972535E-2"/>
                  <c:y val="0.13327735333003643"/>
                </c:manualLayout>
              </c:layout>
              <c:tx>
                <c:rich>
                  <a:bodyPr/>
                  <a:lstStyle/>
                  <a:p>
                    <a:r>
                      <a:rPr lang="en-US" dirty="0" smtClean="0"/>
                      <a:t>9%</a:t>
                    </a:r>
                    <a:endParaRPr lang="en-US" dirty="0"/>
                  </a:p>
                  <a:p>
                    <a:r>
                      <a:rPr lang="en-US" dirty="0"/>
                      <a:t>TAXAS</a:t>
                    </a:r>
                  </a:p>
                </c:rich>
              </c:tx>
              <c:dLblPos val="bestFit"/>
              <c:showLegendKey val="0"/>
              <c:showVal val="0"/>
              <c:showCatName val="0"/>
              <c:showSerName val="0"/>
              <c:showPercent val="1"/>
              <c:showBubbleSize val="1"/>
              <c:extLst>
                <c:ext xmlns:c15="http://schemas.microsoft.com/office/drawing/2012/chart" uri="{CE6537A1-D6FC-4f65-9D91-7224C49458BB}"/>
              </c:extLst>
            </c:dLbl>
            <c:spPr>
              <a:noFill/>
              <a:ln>
                <a:noFill/>
              </a:ln>
              <a:effectLst/>
            </c:spPr>
            <c:dLblPos val="bestFit"/>
            <c:showLegendKey val="0"/>
            <c:showVal val="0"/>
            <c:showCatName val="0"/>
            <c:showSerName val="0"/>
            <c:showPercent val="1"/>
            <c:showBubbleSize val="1"/>
            <c:showLeaderLines val="0"/>
            <c:extLst>
              <c:ext xmlns:c15="http://schemas.microsoft.com/office/drawing/2012/chart" uri="{CE6537A1-D6FC-4f65-9D91-7224C49458BB}"/>
            </c:extLst>
          </c:dLbls>
          <c:cat>
            <c:strRef>
              <c:f>'RECEITAS PÚBLICAS'!$A$18:$A$23</c:f>
              <c:strCache>
                <c:ptCount val="5"/>
                <c:pt idx="0">
                  <c:v>IPTU</c:v>
                </c:pt>
                <c:pt idx="1">
                  <c:v>IRRF</c:v>
                </c:pt>
                <c:pt idx="2">
                  <c:v>ITBI</c:v>
                </c:pt>
                <c:pt idx="3">
                  <c:v>ISS</c:v>
                </c:pt>
                <c:pt idx="4">
                  <c:v>Taxas</c:v>
                </c:pt>
              </c:strCache>
            </c:strRef>
          </c:cat>
          <c:val>
            <c:numRef>
              <c:f>'RECEITAS PÚBLICAS'!$B$18:$B$23</c:f>
              <c:numCache>
                <c:formatCode>#,##0.00</c:formatCode>
                <c:ptCount val="5"/>
                <c:pt idx="0">
                  <c:v>486685.09</c:v>
                </c:pt>
                <c:pt idx="1">
                  <c:v>672003.83</c:v>
                </c:pt>
                <c:pt idx="2">
                  <c:v>216694.55</c:v>
                </c:pt>
                <c:pt idx="3">
                  <c:v>3482474.33</c:v>
                </c:pt>
                <c:pt idx="4">
                  <c:v>473385.35</c:v>
                </c:pt>
              </c:numCache>
            </c:numRef>
          </c:val>
        </c:ser>
        <c:dLbls>
          <c:showLegendKey val="0"/>
          <c:showVal val="0"/>
          <c:showCatName val="0"/>
          <c:showSerName val="0"/>
          <c:showPercent val="0"/>
          <c:showBubbleSize val="0"/>
          <c:showLeaderLines val="0"/>
        </c:dLbls>
        <c:firstSliceAng val="0"/>
      </c:pieChart>
      <c:spPr>
        <a:solidFill>
          <a:srgbClr val="FFFFFF"/>
        </a:solidFill>
        <a:ln>
          <a:noFill/>
        </a:ln>
      </c:spPr>
    </c:plotArea>
    <c:legend>
      <c:legendPos val="r"/>
      <c:overlay val="0"/>
      <c:spPr>
        <a:noFill/>
        <a:ln>
          <a:noFill/>
        </a:ln>
      </c:spPr>
    </c:legend>
    <c:plotVisOnly val="1"/>
    <c:dispBlanksAs val="zero"/>
    <c:showDLblsOverMax val="1"/>
  </c:chart>
  <c:spPr>
    <a:solidFill>
      <a:srgbClr val="FFFFFF"/>
    </a:solid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'EVOLUÇÃO RECEITA'!$A$6</c:f>
              <c:strCache>
                <c:ptCount val="1"/>
                <c:pt idx="0">
                  <c:v>2012</c:v>
                </c:pt>
              </c:strCache>
            </c:strRef>
          </c:tx>
          <c:invertIfNegative val="0"/>
          <c:cat>
            <c:strRef>
              <c:f>'EVOLUÇÃO RECEITA'!$B$5:$H$5</c:f>
              <c:strCache>
                <c:ptCount val="6"/>
                <c:pt idx="0">
                  <c:v>IPTU</c:v>
                </c:pt>
                <c:pt idx="1">
                  <c:v>IRRF</c:v>
                </c:pt>
                <c:pt idx="2">
                  <c:v>ITBI</c:v>
                </c:pt>
                <c:pt idx="3">
                  <c:v>ISS</c:v>
                </c:pt>
                <c:pt idx="4">
                  <c:v>Taxas</c:v>
                </c:pt>
                <c:pt idx="5">
                  <c:v>Total</c:v>
                </c:pt>
              </c:strCache>
            </c:strRef>
          </c:cat>
          <c:val>
            <c:numRef>
              <c:f>'EVOLUÇÃO RECEITA'!$B$6:$H$6</c:f>
            </c:numRef>
          </c:val>
        </c:ser>
        <c:ser>
          <c:idx val="1"/>
          <c:order val="1"/>
          <c:tx>
            <c:strRef>
              <c:f>'EVOLUÇÃO RECEITA'!$A$7</c:f>
              <c:strCache>
                <c:ptCount val="1"/>
                <c:pt idx="0">
                  <c:v>2013</c:v>
                </c:pt>
              </c:strCache>
            </c:strRef>
          </c:tx>
          <c:invertIfNegative val="0"/>
          <c:cat>
            <c:strRef>
              <c:f>'EVOLUÇÃO RECEITA'!$B$5:$H$5</c:f>
              <c:strCache>
                <c:ptCount val="6"/>
                <c:pt idx="0">
                  <c:v>IPTU</c:v>
                </c:pt>
                <c:pt idx="1">
                  <c:v>IRRF</c:v>
                </c:pt>
                <c:pt idx="2">
                  <c:v>ITBI</c:v>
                </c:pt>
                <c:pt idx="3">
                  <c:v>ISS</c:v>
                </c:pt>
                <c:pt idx="4">
                  <c:v>Taxas</c:v>
                </c:pt>
                <c:pt idx="5">
                  <c:v>Total</c:v>
                </c:pt>
              </c:strCache>
            </c:strRef>
          </c:cat>
          <c:val>
            <c:numRef>
              <c:f>'EVOLUÇÃO RECEITA'!$B$7:$H$7</c:f>
            </c:numRef>
          </c:val>
        </c:ser>
        <c:ser>
          <c:idx val="2"/>
          <c:order val="2"/>
          <c:tx>
            <c:strRef>
              <c:f>'EVOLUÇÃO RECEITA'!$A$8</c:f>
              <c:strCache>
                <c:ptCount val="1"/>
                <c:pt idx="0">
                  <c:v>2014</c:v>
                </c:pt>
              </c:strCache>
            </c:strRef>
          </c:tx>
          <c:invertIfNegative val="0"/>
          <c:cat>
            <c:strRef>
              <c:f>'EVOLUÇÃO RECEITA'!$B$5:$H$5</c:f>
              <c:strCache>
                <c:ptCount val="6"/>
                <c:pt idx="0">
                  <c:v>IPTU</c:v>
                </c:pt>
                <c:pt idx="1">
                  <c:v>IRRF</c:v>
                </c:pt>
                <c:pt idx="2">
                  <c:v>ITBI</c:v>
                </c:pt>
                <c:pt idx="3">
                  <c:v>ISS</c:v>
                </c:pt>
                <c:pt idx="4">
                  <c:v>Taxas</c:v>
                </c:pt>
                <c:pt idx="5">
                  <c:v>Total</c:v>
                </c:pt>
              </c:strCache>
            </c:strRef>
          </c:cat>
          <c:val>
            <c:numRef>
              <c:f>'EVOLUÇÃO RECEITA'!$B$8:$H$8</c:f>
            </c:numRef>
          </c:val>
        </c:ser>
        <c:ser>
          <c:idx val="3"/>
          <c:order val="3"/>
          <c:tx>
            <c:strRef>
              <c:f>'EVOLUÇÃO RECEITA'!$A$9</c:f>
              <c:strCache>
                <c:ptCount val="1"/>
                <c:pt idx="0">
                  <c:v>2015</c:v>
                </c:pt>
              </c:strCache>
            </c:strRef>
          </c:tx>
          <c:invertIfNegative val="0"/>
          <c:cat>
            <c:strRef>
              <c:f>'EVOLUÇÃO RECEITA'!$B$5:$H$5</c:f>
              <c:strCache>
                <c:ptCount val="6"/>
                <c:pt idx="0">
                  <c:v>IPTU</c:v>
                </c:pt>
                <c:pt idx="1">
                  <c:v>IRRF</c:v>
                </c:pt>
                <c:pt idx="2">
                  <c:v>ITBI</c:v>
                </c:pt>
                <c:pt idx="3">
                  <c:v>ISS</c:v>
                </c:pt>
                <c:pt idx="4">
                  <c:v>Taxas</c:v>
                </c:pt>
                <c:pt idx="5">
                  <c:v>Total</c:v>
                </c:pt>
              </c:strCache>
            </c:strRef>
          </c:cat>
          <c:val>
            <c:numRef>
              <c:f>'EVOLUÇÃO RECEITA'!$B$9:$H$9</c:f>
            </c:numRef>
          </c:val>
        </c:ser>
        <c:ser>
          <c:idx val="4"/>
          <c:order val="4"/>
          <c:tx>
            <c:strRef>
              <c:f>'EVOLUÇÃO RECEITA'!$A$10</c:f>
              <c:strCache>
                <c:ptCount val="1"/>
                <c:pt idx="0">
                  <c:v>2016</c:v>
                </c:pt>
              </c:strCache>
            </c:strRef>
          </c:tx>
          <c:invertIfNegative val="0"/>
          <c:cat>
            <c:strRef>
              <c:f>'EVOLUÇÃO RECEITA'!$B$5:$H$5</c:f>
              <c:strCache>
                <c:ptCount val="6"/>
                <c:pt idx="0">
                  <c:v>IPTU</c:v>
                </c:pt>
                <c:pt idx="1">
                  <c:v>IRRF</c:v>
                </c:pt>
                <c:pt idx="2">
                  <c:v>ITBI</c:v>
                </c:pt>
                <c:pt idx="3">
                  <c:v>ISS</c:v>
                </c:pt>
                <c:pt idx="4">
                  <c:v>Taxas</c:v>
                </c:pt>
                <c:pt idx="5">
                  <c:v>Total</c:v>
                </c:pt>
              </c:strCache>
            </c:strRef>
          </c:cat>
          <c:val>
            <c:numRef>
              <c:f>'EVOLUÇÃO RECEITA'!$B$10:$H$10</c:f>
            </c:numRef>
          </c:val>
        </c:ser>
        <c:ser>
          <c:idx val="5"/>
          <c:order val="5"/>
          <c:tx>
            <c:strRef>
              <c:f>'EVOLUÇÃO RECEITA'!$A$11</c:f>
              <c:strCache>
                <c:ptCount val="1"/>
                <c:pt idx="0">
                  <c:v>2017/ 1° Quadrimestre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'EVOLUÇÃO RECEITA'!$B$5:$H$5</c:f>
              <c:strCache>
                <c:ptCount val="6"/>
                <c:pt idx="0">
                  <c:v>IPTU</c:v>
                </c:pt>
                <c:pt idx="1">
                  <c:v>IRRF</c:v>
                </c:pt>
                <c:pt idx="2">
                  <c:v>ITBI</c:v>
                </c:pt>
                <c:pt idx="3">
                  <c:v>ISS</c:v>
                </c:pt>
                <c:pt idx="4">
                  <c:v>Taxas</c:v>
                </c:pt>
                <c:pt idx="5">
                  <c:v>Total</c:v>
                </c:pt>
              </c:strCache>
            </c:strRef>
          </c:cat>
          <c:val>
            <c:numRef>
              <c:f>'EVOLUÇÃO RECEITA'!$B$11:$H$11</c:f>
              <c:numCache>
                <c:formatCode>#,##0.00</c:formatCode>
                <c:ptCount val="6"/>
                <c:pt idx="0">
                  <c:v>452843.22</c:v>
                </c:pt>
                <c:pt idx="1">
                  <c:v>264045.5</c:v>
                </c:pt>
                <c:pt idx="2">
                  <c:v>98901.69</c:v>
                </c:pt>
                <c:pt idx="3">
                  <c:v>1649649.8</c:v>
                </c:pt>
                <c:pt idx="4">
                  <c:v>379988.37</c:v>
                </c:pt>
                <c:pt idx="5">
                  <c:v>2845428.58</c:v>
                </c:pt>
              </c:numCache>
            </c:numRef>
          </c:val>
        </c:ser>
        <c:ser>
          <c:idx val="6"/>
          <c:order val="6"/>
          <c:tx>
            <c:strRef>
              <c:f>'EVOLUÇÃO RECEITA'!$A$12</c:f>
              <c:strCache>
                <c:ptCount val="1"/>
                <c:pt idx="0">
                  <c:v>2017/ 2° Quadrimestre</c:v>
                </c:pt>
              </c:strCache>
            </c:strRef>
          </c:tx>
          <c:invertIfNegative val="0"/>
          <c:dPt>
            <c:idx val="5"/>
            <c:invertIfNegative val="0"/>
            <c:bubble3D val="0"/>
          </c:dPt>
          <c:dLbls>
            <c:dLbl>
              <c:idx val="0"/>
              <c:layout>
                <c:manualLayout>
                  <c:x val="3.5493827160493839E-2"/>
                  <c:y val="-9.4004303614500465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728395061728398E-2"/>
                  <c:y val="-9.8233237876668451E-4"/>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4073831048896651E-2"/>
                  <c:y val="4.4883265727094987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5.5555555555555558E-3"/>
                  <c:y val="9.2588947214931466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91975308641975E-2"/>
                  <c:y val="-1.8237002821278035E-3"/>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2345679012345678E-2"/>
                  <c:y val="-7.5769510267759592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'EVOLUÇÃO RECEITA'!$B$5:$H$5</c:f>
              <c:strCache>
                <c:ptCount val="6"/>
                <c:pt idx="0">
                  <c:v>IPTU</c:v>
                </c:pt>
                <c:pt idx="1">
                  <c:v>IRRF</c:v>
                </c:pt>
                <c:pt idx="2">
                  <c:v>ITBI</c:v>
                </c:pt>
                <c:pt idx="3">
                  <c:v>ISS</c:v>
                </c:pt>
                <c:pt idx="4">
                  <c:v>Taxas</c:v>
                </c:pt>
                <c:pt idx="5">
                  <c:v>Total</c:v>
                </c:pt>
              </c:strCache>
            </c:strRef>
          </c:cat>
          <c:val>
            <c:numRef>
              <c:f>'EVOLUÇÃO RECEITA'!$B$12:$H$12</c:f>
              <c:numCache>
                <c:formatCode>#,##0.00</c:formatCode>
                <c:ptCount val="6"/>
                <c:pt idx="0">
                  <c:v>33841.870000000054</c:v>
                </c:pt>
                <c:pt idx="1">
                  <c:v>407958.32999999996</c:v>
                </c:pt>
                <c:pt idx="2">
                  <c:v>117792.85999999999</c:v>
                </c:pt>
                <c:pt idx="3">
                  <c:v>1832824.53</c:v>
                </c:pt>
                <c:pt idx="4">
                  <c:v>93396.979999999981</c:v>
                </c:pt>
                <c:pt idx="5">
                  <c:v>2485814.5699999994</c:v>
                </c:pt>
              </c:numCache>
            </c:numRef>
          </c:val>
        </c:ser>
        <c:dLbls>
          <c:showLegendKey val="0"/>
          <c:showVal val="0"/>
          <c:showCatName val="0"/>
          <c:showSerName val="0"/>
          <c:showPercent val="0"/>
          <c:showBubbleSize val="0"/>
        </c:dLbls>
        <c:gapWidth val="150"/>
        <c:axId val="-1844129264"/>
        <c:axId val="-1844118928"/>
      </c:barChart>
      <c:catAx>
        <c:axId val="-1844129264"/>
        <c:scaling>
          <c:orientation val="minMax"/>
        </c:scaling>
        <c:delete val="0"/>
        <c:axPos val="l"/>
        <c:numFmt formatCode="General" sourceLinked="0"/>
        <c:majorTickMark val="out"/>
        <c:minorTickMark val="none"/>
        <c:tickLblPos val="nextTo"/>
        <c:crossAx val="-1844118928"/>
        <c:crosses val="autoZero"/>
        <c:auto val="1"/>
        <c:lblAlgn val="ctr"/>
        <c:lblOffset val="100"/>
        <c:noMultiLvlLbl val="0"/>
      </c:catAx>
      <c:valAx>
        <c:axId val="-1844118928"/>
        <c:scaling>
          <c:orientation val="minMax"/>
        </c:scaling>
        <c:delete val="0"/>
        <c:axPos val="b"/>
        <c:majorGridlines/>
        <c:numFmt formatCode="#,##0.00" sourceLinked="1"/>
        <c:majorTickMark val="out"/>
        <c:minorTickMark val="none"/>
        <c:tickLblPos val="nextTo"/>
        <c:crossAx val="-1844129264"/>
        <c:crosses val="autoZero"/>
        <c:crossBetween val="between"/>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299859017460099E-2"/>
          <c:y val="0.11760629921259802"/>
          <c:w val="0.72432491053031356"/>
          <c:h val="0.85474015748031851"/>
        </c:manualLayout>
      </c:layout>
      <c:pieChart>
        <c:varyColors val="1"/>
        <c:dLbls>
          <c:showLegendKey val="0"/>
          <c:showVal val="0"/>
          <c:showCatName val="0"/>
          <c:showSerName val="0"/>
          <c:showPercent val="0"/>
          <c:showBubbleSize val="0"/>
          <c:showLeaderLines val="0"/>
        </c:dLbls>
        <c:firstSliceAng val="278"/>
      </c:pieChart>
      <c:spPr>
        <a:noFill/>
        <a:ln w="25400">
          <a:noFill/>
        </a:ln>
      </c:spPr>
    </c:plotArea>
    <c:legend>
      <c:legendPos val="r"/>
      <c:overlay val="0"/>
      <c:spPr>
        <a:noFill/>
        <a:ln>
          <a:noFill/>
        </a:ln>
      </c:spPr>
    </c:legend>
    <c:plotVisOnly val="1"/>
    <c:dispBlanksAs val="zero"/>
    <c:showDLblsOverMax val="1"/>
  </c:chart>
  <c:spPr>
    <a:solidFill>
      <a:srgbClr val="FFFFFF"/>
    </a:solid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2"/>
          <c:order val="2"/>
          <c:tx>
            <c:strRef>
              <c:f>DESPESAS!$D$3</c:f>
              <c:strCache>
                <c:ptCount val="1"/>
                <c:pt idx="0">
                  <c:v>TOTAL EXECUTADA  </c:v>
                </c:pt>
              </c:strCache>
            </c:strRef>
          </c:tx>
          <c:dLbls>
            <c:dLbl>
              <c:idx val="0"/>
              <c:layout>
                <c:manualLayout>
                  <c:x val="-2.7777812452798628E-3"/>
                  <c:y val="4.8283685065588526E-3"/>
                </c:manualLayout>
              </c:layout>
              <c:dLblPos val="bestFit"/>
              <c:showLegendKey val="0"/>
              <c:showVal val="0"/>
              <c:showCatName val="0"/>
              <c:showSerName val="0"/>
              <c:showPercent val="1"/>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dLbl>
              <c:idx val="7"/>
              <c:delete val="1"/>
              <c:extLst>
                <c:ext xmlns:c15="http://schemas.microsoft.com/office/drawing/2012/chart" uri="{CE6537A1-D6FC-4f65-9D91-7224C49458BB}"/>
              </c:extLst>
            </c:dLbl>
            <c:dLbl>
              <c:idx val="11"/>
              <c:delete val="1"/>
              <c:extLst>
                <c:ext xmlns:c15="http://schemas.microsoft.com/office/drawing/2012/chart" uri="{CE6537A1-D6FC-4f65-9D91-7224C49458BB}"/>
              </c:extLst>
            </c:dLbl>
            <c:dLbl>
              <c:idx val="12"/>
              <c:delete val="1"/>
              <c:extLst>
                <c:ext xmlns:c15="http://schemas.microsoft.com/office/drawing/2012/chart" uri="{CE6537A1-D6FC-4f65-9D91-7224C49458BB}"/>
              </c:extLst>
            </c:dLbl>
            <c:dLbl>
              <c:idx val="13"/>
              <c:delete val="1"/>
              <c:extLst>
                <c:ext xmlns:c15="http://schemas.microsoft.com/office/drawing/2012/chart" uri="{CE6537A1-D6FC-4f65-9D91-7224C49458BB}"/>
              </c:extLst>
            </c:dLbl>
            <c:dLbl>
              <c:idx val="14"/>
              <c:delete val="1"/>
              <c:extLst>
                <c:ext xmlns:c15="http://schemas.microsoft.com/office/drawing/2012/chart" uri="{CE6537A1-D6FC-4f65-9D91-7224C49458BB}"/>
              </c:extLst>
            </c:dLbl>
            <c:spPr>
              <a:noFill/>
              <a:ln>
                <a:noFill/>
              </a:ln>
              <a:effectLst/>
            </c:spPr>
            <c:dLblPos val="outEnd"/>
            <c:showLegendKey val="0"/>
            <c:showVal val="0"/>
            <c:showCatName val="0"/>
            <c:showSerName val="0"/>
            <c:showPercent val="1"/>
            <c:showBubbleSize val="0"/>
            <c:showLeaderLines val="1"/>
            <c:extLst>
              <c:ext xmlns:c15="http://schemas.microsoft.com/office/drawing/2012/chart" uri="{CE6537A1-D6FC-4f65-9D91-7224C49458BB}"/>
            </c:extLst>
          </c:dLbls>
          <c:cat>
            <c:strRef>
              <c:f>DESPESAS!$A$4:$A$18</c:f>
              <c:strCache>
                <c:ptCount val="15"/>
                <c:pt idx="0">
                  <c:v>Adm.Geral Legislativo</c:v>
                </c:pt>
                <c:pt idx="1">
                  <c:v>Adm.Geral Executivo </c:v>
                </c:pt>
                <c:pt idx="2">
                  <c:v>Secr. Administ. E Finanças</c:v>
                </c:pt>
                <c:pt idx="3">
                  <c:v>Secr. Educação</c:v>
                </c:pt>
                <c:pt idx="4">
                  <c:v>Cultura</c:v>
                </c:pt>
                <c:pt idx="5">
                  <c:v>Secr. Assis. Social</c:v>
                </c:pt>
                <c:pt idx="6">
                  <c:v>Secr. Obras e Viação</c:v>
                </c:pt>
                <c:pt idx="7">
                  <c:v>Secr. Industria e Comercio</c:v>
                </c:pt>
                <c:pt idx="8">
                  <c:v>Secr. Desenv. Rural</c:v>
                </c:pt>
                <c:pt idx="9">
                  <c:v>Secr. Saúde</c:v>
                </c:pt>
                <c:pt idx="10">
                  <c:v>Secr. Segurança e Transito</c:v>
                </c:pt>
                <c:pt idx="11">
                  <c:v>Secr. Esporte e Turismo</c:v>
                </c:pt>
                <c:pt idx="12">
                  <c:v>Secr. Plan. Urban. E Des. Sust</c:v>
                </c:pt>
                <c:pt idx="13">
                  <c:v>Secr. Comunicação Social</c:v>
                </c:pt>
                <c:pt idx="14">
                  <c:v>Fundo Mun. Ass.Crian Adol - FIA</c:v>
                </c:pt>
              </c:strCache>
            </c:strRef>
          </c:cat>
          <c:val>
            <c:numRef>
              <c:f>DESPESAS!$D$4:$D$18</c:f>
              <c:numCache>
                <c:formatCode>#,##0.00</c:formatCode>
                <c:ptCount val="15"/>
                <c:pt idx="0">
                  <c:v>1795856.35</c:v>
                </c:pt>
                <c:pt idx="1">
                  <c:v>725126.73</c:v>
                </c:pt>
                <c:pt idx="2">
                  <c:v>3986758.35</c:v>
                </c:pt>
                <c:pt idx="3">
                  <c:v>11809644.189999999</c:v>
                </c:pt>
                <c:pt idx="4">
                  <c:v>14341.65</c:v>
                </c:pt>
                <c:pt idx="5">
                  <c:v>1363565.42</c:v>
                </c:pt>
                <c:pt idx="6">
                  <c:v>7108977.2699999996</c:v>
                </c:pt>
                <c:pt idx="7">
                  <c:v>107612.56</c:v>
                </c:pt>
                <c:pt idx="8">
                  <c:v>837897.82000000007</c:v>
                </c:pt>
                <c:pt idx="9">
                  <c:v>6952983.0899999999</c:v>
                </c:pt>
                <c:pt idx="10">
                  <c:v>573587.54</c:v>
                </c:pt>
                <c:pt idx="11">
                  <c:v>54225.520000000004</c:v>
                </c:pt>
                <c:pt idx="12">
                  <c:v>97761.57</c:v>
                </c:pt>
                <c:pt idx="13">
                  <c:v>750</c:v>
                </c:pt>
                <c:pt idx="14">
                  <c:v>40377.800000000003</c:v>
                </c:pt>
              </c:numCache>
            </c:numRef>
          </c:val>
        </c:ser>
        <c:ser>
          <c:idx val="3"/>
          <c:order val="3"/>
          <c:tx>
            <c:strRef>
              <c:f>DESPESAS!$E$3</c:f>
              <c:strCache>
                <c:ptCount val="1"/>
                <c:pt idx="0">
                  <c:v>(%)</c:v>
                </c:pt>
              </c:strCache>
            </c:strRef>
          </c:tx>
          <c:cat>
            <c:strRef>
              <c:f>DESPESAS!$A$4:$A$18</c:f>
              <c:strCache>
                <c:ptCount val="15"/>
                <c:pt idx="0">
                  <c:v>Adm.Geral Legislativo</c:v>
                </c:pt>
                <c:pt idx="1">
                  <c:v>Adm.Geral Executivo </c:v>
                </c:pt>
                <c:pt idx="2">
                  <c:v>Secr. Administ. E Finanças</c:v>
                </c:pt>
                <c:pt idx="3">
                  <c:v>Secr. Educação</c:v>
                </c:pt>
                <c:pt idx="4">
                  <c:v>Cultura</c:v>
                </c:pt>
                <c:pt idx="5">
                  <c:v>Secr. Assis. Social</c:v>
                </c:pt>
                <c:pt idx="6">
                  <c:v>Secr. Obras e Viação</c:v>
                </c:pt>
                <c:pt idx="7">
                  <c:v>Secr. Industria e Comercio</c:v>
                </c:pt>
                <c:pt idx="8">
                  <c:v>Secr. Desenv. Rural</c:v>
                </c:pt>
                <c:pt idx="9">
                  <c:v>Secr. Saúde</c:v>
                </c:pt>
                <c:pt idx="10">
                  <c:v>Secr. Segurança e Transito</c:v>
                </c:pt>
                <c:pt idx="11">
                  <c:v>Secr. Esporte e Turismo</c:v>
                </c:pt>
                <c:pt idx="12">
                  <c:v>Secr. Plan. Urban. E Des. Sust</c:v>
                </c:pt>
                <c:pt idx="13">
                  <c:v>Secr. Comunicação Social</c:v>
                </c:pt>
                <c:pt idx="14">
                  <c:v>Fundo Mun. Ass.Crian Adol - FIA</c:v>
                </c:pt>
              </c:strCache>
            </c:strRef>
          </c:cat>
          <c:val>
            <c:numRef>
              <c:f>DESPESAS!$E$4:$E$18</c:f>
              <c:numCache>
                <c:formatCode>0.00%</c:formatCode>
                <c:ptCount val="15"/>
                <c:pt idx="0">
                  <c:v>5.0631051425706466E-2</c:v>
                </c:pt>
                <c:pt idx="1">
                  <c:v>2.0443689027123114E-2</c:v>
                </c:pt>
                <c:pt idx="2">
                  <c:v>0.11239972898763013</c:v>
                </c:pt>
                <c:pt idx="3">
                  <c:v>0.33295241142376752</c:v>
                </c:pt>
                <c:pt idx="4">
                  <c:v>4.0433791860884812E-4</c:v>
                </c:pt>
                <c:pt idx="5">
                  <c:v>3.8443359293372781E-2</c:v>
                </c:pt>
                <c:pt idx="6">
                  <c:v>0.20042526995076657</c:v>
                </c:pt>
                <c:pt idx="7">
                  <c:v>3.0339492684990769E-3</c:v>
                </c:pt>
                <c:pt idx="8">
                  <c:v>2.3623074091592759E-2</c:v>
                </c:pt>
                <c:pt idx="9">
                  <c:v>0.19602728491722482</c:v>
                </c:pt>
                <c:pt idx="10">
                  <c:v>1.6171304700893511E-2</c:v>
                </c:pt>
                <c:pt idx="11">
                  <c:v>1.5287943780724301E-3</c:v>
                </c:pt>
                <c:pt idx="12">
                  <c:v>2.7562177109142403E-3</c:v>
                </c:pt>
                <c:pt idx="13">
                  <c:v>2.1144947684306625E-5</c:v>
                </c:pt>
                <c:pt idx="14">
                  <c:v>1.1383819581431947E-3</c:v>
                </c:pt>
              </c:numCache>
            </c:numRef>
          </c:val>
        </c:ser>
        <c:ser>
          <c:idx val="1"/>
          <c:order val="1"/>
          <c:tx>
            <c:strRef>
              <c:f>DESPESAS!$C$3</c:f>
              <c:strCache>
                <c:ptCount val="1"/>
                <c:pt idx="0">
                  <c:v>2° QUADRIMESTRE</c:v>
                </c:pt>
              </c:strCache>
            </c:strRef>
          </c:tx>
          <c:cat>
            <c:strRef>
              <c:f>DESPESAS!$A$4:$A$18</c:f>
              <c:strCache>
                <c:ptCount val="15"/>
                <c:pt idx="0">
                  <c:v>Adm.Geral Legislativo</c:v>
                </c:pt>
                <c:pt idx="1">
                  <c:v>Adm.Geral Executivo </c:v>
                </c:pt>
                <c:pt idx="2">
                  <c:v>Secr. Administ. E Finanças</c:v>
                </c:pt>
                <c:pt idx="3">
                  <c:v>Secr. Educação</c:v>
                </c:pt>
                <c:pt idx="4">
                  <c:v>Cultura</c:v>
                </c:pt>
                <c:pt idx="5">
                  <c:v>Secr. Assis. Social</c:v>
                </c:pt>
                <c:pt idx="6">
                  <c:v>Secr. Obras e Viação</c:v>
                </c:pt>
                <c:pt idx="7">
                  <c:v>Secr. Industria e Comercio</c:v>
                </c:pt>
                <c:pt idx="8">
                  <c:v>Secr. Desenv. Rural</c:v>
                </c:pt>
                <c:pt idx="9">
                  <c:v>Secr. Saúde</c:v>
                </c:pt>
                <c:pt idx="10">
                  <c:v>Secr. Segurança e Transito</c:v>
                </c:pt>
                <c:pt idx="11">
                  <c:v>Secr. Esporte e Turismo</c:v>
                </c:pt>
                <c:pt idx="12">
                  <c:v>Secr. Plan. Urban. E Des. Sust</c:v>
                </c:pt>
                <c:pt idx="13">
                  <c:v>Secr. Comunicação Social</c:v>
                </c:pt>
                <c:pt idx="14">
                  <c:v>Fundo Mun. Ass.Crian Adol - FIA</c:v>
                </c:pt>
              </c:strCache>
            </c:strRef>
          </c:cat>
          <c:val>
            <c:numRef>
              <c:f>DESPESAS!$C$4:$C$18</c:f>
            </c:numRef>
          </c:val>
        </c:ser>
        <c:ser>
          <c:idx val="0"/>
          <c:order val="0"/>
          <c:tx>
            <c:strRef>
              <c:f>DESPESAS!$B$3</c:f>
              <c:strCache>
                <c:ptCount val="1"/>
                <c:pt idx="0">
                  <c:v>1° QUADRIMESTRE</c:v>
                </c:pt>
              </c:strCache>
            </c:strRef>
          </c:tx>
          <c:cat>
            <c:strRef>
              <c:f>DESPESAS!$A$4:$A$18</c:f>
              <c:strCache>
                <c:ptCount val="15"/>
                <c:pt idx="0">
                  <c:v>Adm.Geral Legislativo</c:v>
                </c:pt>
                <c:pt idx="1">
                  <c:v>Adm.Geral Executivo </c:v>
                </c:pt>
                <c:pt idx="2">
                  <c:v>Secr. Administ. E Finanças</c:v>
                </c:pt>
                <c:pt idx="3">
                  <c:v>Secr. Educação</c:v>
                </c:pt>
                <c:pt idx="4">
                  <c:v>Cultura</c:v>
                </c:pt>
                <c:pt idx="5">
                  <c:v>Secr. Assis. Social</c:v>
                </c:pt>
                <c:pt idx="6">
                  <c:v>Secr. Obras e Viação</c:v>
                </c:pt>
                <c:pt idx="7">
                  <c:v>Secr. Industria e Comercio</c:v>
                </c:pt>
                <c:pt idx="8">
                  <c:v>Secr. Desenv. Rural</c:v>
                </c:pt>
                <c:pt idx="9">
                  <c:v>Secr. Saúde</c:v>
                </c:pt>
                <c:pt idx="10">
                  <c:v>Secr. Segurança e Transito</c:v>
                </c:pt>
                <c:pt idx="11">
                  <c:v>Secr. Esporte e Turismo</c:v>
                </c:pt>
                <c:pt idx="12">
                  <c:v>Secr. Plan. Urban. E Des. Sust</c:v>
                </c:pt>
                <c:pt idx="13">
                  <c:v>Secr. Comunicação Social</c:v>
                </c:pt>
                <c:pt idx="14">
                  <c:v>Fundo Mun. Ass.Crian Adol - FIA</c:v>
                </c:pt>
              </c:strCache>
            </c:strRef>
          </c:cat>
          <c:val>
            <c:numRef>
              <c:f>DESPESAS!$B$4:$B$18</c:f>
            </c:numRef>
          </c:val>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'EVOLUÇÃO RECEITA'!$M$14</c:f>
              <c:strCache>
                <c:ptCount val="1"/>
                <c:pt idx="0">
                  <c:v>RECEITA</c:v>
                </c:pt>
              </c:strCache>
            </c:strRef>
          </c:tx>
          <c:invertIfNegative val="0"/>
          <c:dLbls>
            <c:dLbl>
              <c:idx val="3"/>
              <c:tx>
                <c:rich>
                  <a:bodyPr/>
                  <a:lstStyle/>
                  <a:p>
                    <a:r>
                      <a:rPr lang="en-US"/>
                      <a:t> </a:t>
                    </a:r>
                    <a:r>
                      <a:rPr lang="en-US" smtClean="0"/>
                      <a:t>44.431.600,80</a:t>
                    </a:r>
                    <a:endParaRPr lang="en-U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'EVOLUÇÃO RECEITA'!$L$15:$L$18</c:f>
              <c:strCache>
                <c:ptCount val="4"/>
                <c:pt idx="0">
                  <c:v>1° BIMESTRE</c:v>
                </c:pt>
                <c:pt idx="1">
                  <c:v>2° BIMESTRE</c:v>
                </c:pt>
                <c:pt idx="2">
                  <c:v>3° BIMESTRE</c:v>
                </c:pt>
                <c:pt idx="3">
                  <c:v>4° BIMESTRE</c:v>
                </c:pt>
              </c:strCache>
            </c:strRef>
          </c:cat>
          <c:val>
            <c:numRef>
              <c:f>'EVOLUÇÃO RECEITA'!$M$15:$M$18</c:f>
              <c:numCache>
                <c:formatCode>_(* #,##0.00_);_(* \(#,##0.00\);_(* "-"??_);_(@_)</c:formatCode>
                <c:ptCount val="4"/>
                <c:pt idx="0">
                  <c:v>11278511.550000001</c:v>
                </c:pt>
                <c:pt idx="1">
                  <c:v>22943846.129999999</c:v>
                </c:pt>
                <c:pt idx="2">
                  <c:v>33534562.440000001</c:v>
                </c:pt>
                <c:pt idx="3">
                  <c:v>44486341.479999997</c:v>
                </c:pt>
              </c:numCache>
            </c:numRef>
          </c:val>
        </c:ser>
        <c:ser>
          <c:idx val="1"/>
          <c:order val="1"/>
          <c:tx>
            <c:strRef>
              <c:f>'EVOLUÇÃO RECEITA'!$N$14</c:f>
              <c:strCache>
                <c:ptCount val="1"/>
                <c:pt idx="0">
                  <c:v>DESPESA</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'EVOLUÇÃO RECEITA'!$L$15:$L$18</c:f>
              <c:strCache>
                <c:ptCount val="4"/>
                <c:pt idx="0">
                  <c:v>1° BIMESTRE</c:v>
                </c:pt>
                <c:pt idx="1">
                  <c:v>2° BIMESTRE</c:v>
                </c:pt>
                <c:pt idx="2">
                  <c:v>3° BIMESTRE</c:v>
                </c:pt>
                <c:pt idx="3">
                  <c:v>4° BIMESTRE</c:v>
                </c:pt>
              </c:strCache>
            </c:strRef>
          </c:cat>
          <c:val>
            <c:numRef>
              <c:f>'EVOLUÇÃO RECEITA'!$N$15:$N$18</c:f>
              <c:numCache>
                <c:formatCode>_(* #,##0.00_);_(* \(#,##0.00\);_(* "-"??_);_(@_)</c:formatCode>
                <c:ptCount val="4"/>
                <c:pt idx="0">
                  <c:v>16759383.09</c:v>
                </c:pt>
                <c:pt idx="1">
                  <c:v>25619013.300000001</c:v>
                </c:pt>
                <c:pt idx="2">
                  <c:v>35491493.090000004</c:v>
                </c:pt>
                <c:pt idx="3">
                  <c:v>43390150.200000003</c:v>
                </c:pt>
              </c:numCache>
            </c:numRef>
          </c:val>
        </c:ser>
        <c:dLbls>
          <c:showLegendKey val="0"/>
          <c:showVal val="0"/>
          <c:showCatName val="0"/>
          <c:showSerName val="0"/>
          <c:showPercent val="0"/>
          <c:showBubbleSize val="0"/>
        </c:dLbls>
        <c:gapWidth val="150"/>
        <c:axId val="-1844123824"/>
        <c:axId val="-1844123280"/>
      </c:barChart>
      <c:catAx>
        <c:axId val="-1844123824"/>
        <c:scaling>
          <c:orientation val="minMax"/>
        </c:scaling>
        <c:delete val="0"/>
        <c:axPos val="l"/>
        <c:numFmt formatCode="General" sourceLinked="0"/>
        <c:majorTickMark val="out"/>
        <c:minorTickMark val="none"/>
        <c:tickLblPos val="nextTo"/>
        <c:crossAx val="-1844123280"/>
        <c:crosses val="autoZero"/>
        <c:auto val="1"/>
        <c:lblAlgn val="ctr"/>
        <c:lblOffset val="100"/>
        <c:noMultiLvlLbl val="0"/>
      </c:catAx>
      <c:valAx>
        <c:axId val="-1844123280"/>
        <c:scaling>
          <c:orientation val="minMax"/>
        </c:scaling>
        <c:delete val="1"/>
        <c:axPos val="b"/>
        <c:majorGridlines/>
        <c:numFmt formatCode="_(* #,##0.00_);_(* \(#,##0.00\);_(* &quot;-&quot;??_);_(@_)" sourceLinked="1"/>
        <c:majorTickMark val="out"/>
        <c:minorTickMark val="none"/>
        <c:tickLblPos val="nextTo"/>
        <c:crossAx val="-1844123824"/>
        <c:crosses val="autoZero"/>
        <c:crossBetween val="between"/>
      </c:valAx>
    </c:plotArea>
    <c:legend>
      <c:legendPos val="r"/>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Plan1!$B$2</c:f>
              <c:strCache>
                <c:ptCount val="1"/>
                <c:pt idx="0">
                  <c:v>Série 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Plan1!$A$3:$A$6</c:f>
              <c:strCache>
                <c:ptCount val="4"/>
                <c:pt idx="0">
                  <c:v>MAIO</c:v>
                </c:pt>
                <c:pt idx="1">
                  <c:v>JUNHO</c:v>
                </c:pt>
                <c:pt idx="2">
                  <c:v>JULHO</c:v>
                </c:pt>
                <c:pt idx="3">
                  <c:v>AGOSTO</c:v>
                </c:pt>
              </c:strCache>
            </c:strRef>
          </c:cat>
          <c:val>
            <c:numRef>
              <c:f>Plan1!$B$3:$B$6</c:f>
              <c:numCache>
                <c:formatCode>General</c:formatCode>
                <c:ptCount val="4"/>
                <c:pt idx="0">
                  <c:v>123</c:v>
                </c:pt>
                <c:pt idx="1">
                  <c:v>133</c:v>
                </c:pt>
                <c:pt idx="2">
                  <c:v>123</c:v>
                </c:pt>
                <c:pt idx="3">
                  <c:v>131</c:v>
                </c:pt>
              </c:numCache>
            </c:numRef>
          </c:val>
        </c:ser>
        <c:ser>
          <c:idx val="1"/>
          <c:order val="1"/>
          <c:tx>
            <c:strRef>
              <c:f>Plan1!$C$2</c:f>
              <c:strCache>
                <c:ptCount val="1"/>
                <c:pt idx="0">
                  <c:v>Colunas2</c:v>
                </c:pt>
              </c:strCache>
            </c:strRef>
          </c:tx>
          <c:invertIfNegative val="0"/>
          <c:cat>
            <c:strRef>
              <c:f>Plan1!$A$3:$A$6</c:f>
              <c:strCache>
                <c:ptCount val="4"/>
                <c:pt idx="0">
                  <c:v>MAIO</c:v>
                </c:pt>
                <c:pt idx="1">
                  <c:v>JUNHO</c:v>
                </c:pt>
                <c:pt idx="2">
                  <c:v>JULHO</c:v>
                </c:pt>
                <c:pt idx="3">
                  <c:v>AGOSTO</c:v>
                </c:pt>
              </c:strCache>
            </c:strRef>
          </c:cat>
          <c:val>
            <c:numRef>
              <c:f>Plan1!$C$3:$C$6</c:f>
              <c:numCache>
                <c:formatCode>General</c:formatCode>
                <c:ptCount val="4"/>
              </c:numCache>
            </c:numRef>
          </c:val>
        </c:ser>
        <c:dLbls>
          <c:showLegendKey val="0"/>
          <c:showVal val="0"/>
          <c:showCatName val="0"/>
          <c:showSerName val="0"/>
          <c:showPercent val="0"/>
          <c:showBubbleSize val="0"/>
        </c:dLbls>
        <c:gapWidth val="150"/>
        <c:shape val="cylinder"/>
        <c:axId val="-1844124912"/>
        <c:axId val="-1844130352"/>
        <c:axId val="0"/>
      </c:bar3DChart>
      <c:catAx>
        <c:axId val="-1844124912"/>
        <c:scaling>
          <c:orientation val="minMax"/>
        </c:scaling>
        <c:delete val="0"/>
        <c:axPos val="b"/>
        <c:numFmt formatCode="General" sourceLinked="0"/>
        <c:majorTickMark val="out"/>
        <c:minorTickMark val="none"/>
        <c:tickLblPos val="nextTo"/>
        <c:crossAx val="-1844130352"/>
        <c:crosses val="autoZero"/>
        <c:auto val="1"/>
        <c:lblAlgn val="ctr"/>
        <c:lblOffset val="100"/>
        <c:noMultiLvlLbl val="0"/>
      </c:catAx>
      <c:valAx>
        <c:axId val="-1844130352"/>
        <c:scaling>
          <c:orientation val="minMax"/>
        </c:scaling>
        <c:delete val="0"/>
        <c:axPos val="l"/>
        <c:majorGridlines/>
        <c:numFmt formatCode="General" sourceLinked="1"/>
        <c:majorTickMark val="out"/>
        <c:minorTickMark val="none"/>
        <c:tickLblPos val="nextTo"/>
        <c:crossAx val="-1844124912"/>
        <c:crosses val="autoZero"/>
        <c:crossBetween val="between"/>
      </c:valAx>
    </c:plotArea>
    <c:plotVisOnly val="1"/>
    <c:dispBlanksAs val="gap"/>
    <c:showDLblsOverMax val="0"/>
  </c:chart>
  <c:txPr>
    <a:bodyPr/>
    <a:lstStyle/>
    <a:p>
      <a:pPr>
        <a:defRPr sz="1800"/>
      </a:pPr>
      <a:endParaRPr lang="pt-B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Plan1!$B$1</c:f>
              <c:strCache>
                <c:ptCount val="1"/>
                <c:pt idx="0">
                  <c:v>LA</c:v>
                </c:pt>
              </c:strCache>
            </c:strRef>
          </c:tx>
          <c:invertIfNegative val="0"/>
          <c:cat>
            <c:strRef>
              <c:f>Plan1!$A$2:$A$5</c:f>
              <c:strCache>
                <c:ptCount val="4"/>
                <c:pt idx="0">
                  <c:v>MAIO</c:v>
                </c:pt>
                <c:pt idx="1">
                  <c:v>JUNHO</c:v>
                </c:pt>
                <c:pt idx="2">
                  <c:v>JULHO</c:v>
                </c:pt>
                <c:pt idx="3">
                  <c:v>AGOSTO</c:v>
                </c:pt>
              </c:strCache>
            </c:strRef>
          </c:cat>
          <c:val>
            <c:numRef>
              <c:f>Plan1!$B$2:$B$5</c:f>
              <c:numCache>
                <c:formatCode>General</c:formatCode>
                <c:ptCount val="4"/>
                <c:pt idx="0">
                  <c:v>3</c:v>
                </c:pt>
                <c:pt idx="1">
                  <c:v>3</c:v>
                </c:pt>
                <c:pt idx="2">
                  <c:v>2</c:v>
                </c:pt>
                <c:pt idx="3">
                  <c:v>1</c:v>
                </c:pt>
              </c:numCache>
            </c:numRef>
          </c:val>
        </c:ser>
        <c:dLbls>
          <c:showLegendKey val="0"/>
          <c:showVal val="0"/>
          <c:showCatName val="0"/>
          <c:showSerName val="0"/>
          <c:showPercent val="0"/>
          <c:showBubbleSize val="0"/>
        </c:dLbls>
        <c:gapWidth val="100"/>
        <c:axId val="-1844128176"/>
        <c:axId val="-1844118384"/>
      </c:barChart>
      <c:catAx>
        <c:axId val="-1844128176"/>
        <c:scaling>
          <c:orientation val="minMax"/>
        </c:scaling>
        <c:delete val="0"/>
        <c:axPos val="b"/>
        <c:numFmt formatCode="General" sourceLinked="0"/>
        <c:majorTickMark val="out"/>
        <c:minorTickMark val="none"/>
        <c:tickLblPos val="nextTo"/>
        <c:crossAx val="-1844118384"/>
        <c:crosses val="autoZero"/>
        <c:auto val="1"/>
        <c:lblAlgn val="ctr"/>
        <c:lblOffset val="100"/>
        <c:noMultiLvlLbl val="0"/>
      </c:catAx>
      <c:valAx>
        <c:axId val="-1844118384"/>
        <c:scaling>
          <c:orientation val="minMax"/>
        </c:scaling>
        <c:delete val="0"/>
        <c:axPos val="l"/>
        <c:majorGridlines/>
        <c:numFmt formatCode="General" sourceLinked="1"/>
        <c:majorTickMark val="out"/>
        <c:minorTickMark val="none"/>
        <c:tickLblPos val="nextTo"/>
        <c:crossAx val="-1844128176"/>
        <c:crosses val="autoZero"/>
        <c:crossBetween val="between"/>
      </c:valAx>
    </c:plotArea>
    <c:legend>
      <c:legendPos val="r"/>
      <c:overlay val="0"/>
    </c:legend>
    <c:plotVisOnly val="1"/>
    <c:dispBlanksAs val="zero"/>
    <c:showDLblsOverMax val="0"/>
  </c:chart>
  <c:spPr>
    <a:ln>
      <a:solidFill>
        <a:schemeClr val="accent2">
          <a:lumMod val="60000"/>
          <a:lumOff val="40000"/>
        </a:schemeClr>
      </a:solidFill>
    </a:ln>
  </c:spPr>
  <c:txPr>
    <a:bodyPr/>
    <a:lstStyle/>
    <a:p>
      <a:pPr>
        <a:defRPr sz="1800"/>
      </a:pPr>
      <a:endParaRPr lang="pt-B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Plan1!$B$1</c:f>
              <c:strCache>
                <c:ptCount val="1"/>
                <c:pt idx="0">
                  <c:v>PSC</c:v>
                </c:pt>
              </c:strCache>
            </c:strRef>
          </c:tx>
          <c:invertIfNegative val="0"/>
          <c:cat>
            <c:strRef>
              <c:f>Plan1!$A$2:$A$5</c:f>
              <c:strCache>
                <c:ptCount val="4"/>
                <c:pt idx="0">
                  <c:v>MAIO</c:v>
                </c:pt>
                <c:pt idx="1">
                  <c:v>JUNHO</c:v>
                </c:pt>
                <c:pt idx="2">
                  <c:v>JULHO</c:v>
                </c:pt>
                <c:pt idx="3">
                  <c:v>AGOSTO</c:v>
                </c:pt>
              </c:strCache>
            </c:strRef>
          </c:cat>
          <c:val>
            <c:numRef>
              <c:f>Plan1!$B$2:$B$5</c:f>
              <c:numCache>
                <c:formatCode>General</c:formatCode>
                <c:ptCount val="4"/>
                <c:pt idx="0">
                  <c:v>8</c:v>
                </c:pt>
                <c:pt idx="1">
                  <c:v>11</c:v>
                </c:pt>
                <c:pt idx="2">
                  <c:v>7</c:v>
                </c:pt>
                <c:pt idx="3">
                  <c:v>7</c:v>
                </c:pt>
              </c:numCache>
            </c:numRef>
          </c:val>
        </c:ser>
        <c:dLbls>
          <c:showLegendKey val="0"/>
          <c:showVal val="0"/>
          <c:showCatName val="0"/>
          <c:showSerName val="0"/>
          <c:showPercent val="0"/>
          <c:showBubbleSize val="0"/>
        </c:dLbls>
        <c:gapWidth val="150"/>
        <c:axId val="-1844129808"/>
        <c:axId val="-1844124368"/>
      </c:barChart>
      <c:catAx>
        <c:axId val="-1844129808"/>
        <c:scaling>
          <c:orientation val="minMax"/>
        </c:scaling>
        <c:delete val="0"/>
        <c:axPos val="b"/>
        <c:numFmt formatCode="General" sourceLinked="0"/>
        <c:majorTickMark val="out"/>
        <c:minorTickMark val="none"/>
        <c:tickLblPos val="nextTo"/>
        <c:crossAx val="-1844124368"/>
        <c:crosses val="autoZero"/>
        <c:auto val="1"/>
        <c:lblAlgn val="ctr"/>
        <c:lblOffset val="100"/>
        <c:noMultiLvlLbl val="0"/>
      </c:catAx>
      <c:valAx>
        <c:axId val="-1844124368"/>
        <c:scaling>
          <c:orientation val="minMax"/>
        </c:scaling>
        <c:delete val="0"/>
        <c:axPos val="l"/>
        <c:majorGridlines/>
        <c:numFmt formatCode="General" sourceLinked="1"/>
        <c:majorTickMark val="out"/>
        <c:minorTickMark val="none"/>
        <c:tickLblPos val="nextTo"/>
        <c:crossAx val="-1844129808"/>
        <c:crosses val="autoZero"/>
        <c:crossBetween val="between"/>
      </c:valAx>
    </c:plotArea>
    <c:legend>
      <c:legendPos val="r"/>
      <c:overlay val="0"/>
    </c:legend>
    <c:plotVisOnly val="1"/>
    <c:dispBlanksAs val="gap"/>
    <c:showDLblsOverMax val="0"/>
  </c:chart>
  <c:txPr>
    <a:bodyPr/>
    <a:lstStyle/>
    <a:p>
      <a:pPr>
        <a:defRPr sz="1800"/>
      </a:pPr>
      <a:endParaRPr lang="pt-B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1"/>
            <a:ext cx="2945659" cy="496331"/>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50443" y="1"/>
            <a:ext cx="2945659" cy="496331"/>
          </a:xfrm>
          <a:prstGeom prst="rect">
            <a:avLst/>
          </a:prstGeom>
        </p:spPr>
        <p:txBody>
          <a:bodyPr vert="horz" lIns="91440" tIns="45720" rIns="91440" bIns="45720" rtlCol="0"/>
          <a:lstStyle>
            <a:lvl1pPr algn="r">
              <a:defRPr sz="1200"/>
            </a:lvl1pPr>
          </a:lstStyle>
          <a:p>
            <a:fld id="{7FF159BD-D111-4A41-AE61-6477D7B65EC4}" type="datetimeFigureOut">
              <a:rPr lang="pt-BR" smtClean="0"/>
              <a:pPr/>
              <a:t>29/05/2020</a:t>
            </a:fld>
            <a:endParaRPr lang="pt-BR"/>
          </a:p>
        </p:txBody>
      </p:sp>
      <p:sp>
        <p:nvSpPr>
          <p:cNvPr id="4" name="Espaço Reservado para Rodapé 3"/>
          <p:cNvSpPr>
            <a:spLocks noGrp="1"/>
          </p:cNvSpPr>
          <p:nvPr>
            <p:ph type="ftr" sz="quarter" idx="2"/>
          </p:nvPr>
        </p:nvSpPr>
        <p:spPr>
          <a:xfrm>
            <a:off x="0" y="9428584"/>
            <a:ext cx="2945659" cy="496331"/>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50443" y="9428584"/>
            <a:ext cx="2945659" cy="496331"/>
          </a:xfrm>
          <a:prstGeom prst="rect">
            <a:avLst/>
          </a:prstGeom>
        </p:spPr>
        <p:txBody>
          <a:bodyPr vert="horz" lIns="91440" tIns="45720" rIns="91440" bIns="45720" rtlCol="0" anchor="b"/>
          <a:lstStyle>
            <a:lvl1pPr algn="r">
              <a:defRPr sz="1200"/>
            </a:lvl1pPr>
          </a:lstStyle>
          <a:p>
            <a:fld id="{651B0855-6871-4345-B1A5-CE007B3BBDB8}" type="slidenum">
              <a:rPr lang="pt-BR" smtClean="0"/>
              <a:pPr/>
              <a:t>‹nº›</a:t>
            </a:fld>
            <a:endParaRPr lang="pt-BR"/>
          </a:p>
        </p:txBody>
      </p:sp>
    </p:spTree>
    <p:extLst>
      <p:ext uri="{BB962C8B-B14F-4D97-AF65-F5344CB8AC3E}">
        <p14:creationId xmlns:p14="http://schemas.microsoft.com/office/powerpoint/2010/main" val="602470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1"/>
            <a:ext cx="2946058" cy="496214"/>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50530" y="1"/>
            <a:ext cx="2946058" cy="496214"/>
          </a:xfrm>
          <a:prstGeom prst="rect">
            <a:avLst/>
          </a:prstGeom>
        </p:spPr>
        <p:txBody>
          <a:bodyPr vert="horz" lIns="91440" tIns="45720" rIns="91440" bIns="45720" rtlCol="0"/>
          <a:lstStyle>
            <a:lvl1pPr algn="r">
              <a:defRPr sz="1200"/>
            </a:lvl1pPr>
          </a:lstStyle>
          <a:p>
            <a:fld id="{B5506648-8C62-4F32-B4E3-4FF399239A5C}" type="datetimeFigureOut">
              <a:rPr lang="pt-BR" smtClean="0"/>
              <a:t>29/05/2020</a:t>
            </a:fld>
            <a:endParaRPr lang="pt-BR"/>
          </a:p>
        </p:txBody>
      </p:sp>
      <p:sp>
        <p:nvSpPr>
          <p:cNvPr id="4" name="Espaço Reservado para Imagem de Slide 3"/>
          <p:cNvSpPr>
            <a:spLocks noGrp="1" noRot="1" noChangeAspect="1"/>
          </p:cNvSpPr>
          <p:nvPr>
            <p:ph type="sldImg" idx="2"/>
          </p:nvPr>
        </p:nvSpPr>
        <p:spPr>
          <a:xfrm>
            <a:off x="917575" y="744538"/>
            <a:ext cx="4962525" cy="3721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79442" y="4714031"/>
            <a:ext cx="5438792" cy="4468286"/>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9428061"/>
            <a:ext cx="2946058" cy="496214"/>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50530" y="9428061"/>
            <a:ext cx="2946058" cy="496214"/>
          </a:xfrm>
          <a:prstGeom prst="rect">
            <a:avLst/>
          </a:prstGeom>
        </p:spPr>
        <p:txBody>
          <a:bodyPr vert="horz" lIns="91440" tIns="45720" rIns="91440" bIns="45720" rtlCol="0" anchor="b"/>
          <a:lstStyle>
            <a:lvl1pPr algn="r">
              <a:defRPr sz="1200"/>
            </a:lvl1pPr>
          </a:lstStyle>
          <a:p>
            <a:fld id="{516A2E57-9A4B-4D51-95CD-BE4CEE0CAFB9}" type="slidenum">
              <a:rPr lang="pt-BR" smtClean="0"/>
              <a:t>‹nº›</a:t>
            </a:fld>
            <a:endParaRPr lang="pt-BR"/>
          </a:p>
        </p:txBody>
      </p:sp>
    </p:spTree>
    <p:extLst>
      <p:ext uri="{BB962C8B-B14F-4D97-AF65-F5344CB8AC3E}">
        <p14:creationId xmlns:p14="http://schemas.microsoft.com/office/powerpoint/2010/main" val="3591239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516A2E57-9A4B-4D51-95CD-BE4CEE0CAFB9}" type="slidenum">
              <a:rPr lang="pt-BR" smtClean="0"/>
              <a:t>23</a:t>
            </a:fld>
            <a:endParaRPr lang="pt-BR"/>
          </a:p>
        </p:txBody>
      </p:sp>
    </p:spTree>
    <p:extLst>
      <p:ext uri="{BB962C8B-B14F-4D97-AF65-F5344CB8AC3E}">
        <p14:creationId xmlns:p14="http://schemas.microsoft.com/office/powerpoint/2010/main" val="3935112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ço Reservado para Imagem de Slide 1"/>
          <p:cNvSpPr>
            <a:spLocks noGrp="1" noRot="1" noChangeAspect="1" noTextEdit="1"/>
          </p:cNvSpPr>
          <p:nvPr>
            <p:ph type="sldImg"/>
          </p:nvPr>
        </p:nvSpPr>
        <p:spPr bwMode="auto">
          <a:xfrm>
            <a:off x="917575" y="754063"/>
            <a:ext cx="4960938" cy="3721100"/>
          </a:xfrm>
          <a:solidFill>
            <a:srgbClr val="729FCF"/>
          </a:solidFill>
          <a:ln w="25400">
            <a:solidFill>
              <a:srgbClr val="3465A4"/>
            </a:solidFill>
            <a:miter lim="800000"/>
            <a:headEnd/>
            <a:tailEnd/>
          </a:ln>
        </p:spPr>
      </p:sp>
      <p:sp>
        <p:nvSpPr>
          <p:cNvPr id="44035" name="Espaço Reservado para Anotaçõ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69110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bwMode="auto">
          <a:xfrm>
            <a:off x="917575" y="754063"/>
            <a:ext cx="4960938" cy="3721100"/>
          </a:xfrm>
          <a:solidFill>
            <a:srgbClr val="729FCF"/>
          </a:solidFill>
          <a:ln w="25400">
            <a:solidFill>
              <a:srgbClr val="3465A4"/>
            </a:solidFill>
            <a:miter lim="800000"/>
            <a:headEnd/>
            <a:tailEnd/>
          </a:ln>
        </p:spPr>
      </p:sp>
      <p:sp>
        <p:nvSpPr>
          <p:cNvPr id="45059" name="Espaço Reservado para Anotaçõ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554837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bwMode="auto">
          <a:xfrm>
            <a:off x="917575" y="754063"/>
            <a:ext cx="4960938" cy="3721100"/>
          </a:xfrm>
          <a:solidFill>
            <a:srgbClr val="729FCF"/>
          </a:solidFill>
          <a:ln w="25400">
            <a:solidFill>
              <a:srgbClr val="3465A4"/>
            </a:solidFill>
            <a:miter lim="800000"/>
            <a:headEnd/>
            <a:tailEnd/>
          </a:ln>
        </p:spPr>
      </p:sp>
      <p:sp>
        <p:nvSpPr>
          <p:cNvPr id="46083" name="Espaço Reservado para Anotaçõ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843995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p:cNvSpPr>
            <a:spLocks noGrp="1" noRot="1" noChangeAspect="1" noTextEdit="1"/>
          </p:cNvSpPr>
          <p:nvPr>
            <p:ph type="sldImg"/>
          </p:nvPr>
        </p:nvSpPr>
        <p:spPr bwMode="auto">
          <a:xfrm>
            <a:off x="917575" y="754063"/>
            <a:ext cx="4960938" cy="3721100"/>
          </a:xfrm>
          <a:solidFill>
            <a:srgbClr val="729FCF"/>
          </a:solidFill>
          <a:ln w="25400">
            <a:solidFill>
              <a:srgbClr val="3465A4"/>
            </a:solidFill>
            <a:miter lim="800000"/>
            <a:headEnd/>
            <a:tailEnd/>
          </a:ln>
        </p:spPr>
      </p:sp>
      <p:sp>
        <p:nvSpPr>
          <p:cNvPr id="47107" name="Espaço Reservado para Anotaçõ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113511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bwMode="auto">
          <a:xfrm>
            <a:off x="917575" y="754063"/>
            <a:ext cx="4960938" cy="3721100"/>
          </a:xfrm>
          <a:solidFill>
            <a:srgbClr val="729FCF"/>
          </a:solidFill>
          <a:ln w="25400">
            <a:solidFill>
              <a:srgbClr val="3465A4"/>
            </a:solidFill>
            <a:miter lim="800000"/>
            <a:headEnd/>
            <a:tailEnd/>
          </a:ln>
        </p:spPr>
      </p:sp>
      <p:sp>
        <p:nvSpPr>
          <p:cNvPr id="48131" name="Espaço Reservado para Anotaçõ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911882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p:cNvSpPr>
            <a:spLocks noGrp="1" noRot="1" noChangeAspect="1" noTextEdit="1"/>
          </p:cNvSpPr>
          <p:nvPr>
            <p:ph type="sldImg"/>
          </p:nvPr>
        </p:nvSpPr>
        <p:spPr bwMode="auto">
          <a:xfrm>
            <a:off x="917575" y="754063"/>
            <a:ext cx="4960938" cy="3721100"/>
          </a:xfrm>
          <a:solidFill>
            <a:srgbClr val="729FCF"/>
          </a:solidFill>
          <a:ln w="25400">
            <a:solidFill>
              <a:srgbClr val="3465A4"/>
            </a:solidFill>
            <a:miter lim="800000"/>
            <a:headEnd/>
            <a:tailEnd/>
          </a:ln>
        </p:spPr>
      </p:sp>
      <p:sp>
        <p:nvSpPr>
          <p:cNvPr id="49155" name="Espaço Reservado para Anotaçõ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667026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bwMode="auto">
          <a:xfrm>
            <a:off x="917575" y="754063"/>
            <a:ext cx="4960938" cy="3721100"/>
          </a:xfrm>
          <a:solidFill>
            <a:srgbClr val="729FCF"/>
          </a:solidFill>
          <a:ln w="25400">
            <a:solidFill>
              <a:srgbClr val="3465A4"/>
            </a:solidFill>
            <a:miter lim="800000"/>
            <a:headEnd/>
            <a:tailEnd/>
          </a:ln>
        </p:spPr>
      </p:sp>
      <p:sp>
        <p:nvSpPr>
          <p:cNvPr id="35843" name="Espaço Reservado para Anotaçõ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77297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ço Reservado para Imagem de Slide 1"/>
          <p:cNvSpPr>
            <a:spLocks noGrp="1" noRot="1" noChangeAspect="1" noTextEdit="1"/>
          </p:cNvSpPr>
          <p:nvPr>
            <p:ph type="sldImg"/>
          </p:nvPr>
        </p:nvSpPr>
        <p:spPr bwMode="auto">
          <a:xfrm>
            <a:off x="917575" y="754063"/>
            <a:ext cx="4960938" cy="3721100"/>
          </a:xfrm>
          <a:solidFill>
            <a:srgbClr val="729FCF"/>
          </a:solidFill>
          <a:ln w="25400">
            <a:solidFill>
              <a:srgbClr val="3465A4"/>
            </a:solidFill>
            <a:miter lim="800000"/>
            <a:headEnd/>
            <a:tailEnd/>
          </a:ln>
        </p:spPr>
      </p:sp>
      <p:sp>
        <p:nvSpPr>
          <p:cNvPr id="36867" name="Espaço Reservado para Anotaçõ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449749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ço Reservado para Imagem de Slide 1"/>
          <p:cNvSpPr>
            <a:spLocks noGrp="1" noRot="1" noChangeAspect="1" noTextEdit="1"/>
          </p:cNvSpPr>
          <p:nvPr>
            <p:ph type="sldImg"/>
          </p:nvPr>
        </p:nvSpPr>
        <p:spPr bwMode="auto">
          <a:xfrm>
            <a:off x="917575" y="754063"/>
            <a:ext cx="4960938" cy="3721100"/>
          </a:xfrm>
          <a:solidFill>
            <a:srgbClr val="729FCF"/>
          </a:solidFill>
          <a:ln w="25400">
            <a:solidFill>
              <a:srgbClr val="3465A4"/>
            </a:solidFill>
            <a:miter lim="800000"/>
            <a:headEnd/>
            <a:tailEnd/>
          </a:ln>
        </p:spPr>
      </p:sp>
      <p:sp>
        <p:nvSpPr>
          <p:cNvPr id="37891" name="Espaço Reservado para Anotaçõ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372579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ço Reservado para Imagem de Slide 1"/>
          <p:cNvSpPr>
            <a:spLocks noGrp="1" noRot="1" noChangeAspect="1" noTextEdit="1"/>
          </p:cNvSpPr>
          <p:nvPr>
            <p:ph type="sldImg"/>
          </p:nvPr>
        </p:nvSpPr>
        <p:spPr bwMode="auto">
          <a:xfrm>
            <a:off x="917575" y="754063"/>
            <a:ext cx="4960938" cy="3721100"/>
          </a:xfrm>
          <a:solidFill>
            <a:srgbClr val="729FCF"/>
          </a:solidFill>
          <a:ln w="25400">
            <a:solidFill>
              <a:srgbClr val="3465A4"/>
            </a:solidFill>
            <a:miter lim="800000"/>
            <a:headEnd/>
            <a:tailEnd/>
          </a:ln>
        </p:spPr>
      </p:sp>
      <p:sp>
        <p:nvSpPr>
          <p:cNvPr id="38915" name="Espaço Reservado para Anotaçõ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259834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ço Reservado para Imagem de Slide 1"/>
          <p:cNvSpPr>
            <a:spLocks noGrp="1" noRot="1" noChangeAspect="1" noTextEdit="1"/>
          </p:cNvSpPr>
          <p:nvPr>
            <p:ph type="sldImg"/>
          </p:nvPr>
        </p:nvSpPr>
        <p:spPr bwMode="auto">
          <a:xfrm>
            <a:off x="917575" y="754063"/>
            <a:ext cx="4960938" cy="3721100"/>
          </a:xfrm>
          <a:solidFill>
            <a:srgbClr val="729FCF"/>
          </a:solidFill>
          <a:ln w="25400">
            <a:solidFill>
              <a:srgbClr val="3465A4"/>
            </a:solidFill>
            <a:miter lim="800000"/>
            <a:headEnd/>
            <a:tailEnd/>
          </a:ln>
        </p:spPr>
      </p:sp>
      <p:sp>
        <p:nvSpPr>
          <p:cNvPr id="39939" name="Espaço Reservado para Anotaçõ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120911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ço Reservado para Imagem de Slide 1"/>
          <p:cNvSpPr>
            <a:spLocks noGrp="1" noRot="1" noChangeAspect="1" noTextEdit="1"/>
          </p:cNvSpPr>
          <p:nvPr>
            <p:ph type="sldImg"/>
          </p:nvPr>
        </p:nvSpPr>
        <p:spPr bwMode="auto">
          <a:xfrm>
            <a:off x="917575" y="754063"/>
            <a:ext cx="4960938" cy="3721100"/>
          </a:xfrm>
          <a:solidFill>
            <a:srgbClr val="729FCF"/>
          </a:solidFill>
          <a:ln w="25400">
            <a:solidFill>
              <a:srgbClr val="3465A4"/>
            </a:solidFill>
            <a:miter lim="800000"/>
            <a:headEnd/>
            <a:tailEnd/>
          </a:ln>
        </p:spPr>
      </p:sp>
      <p:sp>
        <p:nvSpPr>
          <p:cNvPr id="40963" name="Espaço Reservado para Anotaçõ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981974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ço Reservado para Imagem de Slide 1"/>
          <p:cNvSpPr>
            <a:spLocks noGrp="1" noRot="1" noChangeAspect="1" noTextEdit="1"/>
          </p:cNvSpPr>
          <p:nvPr>
            <p:ph type="sldImg"/>
          </p:nvPr>
        </p:nvSpPr>
        <p:spPr bwMode="auto">
          <a:xfrm>
            <a:off x="917575" y="754063"/>
            <a:ext cx="4960938" cy="3721100"/>
          </a:xfrm>
          <a:solidFill>
            <a:srgbClr val="729FCF"/>
          </a:solidFill>
          <a:ln w="25400">
            <a:solidFill>
              <a:srgbClr val="3465A4"/>
            </a:solidFill>
            <a:miter lim="800000"/>
            <a:headEnd/>
            <a:tailEnd/>
          </a:ln>
        </p:spPr>
      </p:sp>
      <p:sp>
        <p:nvSpPr>
          <p:cNvPr id="41987" name="Espaço Reservado para Anotaçõ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772790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ço Reservado para Imagem de Slide 1"/>
          <p:cNvSpPr>
            <a:spLocks noGrp="1" noRot="1" noChangeAspect="1" noTextEdit="1"/>
          </p:cNvSpPr>
          <p:nvPr>
            <p:ph type="sldImg"/>
          </p:nvPr>
        </p:nvSpPr>
        <p:spPr bwMode="auto">
          <a:xfrm>
            <a:off x="917575" y="754063"/>
            <a:ext cx="4960938" cy="3721100"/>
          </a:xfrm>
          <a:solidFill>
            <a:srgbClr val="729FCF"/>
          </a:solidFill>
          <a:ln w="25400">
            <a:solidFill>
              <a:srgbClr val="3465A4"/>
            </a:solidFill>
            <a:miter lim="800000"/>
            <a:headEnd/>
            <a:tailEnd/>
          </a:ln>
        </p:spPr>
      </p:sp>
      <p:sp>
        <p:nvSpPr>
          <p:cNvPr id="43011" name="Espaço Reservado para Anotações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70587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37C786A9-4F4F-4CAB-96D7-0A84156F4F7C}" type="datetimeFigureOut">
              <a:rPr lang="pt-BR" smtClean="0"/>
              <a:pPr/>
              <a:t>29/05/2020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AD470AA-8428-4986-9C5B-990F523089D0}" type="slidenum">
              <a:rPr lang="pt-BR" smtClean="0"/>
              <a:pPr/>
              <a:t>‹nº›</a:t>
            </a:fld>
            <a:endParaRPr lang="pt-BR"/>
          </a:p>
        </p:txBody>
      </p:sp>
    </p:spTree>
    <p:extLst>
      <p:ext uri="{BB962C8B-B14F-4D97-AF65-F5344CB8AC3E}">
        <p14:creationId xmlns:p14="http://schemas.microsoft.com/office/powerpoint/2010/main" val="380438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7C786A9-4F4F-4CAB-96D7-0A84156F4F7C}" type="datetimeFigureOut">
              <a:rPr lang="pt-BR" smtClean="0"/>
              <a:pPr/>
              <a:t>29/05/2020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AD470AA-8428-4986-9C5B-990F523089D0}" type="slidenum">
              <a:rPr lang="pt-BR" smtClean="0"/>
              <a:pPr/>
              <a:t>‹nº›</a:t>
            </a:fld>
            <a:endParaRPr lang="pt-BR"/>
          </a:p>
        </p:txBody>
      </p:sp>
    </p:spTree>
    <p:extLst>
      <p:ext uri="{BB962C8B-B14F-4D97-AF65-F5344CB8AC3E}">
        <p14:creationId xmlns:p14="http://schemas.microsoft.com/office/powerpoint/2010/main" val="3885728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7C786A9-4F4F-4CAB-96D7-0A84156F4F7C}" type="datetimeFigureOut">
              <a:rPr lang="pt-BR" smtClean="0"/>
              <a:pPr/>
              <a:t>29/05/2020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AD470AA-8428-4986-9C5B-990F523089D0}" type="slidenum">
              <a:rPr lang="pt-BR" smtClean="0"/>
              <a:pPr/>
              <a:t>‹nº›</a:t>
            </a:fld>
            <a:endParaRPr lang="pt-BR"/>
          </a:p>
        </p:txBody>
      </p:sp>
    </p:spTree>
    <p:extLst>
      <p:ext uri="{BB962C8B-B14F-4D97-AF65-F5344CB8AC3E}">
        <p14:creationId xmlns:p14="http://schemas.microsoft.com/office/powerpoint/2010/main" val="4039799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4" name="Retângulo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tângulo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tângulo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tângulo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Conector reto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1" name="Conector reto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Conector reto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3" name="Conector reto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4" name="Conector reto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5" name="Conector reto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6" name="Retângulo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Elipse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Elipse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Elipse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0" name="Elipse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1" name="Elipse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8" name="Título 7"/>
          <p:cNvSpPr>
            <a:spLocks noGrp="1"/>
          </p:cNvSpPr>
          <p:nvPr>
            <p:ph type="ctrTitle"/>
          </p:nvPr>
        </p:nvSpPr>
        <p:spPr>
          <a:xfrm>
            <a:off x="2286000" y="3124200"/>
            <a:ext cx="6172200" cy="1894362"/>
          </a:xfrm>
        </p:spPr>
        <p:txBody>
          <a:bodyPr/>
          <a:lstStyle>
            <a:lvl1pPr>
              <a:defRPr b="1"/>
            </a:lvl1pPr>
          </a:lstStyle>
          <a:p>
            <a:r>
              <a:rPr lang="pt-BR" smtClean="0"/>
              <a:t>Clique para editar o estilo do título mestre</a:t>
            </a:r>
            <a:endParaRPr lang="en-US"/>
          </a:p>
        </p:txBody>
      </p:sp>
      <p:sp>
        <p:nvSpPr>
          <p:cNvPr id="9" name="Subtítulo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pt-BR" smtClean="0"/>
              <a:t>Clique para editar o estilo do subtítulo mestre</a:t>
            </a:r>
            <a:endParaRPr lang="en-US"/>
          </a:p>
        </p:txBody>
      </p:sp>
      <p:sp>
        <p:nvSpPr>
          <p:cNvPr id="22" name="Espaço Reservado para Data 27"/>
          <p:cNvSpPr>
            <a:spLocks noGrp="1"/>
          </p:cNvSpPr>
          <p:nvPr>
            <p:ph type="dt" sz="half" idx="10"/>
          </p:nvPr>
        </p:nvSpPr>
        <p:spPr bwMode="auto">
          <a:xfrm rot="5400000">
            <a:off x="7764463" y="1174750"/>
            <a:ext cx="2286000" cy="381000"/>
          </a:xfrm>
        </p:spPr>
        <p:txBody>
          <a:bodyPr/>
          <a:lstStyle>
            <a:lvl1pPr>
              <a:defRPr/>
            </a:lvl1pPr>
          </a:lstStyle>
          <a:p>
            <a:pPr>
              <a:defRPr/>
            </a:pPr>
            <a:fld id="{456E3EA0-13F0-4FEA-A5F2-563BCC78B0C2}" type="datetimeFigureOut">
              <a:rPr lang="pt-BR">
                <a:solidFill>
                  <a:srgbClr val="575F6D"/>
                </a:solidFill>
              </a:rPr>
              <a:pPr>
                <a:defRPr/>
              </a:pPr>
              <a:t>29/05/2020</a:t>
            </a:fld>
            <a:endParaRPr lang="pt-BR">
              <a:solidFill>
                <a:srgbClr val="575F6D"/>
              </a:solidFill>
            </a:endParaRPr>
          </a:p>
        </p:txBody>
      </p:sp>
      <p:sp>
        <p:nvSpPr>
          <p:cNvPr id="23" name="Espaço Reservado para Rodapé 16"/>
          <p:cNvSpPr>
            <a:spLocks noGrp="1"/>
          </p:cNvSpPr>
          <p:nvPr>
            <p:ph type="ftr" sz="quarter" idx="11"/>
          </p:nvPr>
        </p:nvSpPr>
        <p:spPr bwMode="auto">
          <a:xfrm rot="5400000">
            <a:off x="7077076" y="4181475"/>
            <a:ext cx="3657600" cy="384175"/>
          </a:xfrm>
        </p:spPr>
        <p:txBody>
          <a:bodyPr/>
          <a:lstStyle>
            <a:lvl1pPr>
              <a:defRPr/>
            </a:lvl1pPr>
          </a:lstStyle>
          <a:p>
            <a:pPr>
              <a:defRPr/>
            </a:pPr>
            <a:endParaRPr lang="pt-BR">
              <a:solidFill>
                <a:srgbClr val="575F6D"/>
              </a:solidFill>
            </a:endParaRPr>
          </a:p>
        </p:txBody>
      </p:sp>
      <p:sp>
        <p:nvSpPr>
          <p:cNvPr id="24" name="Espaço Reservado para Número de Slide 28"/>
          <p:cNvSpPr>
            <a:spLocks noGrp="1"/>
          </p:cNvSpPr>
          <p:nvPr>
            <p:ph type="sldNum" sz="quarter" idx="12"/>
          </p:nvPr>
        </p:nvSpPr>
        <p:spPr bwMode="auto">
          <a:xfrm>
            <a:off x="1325563" y="4929188"/>
            <a:ext cx="609600" cy="517525"/>
          </a:xfrm>
        </p:spPr>
        <p:txBody>
          <a:bodyPr/>
          <a:lstStyle>
            <a:lvl1pPr>
              <a:defRPr/>
            </a:lvl1pPr>
          </a:lstStyle>
          <a:p>
            <a:pPr>
              <a:defRPr/>
            </a:pPr>
            <a:fld id="{D4FCA898-D22A-46EF-AFF9-E82A14FDD96E}" type="slidenum">
              <a:rPr lang="pt-BR"/>
              <a:pPr>
                <a:defRPr/>
              </a:pPr>
              <a:t>‹nº›</a:t>
            </a:fld>
            <a:endParaRPr lang="pt-BR"/>
          </a:p>
        </p:txBody>
      </p:sp>
    </p:spTree>
    <p:extLst>
      <p:ext uri="{BB962C8B-B14F-4D97-AF65-F5344CB8AC3E}">
        <p14:creationId xmlns:p14="http://schemas.microsoft.com/office/powerpoint/2010/main" val="87502180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8" name="Espaço Reservado para Conteúdo 7"/>
          <p:cNvSpPr>
            <a:spLocks noGrp="1"/>
          </p:cNvSpPr>
          <p:nvPr>
            <p:ph sz="quarter" idx="1"/>
          </p:nvPr>
        </p:nvSpPr>
        <p:spPr>
          <a:xfrm>
            <a:off x="457200" y="1600200"/>
            <a:ext cx="7467600" cy="4873752"/>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6"/>
          <p:cNvSpPr>
            <a:spLocks noGrp="1"/>
          </p:cNvSpPr>
          <p:nvPr>
            <p:ph type="dt" sz="half" idx="10"/>
          </p:nvPr>
        </p:nvSpPr>
        <p:spPr/>
        <p:txBody>
          <a:bodyPr rtlCol="0"/>
          <a:lstStyle>
            <a:lvl1pPr>
              <a:defRPr/>
            </a:lvl1pPr>
          </a:lstStyle>
          <a:p>
            <a:pPr>
              <a:defRPr/>
            </a:pPr>
            <a:fld id="{DCC83B94-2FB1-4077-A06D-076B10E62B74}" type="datetimeFigureOut">
              <a:rPr lang="pt-BR">
                <a:solidFill>
                  <a:srgbClr val="575F6D"/>
                </a:solidFill>
              </a:rPr>
              <a:pPr>
                <a:defRPr/>
              </a:pPr>
              <a:t>29/05/2020</a:t>
            </a:fld>
            <a:endParaRPr lang="pt-BR">
              <a:solidFill>
                <a:srgbClr val="575F6D"/>
              </a:solidFill>
            </a:endParaRPr>
          </a:p>
        </p:txBody>
      </p:sp>
      <p:sp>
        <p:nvSpPr>
          <p:cNvPr id="5" name="Espaço Reservado para Número de Slide 8"/>
          <p:cNvSpPr>
            <a:spLocks noGrp="1"/>
          </p:cNvSpPr>
          <p:nvPr>
            <p:ph type="sldNum" sz="quarter" idx="11"/>
          </p:nvPr>
        </p:nvSpPr>
        <p:spPr/>
        <p:txBody>
          <a:bodyPr rtlCol="0"/>
          <a:lstStyle>
            <a:lvl1pPr>
              <a:defRPr/>
            </a:lvl1pPr>
          </a:lstStyle>
          <a:p>
            <a:pPr>
              <a:defRPr/>
            </a:pPr>
            <a:fld id="{A14B6D79-01C8-4EB9-AC79-CE974DD2AEFD}" type="slidenum">
              <a:rPr lang="pt-BR"/>
              <a:pPr>
                <a:defRPr/>
              </a:pPr>
              <a:t>‹nº›</a:t>
            </a:fld>
            <a:endParaRPr lang="pt-BR"/>
          </a:p>
        </p:txBody>
      </p:sp>
      <p:sp>
        <p:nvSpPr>
          <p:cNvPr id="6" name="Espaço Reservado para Rodapé 9"/>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2806053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bg>
      <p:bgRef idx="1001">
        <a:schemeClr val="bg2"/>
      </p:bgRef>
    </p:bg>
    <p:spTree>
      <p:nvGrpSpPr>
        <p:cNvPr id="1" name=""/>
        <p:cNvGrpSpPr/>
        <p:nvPr/>
      </p:nvGrpSpPr>
      <p:grpSpPr>
        <a:xfrm>
          <a:off x="0" y="0"/>
          <a:ext cx="0" cy="0"/>
          <a:chOff x="0" y="0"/>
          <a:chExt cx="0" cy="0"/>
        </a:xfrm>
      </p:grpSpPr>
      <p:sp>
        <p:nvSpPr>
          <p:cNvPr id="4" name="Retângulo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5" name="Retângulo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6" name="Retângulo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7" name="Retângulo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8" name="Conector reto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9" name="Conector reto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10" name="Conector reto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11" name="Conector reto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12" name="Conector reto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13" name="Retângulo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4" name="Elipse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5" name="Elipse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6" name="Elipse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7" name="Elipse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8" name="Elipse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19" name="Conector reto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white"/>
              </a:solidFill>
              <a:cs typeface="Arial" pitchFamily="34" charset="0"/>
            </a:endParaRPr>
          </a:p>
        </p:txBody>
      </p:sp>
      <p:sp>
        <p:nvSpPr>
          <p:cNvPr id="2" name="Título 1"/>
          <p:cNvSpPr>
            <a:spLocks noGrp="1"/>
          </p:cNvSpPr>
          <p:nvPr>
            <p:ph type="title"/>
          </p:nvPr>
        </p:nvSpPr>
        <p:spPr>
          <a:xfrm>
            <a:off x="2286000" y="2895600"/>
            <a:ext cx="6172200" cy="2053590"/>
          </a:xfrm>
        </p:spPr>
        <p:txBody>
          <a:bodyPr/>
          <a:lstStyle>
            <a:lvl1pPr algn="l">
              <a:buNone/>
              <a:defRPr sz="3000" b="1" cap="small" baseline="0"/>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pt-BR" smtClean="0"/>
              <a:t>Clique para editar os estilos do texto mestre</a:t>
            </a:r>
          </a:p>
        </p:txBody>
      </p:sp>
      <p:sp>
        <p:nvSpPr>
          <p:cNvPr id="20" name="Espaço Reservado para Data 3"/>
          <p:cNvSpPr>
            <a:spLocks noGrp="1"/>
          </p:cNvSpPr>
          <p:nvPr>
            <p:ph type="dt" sz="half" idx="10"/>
          </p:nvPr>
        </p:nvSpPr>
        <p:spPr bwMode="auto">
          <a:xfrm rot="5400000">
            <a:off x="7762875" y="1169988"/>
            <a:ext cx="2286000" cy="381000"/>
          </a:xfrm>
        </p:spPr>
        <p:txBody>
          <a:bodyPr/>
          <a:lstStyle>
            <a:lvl1pPr>
              <a:defRPr/>
            </a:lvl1pPr>
          </a:lstStyle>
          <a:p>
            <a:pPr>
              <a:defRPr/>
            </a:pPr>
            <a:fld id="{4B4E2D9C-B6C8-4319-B8C3-C74656740A5E}" type="datetimeFigureOut">
              <a:rPr lang="pt-BR">
                <a:solidFill>
                  <a:srgbClr val="FFF39D"/>
                </a:solidFill>
              </a:rPr>
              <a:pPr>
                <a:defRPr/>
              </a:pPr>
              <a:t>29/05/2020</a:t>
            </a:fld>
            <a:endParaRPr lang="pt-BR">
              <a:solidFill>
                <a:srgbClr val="FFF39D"/>
              </a:solidFill>
            </a:endParaRPr>
          </a:p>
        </p:txBody>
      </p:sp>
      <p:sp>
        <p:nvSpPr>
          <p:cNvPr id="21" name="Espaço Reservado para Rodapé 4"/>
          <p:cNvSpPr>
            <a:spLocks noGrp="1"/>
          </p:cNvSpPr>
          <p:nvPr>
            <p:ph type="ftr" sz="quarter" idx="11"/>
          </p:nvPr>
        </p:nvSpPr>
        <p:spPr bwMode="auto">
          <a:xfrm rot="5400000">
            <a:off x="7077076" y="4178300"/>
            <a:ext cx="3657600" cy="384175"/>
          </a:xfrm>
        </p:spPr>
        <p:txBody>
          <a:bodyPr/>
          <a:lstStyle>
            <a:lvl1pPr>
              <a:defRPr/>
            </a:lvl1pPr>
          </a:lstStyle>
          <a:p>
            <a:pPr>
              <a:defRPr/>
            </a:pPr>
            <a:endParaRPr lang="pt-BR">
              <a:solidFill>
                <a:srgbClr val="FFF39D"/>
              </a:solidFill>
            </a:endParaRPr>
          </a:p>
        </p:txBody>
      </p:sp>
      <p:sp>
        <p:nvSpPr>
          <p:cNvPr id="22" name="Espaço Reservado para Número de Slide 5"/>
          <p:cNvSpPr>
            <a:spLocks noGrp="1"/>
          </p:cNvSpPr>
          <p:nvPr>
            <p:ph type="sldNum" sz="quarter" idx="12"/>
          </p:nvPr>
        </p:nvSpPr>
        <p:spPr bwMode="auto">
          <a:xfrm>
            <a:off x="1339850" y="4929188"/>
            <a:ext cx="609600" cy="517525"/>
          </a:xfrm>
        </p:spPr>
        <p:txBody>
          <a:bodyPr/>
          <a:lstStyle>
            <a:lvl1pPr>
              <a:defRPr/>
            </a:lvl1pPr>
          </a:lstStyle>
          <a:p>
            <a:pPr>
              <a:defRPr/>
            </a:pPr>
            <a:fld id="{F184F59D-CD9E-44F7-B42F-094CDA45CEE0}" type="slidenum">
              <a:rPr lang="pt-BR"/>
              <a:pPr>
                <a:defRPr/>
              </a:pPr>
              <a:t>‹nº›</a:t>
            </a:fld>
            <a:endParaRPr lang="pt-BR"/>
          </a:p>
        </p:txBody>
      </p:sp>
    </p:spTree>
    <p:extLst>
      <p:ext uri="{BB962C8B-B14F-4D97-AF65-F5344CB8AC3E}">
        <p14:creationId xmlns:p14="http://schemas.microsoft.com/office/powerpoint/2010/main" val="270442312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9" name="Espaço Reservado para Conteúdo 8"/>
          <p:cNvSpPr>
            <a:spLocks noGrp="1"/>
          </p:cNvSpPr>
          <p:nvPr>
            <p:ph sz="quarter" idx="1"/>
          </p:nvPr>
        </p:nvSpPr>
        <p:spPr>
          <a:xfrm>
            <a:off x="457200" y="1600200"/>
            <a:ext cx="36576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1" name="Espaço Reservado para Conteúdo 10"/>
          <p:cNvSpPr>
            <a:spLocks noGrp="1"/>
          </p:cNvSpPr>
          <p:nvPr>
            <p:ph sz="quarter" idx="2"/>
          </p:nvPr>
        </p:nvSpPr>
        <p:spPr>
          <a:xfrm>
            <a:off x="4270248" y="1600200"/>
            <a:ext cx="3657600" cy="4572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13"/>
          <p:cNvSpPr>
            <a:spLocks noGrp="1"/>
          </p:cNvSpPr>
          <p:nvPr>
            <p:ph type="dt" sz="half" idx="10"/>
          </p:nvPr>
        </p:nvSpPr>
        <p:spPr/>
        <p:txBody>
          <a:bodyPr/>
          <a:lstStyle>
            <a:lvl1pPr>
              <a:defRPr/>
            </a:lvl1pPr>
          </a:lstStyle>
          <a:p>
            <a:pPr>
              <a:defRPr/>
            </a:pPr>
            <a:fld id="{7555E6C9-96B8-4B69-8104-1540C3C55B4F}" type="datetimeFigureOut">
              <a:rPr lang="pt-BR">
                <a:solidFill>
                  <a:srgbClr val="575F6D"/>
                </a:solidFill>
              </a:rPr>
              <a:pPr>
                <a:defRPr/>
              </a:pPr>
              <a:t>29/05/2020</a:t>
            </a:fld>
            <a:endParaRPr lang="pt-BR">
              <a:solidFill>
                <a:srgbClr val="575F6D"/>
              </a:solidFill>
            </a:endParaRPr>
          </a:p>
        </p:txBody>
      </p:sp>
      <p:sp>
        <p:nvSpPr>
          <p:cNvPr id="6"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7" name="Espaço Reservado para Número de Slide 22"/>
          <p:cNvSpPr>
            <a:spLocks noGrp="1"/>
          </p:cNvSpPr>
          <p:nvPr>
            <p:ph type="sldNum" sz="quarter" idx="12"/>
          </p:nvPr>
        </p:nvSpPr>
        <p:spPr/>
        <p:txBody>
          <a:bodyPr/>
          <a:lstStyle>
            <a:lvl1pPr>
              <a:defRPr/>
            </a:lvl1pPr>
          </a:lstStyle>
          <a:p>
            <a:pPr>
              <a:defRPr/>
            </a:pPr>
            <a:fld id="{DE8B67BB-E5E5-4F37-945A-818BDBF7C618}" type="slidenum">
              <a:rPr lang="pt-BR"/>
              <a:pPr>
                <a:defRPr/>
              </a:pPr>
              <a:t>‹nº›</a:t>
            </a:fld>
            <a:endParaRPr lang="pt-BR"/>
          </a:p>
        </p:txBody>
      </p:sp>
    </p:spTree>
    <p:extLst>
      <p:ext uri="{BB962C8B-B14F-4D97-AF65-F5344CB8AC3E}">
        <p14:creationId xmlns:p14="http://schemas.microsoft.com/office/powerpoint/2010/main" val="670637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7543800" cy="1143000"/>
          </a:xfrm>
        </p:spPr>
        <p:txBody>
          <a:bodyPr/>
          <a:lstStyle>
            <a:lvl1pPr>
              <a:defRPr/>
            </a:lvl1pPr>
          </a:lstStyle>
          <a:p>
            <a:r>
              <a:rPr lang="pt-BR" smtClean="0"/>
              <a:t>Clique para editar o estilo do título mestre</a:t>
            </a:r>
            <a:endParaRPr lang="en-US"/>
          </a:p>
        </p:txBody>
      </p:sp>
      <p:sp>
        <p:nvSpPr>
          <p:cNvPr id="11" name="Espaço Reservado para Conteúdo 10"/>
          <p:cNvSpPr>
            <a:spLocks noGrp="1"/>
          </p:cNvSpPr>
          <p:nvPr>
            <p:ph sz="quarter" idx="2"/>
          </p:nvPr>
        </p:nvSpPr>
        <p:spPr>
          <a:xfrm>
            <a:off x="457200" y="2362200"/>
            <a:ext cx="36576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3" name="Espaço Reservado para Conteúdo 12"/>
          <p:cNvSpPr>
            <a:spLocks noGrp="1"/>
          </p:cNvSpPr>
          <p:nvPr>
            <p:ph sz="quarter" idx="4"/>
          </p:nvPr>
        </p:nvSpPr>
        <p:spPr>
          <a:xfrm>
            <a:off x="4371975" y="2362200"/>
            <a:ext cx="3657600" cy="38862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Tex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14" name="Espaço Reservado para Tex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pt-BR" smtClean="0"/>
              <a:t>Clique para editar os estilos do texto mestre</a:t>
            </a:r>
          </a:p>
        </p:txBody>
      </p:sp>
      <p:sp>
        <p:nvSpPr>
          <p:cNvPr id="7" name="Espaço Reservado para Data 13"/>
          <p:cNvSpPr>
            <a:spLocks noGrp="1"/>
          </p:cNvSpPr>
          <p:nvPr>
            <p:ph type="dt" sz="half" idx="10"/>
          </p:nvPr>
        </p:nvSpPr>
        <p:spPr/>
        <p:txBody>
          <a:bodyPr/>
          <a:lstStyle>
            <a:lvl1pPr>
              <a:defRPr/>
            </a:lvl1pPr>
          </a:lstStyle>
          <a:p>
            <a:pPr>
              <a:defRPr/>
            </a:pPr>
            <a:fld id="{6BB28B44-9E91-4A2C-B186-A4968433BE50}" type="datetimeFigureOut">
              <a:rPr lang="pt-BR">
                <a:solidFill>
                  <a:srgbClr val="575F6D"/>
                </a:solidFill>
              </a:rPr>
              <a:pPr>
                <a:defRPr/>
              </a:pPr>
              <a:t>29/05/2020</a:t>
            </a:fld>
            <a:endParaRPr lang="pt-BR">
              <a:solidFill>
                <a:srgbClr val="575F6D"/>
              </a:solidFill>
            </a:endParaRPr>
          </a:p>
        </p:txBody>
      </p:sp>
      <p:sp>
        <p:nvSpPr>
          <p:cNvPr id="8"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9" name="Espaço Reservado para Número de Slide 22"/>
          <p:cNvSpPr>
            <a:spLocks noGrp="1"/>
          </p:cNvSpPr>
          <p:nvPr>
            <p:ph type="sldNum" sz="quarter" idx="12"/>
          </p:nvPr>
        </p:nvSpPr>
        <p:spPr/>
        <p:txBody>
          <a:bodyPr/>
          <a:lstStyle>
            <a:lvl1pPr>
              <a:defRPr/>
            </a:lvl1pPr>
          </a:lstStyle>
          <a:p>
            <a:pPr>
              <a:defRPr/>
            </a:pPr>
            <a:fld id="{F243BE58-9896-4200-B643-87D7D3B6AC74}" type="slidenum">
              <a:rPr lang="pt-BR"/>
              <a:pPr>
                <a:defRPr/>
              </a:pPr>
              <a:t>‹nº›</a:t>
            </a:fld>
            <a:endParaRPr lang="pt-BR"/>
          </a:p>
        </p:txBody>
      </p:sp>
    </p:spTree>
    <p:extLst>
      <p:ext uri="{BB962C8B-B14F-4D97-AF65-F5344CB8AC3E}">
        <p14:creationId xmlns:p14="http://schemas.microsoft.com/office/powerpoint/2010/main" val="1148335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5"/>
          <p:cNvSpPr>
            <a:spLocks noGrp="1"/>
          </p:cNvSpPr>
          <p:nvPr>
            <p:ph type="dt" sz="half" idx="10"/>
          </p:nvPr>
        </p:nvSpPr>
        <p:spPr/>
        <p:txBody>
          <a:bodyPr rtlCol="0"/>
          <a:lstStyle>
            <a:lvl1pPr>
              <a:defRPr/>
            </a:lvl1pPr>
          </a:lstStyle>
          <a:p>
            <a:pPr>
              <a:defRPr/>
            </a:pPr>
            <a:fld id="{8756666C-302F-428B-96E3-0A2224C1DC1F}" type="datetimeFigureOut">
              <a:rPr lang="pt-BR">
                <a:solidFill>
                  <a:srgbClr val="575F6D"/>
                </a:solidFill>
              </a:rPr>
              <a:pPr>
                <a:defRPr/>
              </a:pPr>
              <a:t>29/05/2020</a:t>
            </a:fld>
            <a:endParaRPr lang="pt-BR">
              <a:solidFill>
                <a:srgbClr val="575F6D"/>
              </a:solidFill>
            </a:endParaRPr>
          </a:p>
        </p:txBody>
      </p:sp>
      <p:sp>
        <p:nvSpPr>
          <p:cNvPr id="4" name="Espaço Reservado para Número de Slide 6"/>
          <p:cNvSpPr>
            <a:spLocks noGrp="1"/>
          </p:cNvSpPr>
          <p:nvPr>
            <p:ph type="sldNum" sz="quarter" idx="11"/>
          </p:nvPr>
        </p:nvSpPr>
        <p:spPr/>
        <p:txBody>
          <a:bodyPr rtlCol="0"/>
          <a:lstStyle>
            <a:lvl1pPr>
              <a:defRPr/>
            </a:lvl1pPr>
          </a:lstStyle>
          <a:p>
            <a:pPr>
              <a:defRPr/>
            </a:pPr>
            <a:fld id="{6FAF0B5F-20ED-4F21-8E5F-4D1B1DCBB38F}" type="slidenum">
              <a:rPr lang="pt-BR"/>
              <a:pPr>
                <a:defRPr/>
              </a:pPr>
              <a:t>‹nº›</a:t>
            </a:fld>
            <a:endParaRPr lang="pt-BR"/>
          </a:p>
        </p:txBody>
      </p:sp>
      <p:sp>
        <p:nvSpPr>
          <p:cNvPr id="5" name="Espaço Reservado para Rodapé 7"/>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1279894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3"/>
          <p:cNvSpPr>
            <a:spLocks noGrp="1"/>
          </p:cNvSpPr>
          <p:nvPr>
            <p:ph type="dt" sz="half" idx="10"/>
          </p:nvPr>
        </p:nvSpPr>
        <p:spPr/>
        <p:txBody>
          <a:bodyPr/>
          <a:lstStyle>
            <a:lvl1pPr>
              <a:defRPr/>
            </a:lvl1pPr>
          </a:lstStyle>
          <a:p>
            <a:pPr>
              <a:defRPr/>
            </a:pPr>
            <a:fld id="{372BE209-3EB7-4512-8E76-C0D5B3F16007}" type="datetimeFigureOut">
              <a:rPr lang="pt-BR">
                <a:solidFill>
                  <a:srgbClr val="575F6D"/>
                </a:solidFill>
              </a:rPr>
              <a:pPr>
                <a:defRPr/>
              </a:pPr>
              <a:t>29/05/2020</a:t>
            </a:fld>
            <a:endParaRPr lang="pt-BR">
              <a:solidFill>
                <a:srgbClr val="575F6D"/>
              </a:solidFill>
            </a:endParaRPr>
          </a:p>
        </p:txBody>
      </p:sp>
      <p:sp>
        <p:nvSpPr>
          <p:cNvPr id="3"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4" name="Espaço Reservado para Número de Slide 22"/>
          <p:cNvSpPr>
            <a:spLocks noGrp="1"/>
          </p:cNvSpPr>
          <p:nvPr>
            <p:ph type="sldNum" sz="quarter" idx="12"/>
          </p:nvPr>
        </p:nvSpPr>
        <p:spPr/>
        <p:txBody>
          <a:bodyPr/>
          <a:lstStyle>
            <a:lvl1pPr>
              <a:defRPr/>
            </a:lvl1pPr>
          </a:lstStyle>
          <a:p>
            <a:pPr>
              <a:defRPr/>
            </a:pPr>
            <a:fld id="{E8AD5182-3623-4A86-A1C7-111D6029A1FA}" type="slidenum">
              <a:rPr lang="pt-BR"/>
              <a:pPr>
                <a:defRPr/>
              </a:pPr>
              <a:t>‹nº›</a:t>
            </a:fld>
            <a:endParaRPr lang="pt-BR"/>
          </a:p>
        </p:txBody>
      </p:sp>
    </p:spTree>
    <p:extLst>
      <p:ext uri="{BB962C8B-B14F-4D97-AF65-F5344CB8AC3E}">
        <p14:creationId xmlns:p14="http://schemas.microsoft.com/office/powerpoint/2010/main" val="1132552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cs typeface="Arial" pitchFamily="34" charset="0"/>
            </a:endParaRPr>
          </a:p>
        </p:txBody>
      </p:sp>
      <p:sp>
        <p:nvSpPr>
          <p:cNvPr id="6" name="Conector reto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cs typeface="Arial" pitchFamily="34" charset="0"/>
            </a:endParaRPr>
          </a:p>
        </p:txBody>
      </p:sp>
      <p:sp>
        <p:nvSpPr>
          <p:cNvPr id="7" name="Conector reto 6"/>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solidFill>
                <a:prstClr val="black"/>
              </a:solidFill>
              <a:cs typeface="Arial" pitchFamily="34" charset="0"/>
            </a:endParaRPr>
          </a:p>
        </p:txBody>
      </p:sp>
      <p:sp>
        <p:nvSpPr>
          <p:cNvPr id="8" name="Conector reto 7"/>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9" name="Retângulo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0" name="Conector reto 9"/>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1" name="Elipse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 name="Título 1"/>
          <p:cNvSpPr>
            <a:spLocks noGrp="1"/>
          </p:cNvSpPr>
          <p:nvPr>
            <p:ph type="title"/>
          </p:nvPr>
        </p:nvSpPr>
        <p:spPr>
          <a:xfrm rot="5400000">
            <a:off x="3371850" y="3200400"/>
            <a:ext cx="6309360" cy="457200"/>
          </a:xfrm>
        </p:spPr>
        <p:txBody>
          <a:bodyPr/>
          <a:lstStyle>
            <a:lvl1pPr algn="l">
              <a:buNone/>
              <a:defRPr sz="2000" b="1" cap="small" baseline="0"/>
            </a:lvl1pPr>
          </a:lstStyle>
          <a:p>
            <a:r>
              <a:rPr lang="pt-BR" smtClean="0"/>
              <a:t>Clique para editar o estilo do título mestre</a:t>
            </a:r>
            <a:endParaRPr lang="en-US"/>
          </a:p>
        </p:txBody>
      </p:sp>
      <p:sp>
        <p:nvSpPr>
          <p:cNvPr id="3" name="Espaço Reservado para Tex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pt-BR" smtClean="0"/>
              <a:t>Clique para editar os estilos do texto mestre</a:t>
            </a:r>
          </a:p>
        </p:txBody>
      </p:sp>
      <p:sp>
        <p:nvSpPr>
          <p:cNvPr id="18" name="Espaço Reservado para Conteúdo 17"/>
          <p:cNvSpPr>
            <a:spLocks noGrp="1"/>
          </p:cNvSpPr>
          <p:nvPr>
            <p:ph sz="quarter" idx="1"/>
          </p:nvPr>
        </p:nvSpPr>
        <p:spPr>
          <a:xfrm>
            <a:off x="304800" y="274320"/>
            <a:ext cx="5638800" cy="6327648"/>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12" name="Espaço Reservado para Data 20"/>
          <p:cNvSpPr>
            <a:spLocks noGrp="1"/>
          </p:cNvSpPr>
          <p:nvPr>
            <p:ph type="dt" sz="half" idx="10"/>
          </p:nvPr>
        </p:nvSpPr>
        <p:spPr/>
        <p:txBody>
          <a:bodyPr rtlCol="0"/>
          <a:lstStyle>
            <a:lvl1pPr>
              <a:defRPr/>
            </a:lvl1pPr>
          </a:lstStyle>
          <a:p>
            <a:pPr>
              <a:defRPr/>
            </a:pPr>
            <a:fld id="{ABCDCF77-1C7E-475E-A31F-11625FE1C8A8}" type="datetimeFigureOut">
              <a:rPr lang="pt-BR">
                <a:solidFill>
                  <a:srgbClr val="575F6D"/>
                </a:solidFill>
              </a:rPr>
              <a:pPr>
                <a:defRPr/>
              </a:pPr>
              <a:t>29/05/2020</a:t>
            </a:fld>
            <a:endParaRPr lang="pt-BR">
              <a:solidFill>
                <a:srgbClr val="575F6D"/>
              </a:solidFill>
            </a:endParaRPr>
          </a:p>
        </p:txBody>
      </p:sp>
      <p:sp>
        <p:nvSpPr>
          <p:cNvPr id="13" name="Espaço Reservado para Número de Slide 21"/>
          <p:cNvSpPr>
            <a:spLocks noGrp="1"/>
          </p:cNvSpPr>
          <p:nvPr>
            <p:ph type="sldNum" sz="quarter" idx="11"/>
          </p:nvPr>
        </p:nvSpPr>
        <p:spPr/>
        <p:txBody>
          <a:bodyPr rtlCol="0"/>
          <a:lstStyle>
            <a:lvl1pPr>
              <a:defRPr/>
            </a:lvl1pPr>
          </a:lstStyle>
          <a:p>
            <a:pPr>
              <a:defRPr/>
            </a:pPr>
            <a:fld id="{7723E030-FB4D-415A-B4BF-C149B337E373}" type="slidenum">
              <a:rPr lang="pt-BR"/>
              <a:pPr>
                <a:defRPr/>
              </a:pPr>
              <a:t>‹nº›</a:t>
            </a:fld>
            <a:endParaRPr lang="pt-BR"/>
          </a:p>
        </p:txBody>
      </p:sp>
      <p:sp>
        <p:nvSpPr>
          <p:cNvPr id="14" name="Espaço Reservado para Rodapé 22"/>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225986479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37C786A9-4F4F-4CAB-96D7-0A84156F4F7C}" type="datetimeFigureOut">
              <a:rPr lang="pt-BR" smtClean="0"/>
              <a:pPr/>
              <a:t>29/05/2020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AD470AA-8428-4986-9C5B-990F523089D0}" type="slidenum">
              <a:rPr lang="pt-BR" smtClean="0"/>
              <a:pPr/>
              <a:t>‹nº›</a:t>
            </a:fld>
            <a:endParaRPr lang="pt-BR"/>
          </a:p>
        </p:txBody>
      </p:sp>
    </p:spTree>
    <p:extLst>
      <p:ext uri="{BB962C8B-B14F-4D97-AF65-F5344CB8AC3E}">
        <p14:creationId xmlns:p14="http://schemas.microsoft.com/office/powerpoint/2010/main" val="4001604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5" name="Conector reto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6" name="Elipse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7" name="Conector reto 6"/>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8" name="Retângulo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Conector reto 8"/>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0" name="Conector reto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solidFill>
                <a:prstClr val="black"/>
              </a:solidFill>
              <a:cs typeface="Arial" pitchFamily="34" charset="0"/>
            </a:endParaRPr>
          </a:p>
        </p:txBody>
      </p:sp>
      <p:sp>
        <p:nvSpPr>
          <p:cNvPr id="11" name="Conector reto 10"/>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solidFill>
                <a:prstClr val="black"/>
              </a:solidFill>
              <a:cs typeface="Arial" pitchFamily="34" charset="0"/>
            </a:endParaRPr>
          </a:p>
        </p:txBody>
      </p:sp>
      <p:sp>
        <p:nvSpPr>
          <p:cNvPr id="2" name="Título 1"/>
          <p:cNvSpPr>
            <a:spLocks noGrp="1"/>
          </p:cNvSpPr>
          <p:nvPr>
            <p:ph type="title"/>
          </p:nvPr>
        </p:nvSpPr>
        <p:spPr>
          <a:xfrm rot="5400000">
            <a:off x="3350133" y="3200400"/>
            <a:ext cx="6309360" cy="457200"/>
          </a:xfrm>
        </p:spPr>
        <p:txBody>
          <a:bodyPr/>
          <a:lstStyle>
            <a:lvl1pPr algn="l">
              <a:buNone/>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pt-BR" noProof="0" smtClean="0"/>
              <a:t>Clique no ícone para adicionar uma imagem</a:t>
            </a:r>
            <a:endParaRPr lang="en-US" noProof="0" dirty="0"/>
          </a:p>
        </p:txBody>
      </p:sp>
      <p:sp>
        <p:nvSpPr>
          <p:cNvPr id="4" name="Espaço Reservado para Texto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pt-BR" smtClean="0"/>
              <a:t>Clique para editar os estilos do texto mestre</a:t>
            </a:r>
          </a:p>
        </p:txBody>
      </p:sp>
      <p:sp>
        <p:nvSpPr>
          <p:cNvPr id="12" name="Espaço Reservado para Data 16"/>
          <p:cNvSpPr>
            <a:spLocks noGrp="1"/>
          </p:cNvSpPr>
          <p:nvPr>
            <p:ph type="dt" sz="half" idx="10"/>
          </p:nvPr>
        </p:nvSpPr>
        <p:spPr/>
        <p:txBody>
          <a:bodyPr rtlCol="0"/>
          <a:lstStyle>
            <a:lvl1pPr>
              <a:defRPr/>
            </a:lvl1pPr>
          </a:lstStyle>
          <a:p>
            <a:pPr>
              <a:defRPr/>
            </a:pPr>
            <a:fld id="{31E58EA5-8A54-473D-B94E-9867AFA844B0}" type="datetimeFigureOut">
              <a:rPr lang="pt-BR">
                <a:solidFill>
                  <a:srgbClr val="575F6D"/>
                </a:solidFill>
              </a:rPr>
              <a:pPr>
                <a:defRPr/>
              </a:pPr>
              <a:t>29/05/2020</a:t>
            </a:fld>
            <a:endParaRPr lang="pt-BR">
              <a:solidFill>
                <a:srgbClr val="575F6D"/>
              </a:solidFill>
            </a:endParaRPr>
          </a:p>
        </p:txBody>
      </p:sp>
      <p:sp>
        <p:nvSpPr>
          <p:cNvPr id="13" name="Espaço Reservado para Número de Slide 17"/>
          <p:cNvSpPr>
            <a:spLocks noGrp="1"/>
          </p:cNvSpPr>
          <p:nvPr>
            <p:ph type="sldNum" sz="quarter" idx="11"/>
          </p:nvPr>
        </p:nvSpPr>
        <p:spPr/>
        <p:txBody>
          <a:bodyPr rtlCol="0"/>
          <a:lstStyle>
            <a:lvl1pPr>
              <a:defRPr/>
            </a:lvl1pPr>
          </a:lstStyle>
          <a:p>
            <a:pPr>
              <a:defRPr/>
            </a:pPr>
            <a:fld id="{0E0FA35B-EF7A-459E-A3A0-327CFC518FDC}" type="slidenum">
              <a:rPr lang="pt-BR"/>
              <a:pPr>
                <a:defRPr/>
              </a:pPr>
              <a:t>‹nº›</a:t>
            </a:fld>
            <a:endParaRPr lang="pt-BR"/>
          </a:p>
        </p:txBody>
      </p:sp>
      <p:sp>
        <p:nvSpPr>
          <p:cNvPr id="14" name="Espaço Reservado para Rodapé 20"/>
          <p:cNvSpPr>
            <a:spLocks noGrp="1"/>
          </p:cNvSpPr>
          <p:nvPr>
            <p:ph type="ftr" sz="quarter" idx="12"/>
          </p:nvPr>
        </p:nvSpPr>
        <p:spPr/>
        <p:txBody>
          <a:bodyPr rtlCol="0"/>
          <a:lstStyle>
            <a:lvl1pPr>
              <a:defRPr/>
            </a:lvl1pPr>
          </a:lstStyle>
          <a:p>
            <a:pPr>
              <a:defRPr/>
            </a:pPr>
            <a:endParaRPr lang="pt-BR">
              <a:solidFill>
                <a:srgbClr val="575F6D"/>
              </a:solidFill>
            </a:endParaRPr>
          </a:p>
        </p:txBody>
      </p:sp>
    </p:spTree>
    <p:extLst>
      <p:ext uri="{BB962C8B-B14F-4D97-AF65-F5344CB8AC3E}">
        <p14:creationId xmlns:p14="http://schemas.microsoft.com/office/powerpoint/2010/main" val="39901014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67AC0027-DF19-4139-B528-7C1A7F8B3EC6}" type="datetimeFigureOut">
              <a:rPr lang="pt-BR">
                <a:solidFill>
                  <a:srgbClr val="575F6D"/>
                </a:solidFill>
              </a:rPr>
              <a:pPr>
                <a:defRPr/>
              </a:pPr>
              <a:t>29/05/2020</a:t>
            </a:fld>
            <a:endParaRPr lang="pt-BR">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pPr>
              <a:defRPr/>
            </a:pPr>
            <a:fld id="{1632D28B-24AA-46BF-B16F-C5694435FED6}" type="slidenum">
              <a:rPr lang="pt-BR"/>
              <a:pPr>
                <a:defRPr/>
              </a:pPr>
              <a:t>‹nº›</a:t>
            </a:fld>
            <a:endParaRPr lang="pt-BR"/>
          </a:p>
        </p:txBody>
      </p:sp>
    </p:spTree>
    <p:extLst>
      <p:ext uri="{BB962C8B-B14F-4D97-AF65-F5344CB8AC3E}">
        <p14:creationId xmlns:p14="http://schemas.microsoft.com/office/powerpoint/2010/main" val="99455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9"/>
            <a:ext cx="16764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13"/>
          <p:cNvSpPr>
            <a:spLocks noGrp="1"/>
          </p:cNvSpPr>
          <p:nvPr>
            <p:ph type="dt" sz="half" idx="10"/>
          </p:nvPr>
        </p:nvSpPr>
        <p:spPr/>
        <p:txBody>
          <a:bodyPr/>
          <a:lstStyle>
            <a:lvl1pPr>
              <a:defRPr/>
            </a:lvl1pPr>
          </a:lstStyle>
          <a:p>
            <a:pPr>
              <a:defRPr/>
            </a:pPr>
            <a:fld id="{EF1A6A7F-1B07-47BF-8F03-698801CF902C}" type="datetimeFigureOut">
              <a:rPr lang="pt-BR">
                <a:solidFill>
                  <a:srgbClr val="575F6D"/>
                </a:solidFill>
              </a:rPr>
              <a:pPr>
                <a:defRPr/>
              </a:pPr>
              <a:t>29/05/2020</a:t>
            </a:fld>
            <a:endParaRPr lang="pt-BR">
              <a:solidFill>
                <a:srgbClr val="575F6D"/>
              </a:solidFill>
            </a:endParaRPr>
          </a:p>
        </p:txBody>
      </p:sp>
      <p:sp>
        <p:nvSpPr>
          <p:cNvPr id="5" name="Espaço Reservado para Rodapé 2"/>
          <p:cNvSpPr>
            <a:spLocks noGrp="1"/>
          </p:cNvSpPr>
          <p:nvPr>
            <p:ph type="ftr" sz="quarter" idx="11"/>
          </p:nvPr>
        </p:nvSpPr>
        <p:spPr/>
        <p:txBody>
          <a:bodyPr/>
          <a:lstStyle>
            <a:lvl1pPr>
              <a:defRPr/>
            </a:lvl1pPr>
          </a:lstStyle>
          <a:p>
            <a:pPr>
              <a:defRPr/>
            </a:pPr>
            <a:endParaRPr lang="pt-BR">
              <a:solidFill>
                <a:srgbClr val="575F6D"/>
              </a:solidFill>
            </a:endParaRPr>
          </a:p>
        </p:txBody>
      </p:sp>
      <p:sp>
        <p:nvSpPr>
          <p:cNvPr id="6" name="Espaço Reservado para Número de Slide 22"/>
          <p:cNvSpPr>
            <a:spLocks noGrp="1"/>
          </p:cNvSpPr>
          <p:nvPr>
            <p:ph type="sldNum" sz="quarter" idx="12"/>
          </p:nvPr>
        </p:nvSpPr>
        <p:spPr/>
        <p:txBody>
          <a:bodyPr/>
          <a:lstStyle>
            <a:lvl1pPr>
              <a:defRPr/>
            </a:lvl1pPr>
          </a:lstStyle>
          <a:p>
            <a:pPr>
              <a:defRPr/>
            </a:pPr>
            <a:fld id="{1C5A0A37-C6B9-497F-84B4-C666E6F2DDF7}" type="slidenum">
              <a:rPr lang="pt-BR"/>
              <a:pPr>
                <a:defRPr/>
              </a:pPr>
              <a:t>‹nº›</a:t>
            </a:fld>
            <a:endParaRPr lang="pt-BR"/>
          </a:p>
        </p:txBody>
      </p:sp>
    </p:spTree>
    <p:extLst>
      <p:ext uri="{BB962C8B-B14F-4D97-AF65-F5344CB8AC3E}">
        <p14:creationId xmlns:p14="http://schemas.microsoft.com/office/powerpoint/2010/main" val="3044458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0121C92A-2A68-4189-8DA5-3758192D7AA8}" type="datetimeFigureOut">
              <a:rPr lang="pt-BR" smtClean="0">
                <a:solidFill>
                  <a:prstClr val="black">
                    <a:tint val="75000"/>
                  </a:prstClr>
                </a:solidFill>
              </a:rPr>
              <a:pPr/>
              <a:t>29/05/2020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EC8B713-23DF-4B8A-A27B-9BF72BD84E69}"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27825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121C92A-2A68-4189-8DA5-3758192D7AA8}" type="datetimeFigureOut">
              <a:rPr lang="pt-BR" smtClean="0">
                <a:solidFill>
                  <a:prstClr val="black">
                    <a:tint val="75000"/>
                  </a:prstClr>
                </a:solidFill>
              </a:rPr>
              <a:pPr/>
              <a:t>29/05/2020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EC8B713-23DF-4B8A-A27B-9BF72BD84E69}"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67933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0121C92A-2A68-4189-8DA5-3758192D7AA8}" type="datetimeFigureOut">
              <a:rPr lang="pt-BR" smtClean="0">
                <a:solidFill>
                  <a:prstClr val="black">
                    <a:tint val="75000"/>
                  </a:prstClr>
                </a:solidFill>
              </a:rPr>
              <a:pPr/>
              <a:t>29/05/2020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EC8B713-23DF-4B8A-A27B-9BF72BD84E69}"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696779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0121C92A-2A68-4189-8DA5-3758192D7AA8}" type="datetimeFigureOut">
              <a:rPr lang="pt-BR" smtClean="0">
                <a:solidFill>
                  <a:prstClr val="black">
                    <a:tint val="75000"/>
                  </a:prstClr>
                </a:solidFill>
              </a:rPr>
              <a:pPr/>
              <a:t>29/05/2020</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BEC8B713-23DF-4B8A-A27B-9BF72BD84E69}"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195098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0121C92A-2A68-4189-8DA5-3758192D7AA8}" type="datetimeFigureOut">
              <a:rPr lang="pt-BR" smtClean="0">
                <a:solidFill>
                  <a:prstClr val="black">
                    <a:tint val="75000"/>
                  </a:prstClr>
                </a:solidFill>
              </a:rPr>
              <a:pPr/>
              <a:t>29/05/2020</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BEC8B713-23DF-4B8A-A27B-9BF72BD84E69}"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7900577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0121C92A-2A68-4189-8DA5-3758192D7AA8}" type="datetimeFigureOut">
              <a:rPr lang="pt-BR" smtClean="0">
                <a:solidFill>
                  <a:prstClr val="black">
                    <a:tint val="75000"/>
                  </a:prstClr>
                </a:solidFill>
              </a:rPr>
              <a:pPr/>
              <a:t>29/05/2020</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BEC8B713-23DF-4B8A-A27B-9BF72BD84E69}"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843613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0121C92A-2A68-4189-8DA5-3758192D7AA8}" type="datetimeFigureOut">
              <a:rPr lang="pt-BR" smtClean="0">
                <a:solidFill>
                  <a:prstClr val="black">
                    <a:tint val="75000"/>
                  </a:prstClr>
                </a:solidFill>
              </a:rPr>
              <a:pPr/>
              <a:t>29/05/2020</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BEC8B713-23DF-4B8A-A27B-9BF72BD84E69}"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937552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37C786A9-4F4F-4CAB-96D7-0A84156F4F7C}" type="datetimeFigureOut">
              <a:rPr lang="pt-BR" smtClean="0"/>
              <a:pPr/>
              <a:t>29/05/2020</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0AD470AA-8428-4986-9C5B-990F523089D0}" type="slidenum">
              <a:rPr lang="pt-BR" smtClean="0"/>
              <a:pPr/>
              <a:t>‹nº›</a:t>
            </a:fld>
            <a:endParaRPr lang="pt-BR"/>
          </a:p>
        </p:txBody>
      </p:sp>
    </p:spTree>
    <p:extLst>
      <p:ext uri="{BB962C8B-B14F-4D97-AF65-F5344CB8AC3E}">
        <p14:creationId xmlns:p14="http://schemas.microsoft.com/office/powerpoint/2010/main" val="19050804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0121C92A-2A68-4189-8DA5-3758192D7AA8}" type="datetimeFigureOut">
              <a:rPr lang="pt-BR" smtClean="0">
                <a:solidFill>
                  <a:prstClr val="black">
                    <a:tint val="75000"/>
                  </a:prstClr>
                </a:solidFill>
              </a:rPr>
              <a:pPr/>
              <a:t>29/05/2020</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BEC8B713-23DF-4B8A-A27B-9BF72BD84E69}"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511437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0121C92A-2A68-4189-8DA5-3758192D7AA8}" type="datetimeFigureOut">
              <a:rPr lang="pt-BR" smtClean="0">
                <a:solidFill>
                  <a:prstClr val="black">
                    <a:tint val="75000"/>
                  </a:prstClr>
                </a:solidFill>
              </a:rPr>
              <a:pPr/>
              <a:t>29/05/2020</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BEC8B713-23DF-4B8A-A27B-9BF72BD84E69}"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833438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121C92A-2A68-4189-8DA5-3758192D7AA8}" type="datetimeFigureOut">
              <a:rPr lang="pt-BR" smtClean="0">
                <a:solidFill>
                  <a:prstClr val="black">
                    <a:tint val="75000"/>
                  </a:prstClr>
                </a:solidFill>
              </a:rPr>
              <a:pPr/>
              <a:t>29/05/2020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EC8B713-23DF-4B8A-A27B-9BF72BD84E69}"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030399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121C92A-2A68-4189-8DA5-3758192D7AA8}" type="datetimeFigureOut">
              <a:rPr lang="pt-BR" smtClean="0">
                <a:solidFill>
                  <a:prstClr val="black">
                    <a:tint val="75000"/>
                  </a:prstClr>
                </a:solidFill>
              </a:rPr>
              <a:pPr/>
              <a:t>29/05/2020</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BEC8B713-23DF-4B8A-A27B-9BF72BD84E69}"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64613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37C786A9-4F4F-4CAB-96D7-0A84156F4F7C}" type="datetimeFigureOut">
              <a:rPr lang="pt-BR" smtClean="0"/>
              <a:pPr/>
              <a:t>29/05/2020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AD470AA-8428-4986-9C5B-990F523089D0}" type="slidenum">
              <a:rPr lang="pt-BR" smtClean="0"/>
              <a:pPr/>
              <a:t>‹nº›</a:t>
            </a:fld>
            <a:endParaRPr lang="pt-BR"/>
          </a:p>
        </p:txBody>
      </p:sp>
    </p:spTree>
    <p:extLst>
      <p:ext uri="{BB962C8B-B14F-4D97-AF65-F5344CB8AC3E}">
        <p14:creationId xmlns:p14="http://schemas.microsoft.com/office/powerpoint/2010/main" val="293676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37C786A9-4F4F-4CAB-96D7-0A84156F4F7C}" type="datetimeFigureOut">
              <a:rPr lang="pt-BR" smtClean="0"/>
              <a:pPr/>
              <a:t>29/05/2020</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0AD470AA-8428-4986-9C5B-990F523089D0}" type="slidenum">
              <a:rPr lang="pt-BR" smtClean="0"/>
              <a:pPr/>
              <a:t>‹nº›</a:t>
            </a:fld>
            <a:endParaRPr lang="pt-BR"/>
          </a:p>
        </p:txBody>
      </p:sp>
    </p:spTree>
    <p:extLst>
      <p:ext uri="{BB962C8B-B14F-4D97-AF65-F5344CB8AC3E}">
        <p14:creationId xmlns:p14="http://schemas.microsoft.com/office/powerpoint/2010/main" val="21137101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37C786A9-4F4F-4CAB-96D7-0A84156F4F7C}" type="datetimeFigureOut">
              <a:rPr lang="pt-BR" smtClean="0"/>
              <a:pPr/>
              <a:t>29/05/2020</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0AD470AA-8428-4986-9C5B-990F523089D0}" type="slidenum">
              <a:rPr lang="pt-BR" smtClean="0"/>
              <a:pPr/>
              <a:t>‹nº›</a:t>
            </a:fld>
            <a:endParaRPr lang="pt-BR"/>
          </a:p>
        </p:txBody>
      </p:sp>
    </p:spTree>
    <p:extLst>
      <p:ext uri="{BB962C8B-B14F-4D97-AF65-F5344CB8AC3E}">
        <p14:creationId xmlns:p14="http://schemas.microsoft.com/office/powerpoint/2010/main" val="1941468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7C786A9-4F4F-4CAB-96D7-0A84156F4F7C}" type="datetimeFigureOut">
              <a:rPr lang="pt-BR" smtClean="0"/>
              <a:pPr/>
              <a:t>29/05/2020</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0AD470AA-8428-4986-9C5B-990F523089D0}" type="slidenum">
              <a:rPr lang="pt-BR" smtClean="0"/>
              <a:pPr/>
              <a:t>‹nº›</a:t>
            </a:fld>
            <a:endParaRPr lang="pt-BR"/>
          </a:p>
        </p:txBody>
      </p:sp>
    </p:spTree>
    <p:extLst>
      <p:ext uri="{BB962C8B-B14F-4D97-AF65-F5344CB8AC3E}">
        <p14:creationId xmlns:p14="http://schemas.microsoft.com/office/powerpoint/2010/main" val="3915844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7C786A9-4F4F-4CAB-96D7-0A84156F4F7C}" type="datetimeFigureOut">
              <a:rPr lang="pt-BR" smtClean="0"/>
              <a:pPr/>
              <a:t>29/05/2020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AD470AA-8428-4986-9C5B-990F523089D0}" type="slidenum">
              <a:rPr lang="pt-BR" smtClean="0"/>
              <a:pPr/>
              <a:t>‹nº›</a:t>
            </a:fld>
            <a:endParaRPr lang="pt-BR"/>
          </a:p>
        </p:txBody>
      </p:sp>
    </p:spTree>
    <p:extLst>
      <p:ext uri="{BB962C8B-B14F-4D97-AF65-F5344CB8AC3E}">
        <p14:creationId xmlns:p14="http://schemas.microsoft.com/office/powerpoint/2010/main" val="2665220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37C786A9-4F4F-4CAB-96D7-0A84156F4F7C}" type="datetimeFigureOut">
              <a:rPr lang="pt-BR" smtClean="0"/>
              <a:pPr/>
              <a:t>29/05/2020</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0AD470AA-8428-4986-9C5B-990F523089D0}" type="slidenum">
              <a:rPr lang="pt-BR" smtClean="0"/>
              <a:pPr/>
              <a:t>‹nº›</a:t>
            </a:fld>
            <a:endParaRPr lang="pt-BR"/>
          </a:p>
        </p:txBody>
      </p:sp>
    </p:spTree>
    <p:extLst>
      <p:ext uri="{BB962C8B-B14F-4D97-AF65-F5344CB8AC3E}">
        <p14:creationId xmlns:p14="http://schemas.microsoft.com/office/powerpoint/2010/main" val="1011240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C786A9-4F4F-4CAB-96D7-0A84156F4F7C}" type="datetimeFigureOut">
              <a:rPr lang="pt-BR" smtClean="0"/>
              <a:pPr/>
              <a:t>29/05/2020</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D470AA-8428-4986-9C5B-990F523089D0}" type="slidenum">
              <a:rPr lang="pt-BR" smtClean="0"/>
              <a:pPr/>
              <a:t>‹nº›</a:t>
            </a:fld>
            <a:endParaRPr lang="pt-BR"/>
          </a:p>
        </p:txBody>
      </p:sp>
    </p:spTree>
    <p:extLst>
      <p:ext uri="{BB962C8B-B14F-4D97-AF65-F5344CB8AC3E}">
        <p14:creationId xmlns:p14="http://schemas.microsoft.com/office/powerpoint/2010/main" val="73168379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ector reto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solidFill>
                <a:prstClr val="black"/>
              </a:solidFill>
              <a:cs typeface="Arial" pitchFamily="34" charset="0"/>
            </a:endParaRPr>
          </a:p>
        </p:txBody>
      </p:sp>
      <p:sp>
        <p:nvSpPr>
          <p:cNvPr id="22" name="Espaço Reservado para Título 21"/>
          <p:cNvSpPr>
            <a:spLocks noGrp="1"/>
          </p:cNvSpPr>
          <p:nvPr>
            <p:ph type="title"/>
          </p:nvPr>
        </p:nvSpPr>
        <p:spPr>
          <a:xfrm>
            <a:off x="457200" y="274638"/>
            <a:ext cx="7467600" cy="1143000"/>
          </a:xfrm>
          <a:prstGeom prst="rect">
            <a:avLst/>
          </a:prstGeom>
        </p:spPr>
        <p:txBody>
          <a:bodyPr vert="horz" anchor="b">
            <a:normAutofit/>
          </a:bodyPr>
          <a:lstStyle/>
          <a:p>
            <a:r>
              <a:rPr lang="pt-BR" smtClean="0"/>
              <a:t>Clique para editar o estilo do título mestre</a:t>
            </a:r>
            <a:endParaRPr lang="en-US"/>
          </a:p>
        </p:txBody>
      </p:sp>
      <p:sp>
        <p:nvSpPr>
          <p:cNvPr id="1028" name="Espaço Reservado para Texto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smtClean="0"/>
          </a:p>
        </p:txBody>
      </p:sp>
      <p:sp>
        <p:nvSpPr>
          <p:cNvPr id="14" name="Espaço Reservado para Data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cs typeface="+mn-cs"/>
              </a:defRPr>
            </a:lvl1pPr>
          </a:lstStyle>
          <a:p>
            <a:pPr>
              <a:defRPr/>
            </a:pPr>
            <a:fld id="{C21991FB-5820-4A3E-83E0-7AE88320321A}" type="datetimeFigureOut">
              <a:rPr lang="pt-BR">
                <a:solidFill>
                  <a:srgbClr val="575F6D"/>
                </a:solidFill>
              </a:rPr>
              <a:pPr>
                <a:defRPr/>
              </a:pPr>
              <a:t>29/05/2020</a:t>
            </a:fld>
            <a:endParaRPr lang="pt-BR">
              <a:solidFill>
                <a:srgbClr val="575F6D"/>
              </a:solidFill>
            </a:endParaRPr>
          </a:p>
        </p:txBody>
      </p:sp>
      <p:sp>
        <p:nvSpPr>
          <p:cNvPr id="3" name="Espaço Reservado para Rodapé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cs typeface="+mn-cs"/>
              </a:defRPr>
            </a:lvl1pPr>
          </a:lstStyle>
          <a:p>
            <a:pPr>
              <a:defRPr/>
            </a:pPr>
            <a:endParaRPr lang="pt-BR">
              <a:solidFill>
                <a:srgbClr val="575F6D"/>
              </a:solidFill>
            </a:endParaRPr>
          </a:p>
        </p:txBody>
      </p:sp>
      <p:sp>
        <p:nvSpPr>
          <p:cNvPr id="7" name="Conector reto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9" name="Conector reto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0" name="Retângulo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1" name="Conector reto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solidFill>
                <a:prstClr val="black"/>
              </a:solidFill>
              <a:cs typeface="Arial" pitchFamily="34" charset="0"/>
            </a:endParaRPr>
          </a:p>
        </p:txBody>
      </p:sp>
      <p:sp>
        <p:nvSpPr>
          <p:cNvPr id="12" name="E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prstClr val="white"/>
              </a:solidFill>
            </a:endParaRPr>
          </a:p>
        </p:txBody>
      </p:sp>
      <p:sp>
        <p:nvSpPr>
          <p:cNvPr id="23" name="Espaço Reservado para Número de Slid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cs typeface="+mn-cs"/>
              </a:defRPr>
            </a:lvl1pPr>
          </a:lstStyle>
          <a:p>
            <a:pPr>
              <a:defRPr/>
            </a:pPr>
            <a:fld id="{422CBBE4-661E-4D42-A576-80FB25728AB2}" type="slidenum">
              <a:rPr lang="pt-BR"/>
              <a:pPr>
                <a:defRPr/>
              </a:pPr>
              <a:t>‹nº›</a:t>
            </a:fld>
            <a:endParaRPr lang="pt-BR"/>
          </a:p>
        </p:txBody>
      </p:sp>
    </p:spTree>
    <p:extLst>
      <p:ext uri="{BB962C8B-B14F-4D97-AF65-F5344CB8AC3E}">
        <p14:creationId xmlns:p14="http://schemas.microsoft.com/office/powerpoint/2010/main" val="62291404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a:defRPr>
      </a:lvl2pPr>
      <a:lvl3pPr algn="l" rtl="0" eaLnBrk="0" fontAlgn="base" hangingPunct="0">
        <a:spcBef>
          <a:spcPct val="0"/>
        </a:spcBef>
        <a:spcAft>
          <a:spcPct val="0"/>
        </a:spcAft>
        <a:defRPr sz="3000">
          <a:solidFill>
            <a:schemeClr val="tx2"/>
          </a:solidFill>
          <a:latin typeface="Century Schoolbook"/>
        </a:defRPr>
      </a:lvl3pPr>
      <a:lvl4pPr algn="l" rtl="0" eaLnBrk="0" fontAlgn="base" hangingPunct="0">
        <a:spcBef>
          <a:spcPct val="0"/>
        </a:spcBef>
        <a:spcAft>
          <a:spcPct val="0"/>
        </a:spcAft>
        <a:defRPr sz="3000">
          <a:solidFill>
            <a:schemeClr val="tx2"/>
          </a:solidFill>
          <a:latin typeface="Century Schoolbook"/>
        </a:defRPr>
      </a:lvl4pPr>
      <a:lvl5pPr algn="l" rtl="0" eaLnBrk="0" fontAlgn="base" hangingPunct="0">
        <a:spcBef>
          <a:spcPct val="0"/>
        </a:spcBef>
        <a:spcAft>
          <a:spcPct val="0"/>
        </a:spcAft>
        <a:defRPr sz="3000">
          <a:solidFill>
            <a:schemeClr val="tx2"/>
          </a:solidFill>
          <a:latin typeface="Century Schoolbook"/>
        </a:defRPr>
      </a:lvl5pPr>
      <a:lvl6pPr marL="457200" algn="l" rtl="0" fontAlgn="base">
        <a:spcBef>
          <a:spcPct val="0"/>
        </a:spcBef>
        <a:spcAft>
          <a:spcPct val="0"/>
        </a:spcAft>
        <a:defRPr sz="3000">
          <a:solidFill>
            <a:schemeClr val="tx2"/>
          </a:solidFill>
          <a:latin typeface="Century Schoolbook"/>
        </a:defRPr>
      </a:lvl6pPr>
      <a:lvl7pPr marL="914400" algn="l" rtl="0" fontAlgn="base">
        <a:spcBef>
          <a:spcPct val="0"/>
        </a:spcBef>
        <a:spcAft>
          <a:spcPct val="0"/>
        </a:spcAft>
        <a:defRPr sz="3000">
          <a:solidFill>
            <a:schemeClr val="tx2"/>
          </a:solidFill>
          <a:latin typeface="Century Schoolbook"/>
        </a:defRPr>
      </a:lvl7pPr>
      <a:lvl8pPr marL="1371600" algn="l" rtl="0" fontAlgn="base">
        <a:spcBef>
          <a:spcPct val="0"/>
        </a:spcBef>
        <a:spcAft>
          <a:spcPct val="0"/>
        </a:spcAft>
        <a:defRPr sz="3000">
          <a:solidFill>
            <a:schemeClr val="tx2"/>
          </a:solidFill>
          <a:latin typeface="Century Schoolbook"/>
        </a:defRPr>
      </a:lvl8pPr>
      <a:lvl9pPr marL="1828800" algn="l" rtl="0" fontAlgn="base">
        <a:spcBef>
          <a:spcPct val="0"/>
        </a:spcBef>
        <a:spcAft>
          <a:spcPct val="0"/>
        </a:spcAft>
        <a:defRPr sz="3000">
          <a:solidFill>
            <a:schemeClr val="tx2"/>
          </a:solidFill>
          <a:latin typeface="Century Schoolbook"/>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1C92A-2A68-4189-8DA5-3758192D7AA8}" type="datetimeFigureOut">
              <a:rPr lang="pt-BR" smtClean="0">
                <a:solidFill>
                  <a:prstClr val="black">
                    <a:tint val="75000"/>
                  </a:prstClr>
                </a:solidFill>
              </a:rPr>
              <a:pPr/>
              <a:t>29/05/2020</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8B713-23DF-4B8A-A27B-9BF72BD84E69}"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10398032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8.jpeg"/><Relationship Id="rId7"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59.jpeg"/><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9" Type="http://schemas.openxmlformats.org/officeDocument/2006/relationships/image" Target="../media/image62.jpeg"/></Relationships>
</file>

<file path=ppt/slides/_rels/slide10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63.jpeg"/><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64.jpeg"/><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64.jpeg"/><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65.jpeg"/><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65.jpeg"/><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image" Target="../media/image58.jpeg"/><Relationship Id="rId1" Type="http://schemas.openxmlformats.org/officeDocument/2006/relationships/slideLayout" Target="../slideLayouts/slideLayout29.xml"/><Relationship Id="rId5" Type="http://schemas.openxmlformats.org/officeDocument/2006/relationships/image" Target="../media/image62.jpeg"/><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image" Target="../media/image58.jpe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image" Target="../media/image58.jpe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image" Target="../media/image58.jpe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1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7" Type="http://schemas.openxmlformats.org/officeDocument/2006/relationships/image" Target="../media/image68.jpeg"/><Relationship Id="rId2" Type="http://schemas.openxmlformats.org/officeDocument/2006/relationships/image" Target="../media/image58.jpeg"/><Relationship Id="rId1" Type="http://schemas.openxmlformats.org/officeDocument/2006/relationships/slideLayout" Target="../slideLayouts/slideLayout2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3.png"/></Relationships>
</file>

<file path=ppt/slides/_rels/slide1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9.jpeg"/><Relationship Id="rId1" Type="http://schemas.openxmlformats.org/officeDocument/2006/relationships/slideLayout" Target="../slideLayouts/slideLayout29.xml"/><Relationship Id="rId6" Type="http://schemas.openxmlformats.org/officeDocument/2006/relationships/image" Target="../media/image70.jpeg"/><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2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7" Type="http://schemas.openxmlformats.org/officeDocument/2006/relationships/image" Target="../media/image73.jpeg"/><Relationship Id="rId2" Type="http://schemas.openxmlformats.org/officeDocument/2006/relationships/image" Target="../media/image58.jpeg"/><Relationship Id="rId1" Type="http://schemas.openxmlformats.org/officeDocument/2006/relationships/slideLayout" Target="../slideLayouts/slideLayout29.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3.png"/><Relationship Id="rId9" Type="http://schemas.openxmlformats.org/officeDocument/2006/relationships/image" Target="../media/image75.jpeg"/></Relationships>
</file>

<file path=ppt/slides/_rels/slide128.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image" Target="../media/image58.jpeg"/><Relationship Id="rId1" Type="http://schemas.openxmlformats.org/officeDocument/2006/relationships/slideLayout" Target="../slideLayouts/slideLayout29.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3.png"/></Relationships>
</file>

<file path=ppt/slides/_rels/slide129.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image" Target="../media/image58.jpeg"/><Relationship Id="rId1" Type="http://schemas.openxmlformats.org/officeDocument/2006/relationships/slideLayout" Target="../slideLayouts/slideLayout29.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7" Type="http://schemas.openxmlformats.org/officeDocument/2006/relationships/image" Target="../media/image83.jpeg"/><Relationship Id="rId2" Type="http://schemas.openxmlformats.org/officeDocument/2006/relationships/image" Target="../media/image58.jpeg"/><Relationship Id="rId1" Type="http://schemas.openxmlformats.org/officeDocument/2006/relationships/slideLayout" Target="../slideLayouts/slideLayout29.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3.png"/></Relationships>
</file>

<file path=ppt/slides/_rels/slide131.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image" Target="../media/image58.jpeg"/><Relationship Id="rId1" Type="http://schemas.openxmlformats.org/officeDocument/2006/relationships/slideLayout" Target="../slideLayouts/slideLayout29.xml"/><Relationship Id="rId5" Type="http://schemas.openxmlformats.org/officeDocument/2006/relationships/image" Target="../media/image84.jpeg"/><Relationship Id="rId4" Type="http://schemas.openxmlformats.org/officeDocument/2006/relationships/image" Target="../media/image3.png"/></Relationships>
</file>

<file path=ppt/slides/_rels/slide132.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image" Target="../media/image58.jpeg"/><Relationship Id="rId1" Type="http://schemas.openxmlformats.org/officeDocument/2006/relationships/slideLayout" Target="../slideLayouts/slideLayout29.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3.png"/></Relationships>
</file>

<file path=ppt/slides/_rels/slide133.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image" Target="../media/image58.jpeg"/><Relationship Id="rId1" Type="http://schemas.openxmlformats.org/officeDocument/2006/relationships/slideLayout" Target="../slideLayouts/slideLayout29.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3.png"/></Relationships>
</file>

<file path=ppt/slides/_rels/slide134.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image" Target="../media/image58.jpeg"/><Relationship Id="rId1" Type="http://schemas.openxmlformats.org/officeDocument/2006/relationships/slideLayout" Target="../slideLayouts/slideLayout29.xml"/><Relationship Id="rId5" Type="http://schemas.openxmlformats.org/officeDocument/2006/relationships/image" Target="../media/image89.jpeg"/><Relationship Id="rId4" Type="http://schemas.openxmlformats.org/officeDocument/2006/relationships/image" Target="../media/image3.png"/></Relationships>
</file>

<file path=ppt/slides/_rels/slide135.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7" Type="http://schemas.openxmlformats.org/officeDocument/2006/relationships/image" Target="../media/image92.jpeg"/><Relationship Id="rId2" Type="http://schemas.openxmlformats.org/officeDocument/2006/relationships/image" Target="../media/image58.jpeg"/><Relationship Id="rId1" Type="http://schemas.openxmlformats.org/officeDocument/2006/relationships/slideLayout" Target="../slideLayouts/slideLayout29.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3.png"/></Relationships>
</file>

<file path=ppt/slides/_rels/slide136.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image" Target="../media/image58.jpeg"/><Relationship Id="rId1" Type="http://schemas.openxmlformats.org/officeDocument/2006/relationships/slideLayout" Target="../slideLayouts/slideLayout29.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3.png"/></Relationships>
</file>

<file path=ppt/slides/_rels/slide137.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image" Target="../media/image58.jpeg"/><Relationship Id="rId1" Type="http://schemas.openxmlformats.org/officeDocument/2006/relationships/slideLayout" Target="../slideLayouts/slideLayout29.xml"/><Relationship Id="rId5" Type="http://schemas.openxmlformats.org/officeDocument/2006/relationships/image" Target="../media/image95.jpeg"/><Relationship Id="rId4" Type="http://schemas.openxmlformats.org/officeDocument/2006/relationships/image" Target="../media/image3.png"/></Relationships>
</file>

<file path=ppt/slides/_rels/slide138.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image" Target="../media/image58.jpeg"/><Relationship Id="rId1" Type="http://schemas.openxmlformats.org/officeDocument/2006/relationships/slideLayout" Target="../slideLayouts/slideLayout29.xml"/><Relationship Id="rId5" Type="http://schemas.openxmlformats.org/officeDocument/2006/relationships/image" Target="../media/image96.jpeg"/><Relationship Id="rId4" Type="http://schemas.openxmlformats.org/officeDocument/2006/relationships/image" Target="../media/image3.png"/></Relationships>
</file>

<file path=ppt/slides/_rels/slide1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mailto:controleinterno@capivaridebaixo.sc.gov.br"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package" Target="../embeddings/Documento_do_Microsoft_Word6.doc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2.emf"/><Relationship Id="rId4" Type="http://schemas.openxmlformats.org/officeDocument/2006/relationships/package" Target="../embeddings/Documento_do_Microsoft_Word5.docx"/></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br/url?sa=i&amp;rct=j&amp;q=&amp;esrc=s&amp;source=images&amp;cd=&amp;cad=rja&amp;uact=8&amp;ved=0CAcQjRxqFQoTCJHUvI3LkscCFYsWkAodo_gIwA&amp;url=http://www.capivaridebaixo.sc.gov.br/&amp;ei=5VfCVdHNFIutwASj8aOADA&amp;bvm=bv.99261572,d.Y2I&amp;psig=AFQjCNF0hUdBfjIEXoUMsG52NKUUUTdbmw&amp;ust=1438886238665825" TargetMode="Externa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Resultado de imagem para imagem PARA APRESENTAÇÃO FINANCEIR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067944" y="1124744"/>
            <a:ext cx="4464496" cy="954107"/>
          </a:xfrm>
          <a:prstGeom prst="rect">
            <a:avLst/>
          </a:prstGeom>
          <a:noFill/>
        </p:spPr>
        <p:txBody>
          <a:bodyPr wrap="square" rtlCol="0">
            <a:spAutoFit/>
          </a:bodyPr>
          <a:lstStyle/>
          <a:p>
            <a:r>
              <a:rPr lang="pt-BR" sz="2800" b="1" dirty="0" smtClean="0"/>
              <a:t>Audiência Pública</a:t>
            </a:r>
          </a:p>
          <a:p>
            <a:r>
              <a:rPr lang="pt-BR" sz="2800" b="1" dirty="0" smtClean="0"/>
              <a:t>(Art.9º § 4º, LRF</a:t>
            </a:r>
            <a:r>
              <a:rPr lang="pt-BR" sz="2000" dirty="0" smtClean="0"/>
              <a:t>)</a:t>
            </a:r>
          </a:p>
        </p:txBody>
      </p:sp>
      <p:sp>
        <p:nvSpPr>
          <p:cNvPr id="7" name="CaixaDeTexto 6"/>
          <p:cNvSpPr txBox="1"/>
          <p:nvPr/>
        </p:nvSpPr>
        <p:spPr>
          <a:xfrm>
            <a:off x="4296187" y="2821578"/>
            <a:ext cx="3384376" cy="923330"/>
          </a:xfrm>
          <a:prstGeom prst="rect">
            <a:avLst/>
          </a:prstGeom>
          <a:noFill/>
        </p:spPr>
        <p:txBody>
          <a:bodyPr wrap="square" rtlCol="0">
            <a:spAutoFit/>
          </a:bodyPr>
          <a:lstStyle/>
          <a:p>
            <a:pPr algn="ctr"/>
            <a:r>
              <a:rPr lang="pt-BR" b="1" dirty="0" smtClean="0"/>
              <a:t>Secretaria de  Administração  e Finanças</a:t>
            </a:r>
          </a:p>
          <a:p>
            <a:pPr algn="ctr"/>
            <a:r>
              <a:rPr lang="pt-BR" b="1" dirty="0" smtClean="0"/>
              <a:t>29/09/2017</a:t>
            </a:r>
            <a:endParaRPr lang="pt-BR" b="1" dirty="0"/>
          </a:p>
        </p:txBody>
      </p:sp>
      <p:sp>
        <p:nvSpPr>
          <p:cNvPr id="8" name="CaixaDeTexto 7"/>
          <p:cNvSpPr txBox="1"/>
          <p:nvPr/>
        </p:nvSpPr>
        <p:spPr>
          <a:xfrm>
            <a:off x="5652120" y="1990581"/>
            <a:ext cx="2880320" cy="830997"/>
          </a:xfrm>
          <a:prstGeom prst="rect">
            <a:avLst/>
          </a:prstGeom>
          <a:noFill/>
        </p:spPr>
        <p:txBody>
          <a:bodyPr wrap="square" rtlCol="0">
            <a:spAutoFit/>
          </a:bodyPr>
          <a:lstStyle/>
          <a:p>
            <a:pPr algn="ctr"/>
            <a:r>
              <a:rPr lang="pt-BR" sz="2400" b="1" dirty="0"/>
              <a:t>2</a:t>
            </a:r>
            <a:r>
              <a:rPr lang="pt-BR" sz="2400" b="1" dirty="0" smtClean="0"/>
              <a:t>ºQuadrimestre</a:t>
            </a:r>
          </a:p>
          <a:p>
            <a:pPr algn="ctr"/>
            <a:r>
              <a:rPr lang="pt-BR" sz="2400" b="1" dirty="0" smtClean="0"/>
              <a:t>2017</a:t>
            </a:r>
            <a:endParaRPr lang="pt-BR" sz="2400" b="1" dirty="0"/>
          </a:p>
        </p:txBody>
      </p:sp>
      <p:pic>
        <p:nvPicPr>
          <p:cNvPr id="9"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0"/>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ixaDeTexto 9"/>
          <p:cNvSpPr txBox="1"/>
          <p:nvPr/>
        </p:nvSpPr>
        <p:spPr>
          <a:xfrm>
            <a:off x="2881732" y="80716"/>
            <a:ext cx="5904656" cy="553998"/>
          </a:xfrm>
          <a:prstGeom prst="rect">
            <a:avLst/>
          </a:prstGeom>
          <a:noFill/>
        </p:spPr>
        <p:txBody>
          <a:bodyPr wrap="square" rtlCol="0">
            <a:spAutoFit/>
          </a:bodyPr>
          <a:lstStyle/>
          <a:p>
            <a:r>
              <a:rPr lang="pt-BR" sz="3000" dirty="0" smtClean="0"/>
              <a:t>MUNICÍPIO DE CAPIVARI DE BAIXO</a:t>
            </a:r>
            <a:endParaRPr lang="pt-BR" sz="3000" dirty="0"/>
          </a:p>
        </p:txBody>
      </p:sp>
    </p:spTree>
    <p:extLst>
      <p:ext uri="{BB962C8B-B14F-4D97-AF65-F5344CB8AC3E}">
        <p14:creationId xmlns:p14="http://schemas.microsoft.com/office/powerpoint/2010/main" val="22538419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GB" dirty="0" smtClean="0">
                <a:solidFill>
                  <a:srgbClr val="000000"/>
                </a:solidFill>
                <a:effectLst>
                  <a:outerShdw blurRad="38100" dist="38100" dir="2700000" algn="tl">
                    <a:srgbClr val="C0C0C0"/>
                  </a:outerShdw>
                </a:effectLst>
                <a:latin typeface="Arial Black" pitchFamily="32" charset="0"/>
                <a:cs typeface="Arial Unicode MS" charset="0"/>
              </a:rPr>
              <a:t>DESPESAS PÚBLICAS</a:t>
            </a:r>
            <a:endParaRPr lang="pt-BR" dirty="0"/>
          </a:p>
        </p:txBody>
      </p:sp>
      <p:sp>
        <p:nvSpPr>
          <p:cNvPr id="3" name="Subtítulo 2"/>
          <p:cNvSpPr>
            <a:spLocks noGrp="1"/>
          </p:cNvSpPr>
          <p:nvPr>
            <p:ph type="subTitle" idx="1"/>
          </p:nvPr>
        </p:nvSpPr>
        <p:spPr/>
        <p:txBody>
          <a:bodyPr>
            <a:normAutofit/>
          </a:bodyPr>
          <a:lstStyle/>
          <a:p>
            <a:r>
              <a:rPr lang="pt-BR" dirty="0" smtClean="0"/>
              <a:t>consolidadas</a:t>
            </a:r>
          </a:p>
          <a:p>
            <a:r>
              <a:rPr lang="pt-BR" dirty="0" smtClean="0"/>
              <a:t>Período: 01/2017 a 08/2017</a:t>
            </a:r>
          </a:p>
          <a:p>
            <a:endParaRPr lang="pt-BR" dirty="0"/>
          </a:p>
        </p:txBody>
      </p:sp>
      <p:pic>
        <p:nvPicPr>
          <p:cNvPr id="4" name="irc_mi" descr="http://cdn.fecam.org.br/images/municipios/brasao/90x90/capivaridebaixo.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188640"/>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917018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NÚMERO DE ATENDIMENTOS PSICOSSOCIAIS</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4214072410"/>
              </p:ext>
            </p:extLst>
          </p:nvPr>
        </p:nvGraphicFramePr>
        <p:xfrm>
          <a:off x="457200" y="1600200"/>
          <a:ext cx="8229600" cy="4708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75331540"/>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solidFill>
                  <a:schemeClr val="accent2">
                    <a:lumMod val="60000"/>
                    <a:lumOff val="40000"/>
                  </a:schemeClr>
                </a:solidFill>
              </a:rPr>
              <a:t>Capacitação</a:t>
            </a:r>
            <a:endParaRPr lang="pt-BR" b="1" dirty="0">
              <a:solidFill>
                <a:schemeClr val="accent2">
                  <a:lumMod val="60000"/>
                  <a:lumOff val="40000"/>
                </a:schemeClr>
              </a:solidFill>
            </a:endParaRPr>
          </a:p>
        </p:txBody>
      </p:sp>
      <p:sp>
        <p:nvSpPr>
          <p:cNvPr id="3" name="Espaço Reservado para Conteúdo 2"/>
          <p:cNvSpPr>
            <a:spLocks noGrp="1"/>
          </p:cNvSpPr>
          <p:nvPr>
            <p:ph idx="1"/>
          </p:nvPr>
        </p:nvSpPr>
        <p:spPr>
          <a:xfrm>
            <a:off x="457200" y="2636912"/>
            <a:ext cx="8229600" cy="3489251"/>
          </a:xfrm>
        </p:spPr>
        <p:txBody>
          <a:bodyPr/>
          <a:lstStyle/>
          <a:p>
            <a:r>
              <a:rPr lang="pt-BR" b="1" dirty="0" smtClean="0"/>
              <a:t>Formação da Rede de Atendimento e Garantia dos Direitos da Criança e do Adolescente</a:t>
            </a:r>
            <a:endParaRPr lang="pt-BR" b="1" dirty="0"/>
          </a:p>
        </p:txBody>
      </p:sp>
    </p:spTree>
    <p:extLst>
      <p:ext uri="{BB962C8B-B14F-4D97-AF65-F5344CB8AC3E}">
        <p14:creationId xmlns:p14="http://schemas.microsoft.com/office/powerpoint/2010/main" val="4317040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descr="1.jpg"/>
          <p:cNvPicPr>
            <a:picLocks noGrp="1" noChangeAspect="1"/>
          </p:cNvPicPr>
          <p:nvPr>
            <p:ph idx="1"/>
          </p:nvPr>
        </p:nvPicPr>
        <p:blipFill>
          <a:blip r:embed="rId2"/>
          <a:stretch>
            <a:fillRect/>
          </a:stretch>
        </p:blipFill>
        <p:spPr>
          <a:xfrm>
            <a:off x="357158" y="285728"/>
            <a:ext cx="8358246" cy="6215106"/>
          </a:xfrm>
        </p:spPr>
      </p:pic>
    </p:spTree>
    <p:extLst>
      <p:ext uri="{BB962C8B-B14F-4D97-AF65-F5344CB8AC3E}">
        <p14:creationId xmlns:p14="http://schemas.microsoft.com/office/powerpoint/2010/main" val="12743911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solidFill>
                  <a:schemeClr val="accent2">
                    <a:lumMod val="60000"/>
                    <a:lumOff val="40000"/>
                  </a:schemeClr>
                </a:solidFill>
              </a:rPr>
              <a:t>Conferência</a:t>
            </a:r>
            <a:endParaRPr lang="pt-BR" b="1" dirty="0">
              <a:solidFill>
                <a:schemeClr val="accent2">
                  <a:lumMod val="60000"/>
                  <a:lumOff val="40000"/>
                </a:schemeClr>
              </a:solidFill>
            </a:endParaRPr>
          </a:p>
        </p:txBody>
      </p:sp>
      <p:sp>
        <p:nvSpPr>
          <p:cNvPr id="3" name="Espaço Reservado para Conteúdo 2"/>
          <p:cNvSpPr>
            <a:spLocks noGrp="1"/>
          </p:cNvSpPr>
          <p:nvPr>
            <p:ph idx="1"/>
          </p:nvPr>
        </p:nvSpPr>
        <p:spPr>
          <a:xfrm>
            <a:off x="457200" y="2492896"/>
            <a:ext cx="8229600" cy="3633267"/>
          </a:xfrm>
        </p:spPr>
        <p:txBody>
          <a:bodyPr/>
          <a:lstStyle/>
          <a:p>
            <a:r>
              <a:rPr lang="pt-BR" b="1" dirty="0" smtClean="0"/>
              <a:t>XI Conferência Municipal da Assistência Social do Município de Capivari de Baixo</a:t>
            </a:r>
            <a:endParaRPr lang="pt-BR" b="1" dirty="0"/>
          </a:p>
        </p:txBody>
      </p:sp>
    </p:spTree>
    <p:extLst>
      <p:ext uri="{BB962C8B-B14F-4D97-AF65-F5344CB8AC3E}">
        <p14:creationId xmlns:p14="http://schemas.microsoft.com/office/powerpoint/2010/main" val="4507427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pic>
        <p:nvPicPr>
          <p:cNvPr id="4" name="Espaço Reservado para Conteúdo 3" descr="3.jpg"/>
          <p:cNvPicPr>
            <a:picLocks noGrp="1" noChangeAspect="1"/>
          </p:cNvPicPr>
          <p:nvPr>
            <p:ph idx="1"/>
          </p:nvPr>
        </p:nvPicPr>
        <p:blipFill>
          <a:blip r:embed="rId2"/>
          <a:stretch>
            <a:fillRect/>
          </a:stretch>
        </p:blipFill>
        <p:spPr>
          <a:xfrm>
            <a:off x="428596" y="285728"/>
            <a:ext cx="8286807" cy="6072230"/>
          </a:xfrm>
        </p:spPr>
      </p:pic>
    </p:spTree>
    <p:extLst>
      <p:ext uri="{BB962C8B-B14F-4D97-AF65-F5344CB8AC3E}">
        <p14:creationId xmlns:p14="http://schemas.microsoft.com/office/powerpoint/2010/main" val="34855803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descr="2.jpg"/>
          <p:cNvPicPr>
            <a:picLocks noGrp="1" noChangeAspect="1"/>
          </p:cNvPicPr>
          <p:nvPr>
            <p:ph idx="1"/>
          </p:nvPr>
        </p:nvPicPr>
        <p:blipFill>
          <a:blip r:embed="rId2"/>
          <a:stretch>
            <a:fillRect/>
          </a:stretch>
        </p:blipFill>
        <p:spPr>
          <a:xfrm>
            <a:off x="428596" y="285728"/>
            <a:ext cx="8286808" cy="6143668"/>
          </a:xfrm>
        </p:spPr>
      </p:pic>
    </p:spTree>
    <p:extLst>
      <p:ext uri="{BB962C8B-B14F-4D97-AF65-F5344CB8AC3E}">
        <p14:creationId xmlns:p14="http://schemas.microsoft.com/office/powerpoint/2010/main" val="42600800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descr="4.jpg"/>
          <p:cNvPicPr>
            <a:picLocks noGrp="1" noChangeAspect="1"/>
          </p:cNvPicPr>
          <p:nvPr>
            <p:ph idx="1"/>
          </p:nvPr>
        </p:nvPicPr>
        <p:blipFill>
          <a:blip r:embed="rId2"/>
          <a:stretch>
            <a:fillRect/>
          </a:stretch>
        </p:blipFill>
        <p:spPr>
          <a:xfrm>
            <a:off x="428596" y="285728"/>
            <a:ext cx="8286807" cy="6072230"/>
          </a:xfrm>
        </p:spPr>
      </p:pic>
    </p:spTree>
    <p:extLst>
      <p:ext uri="{BB962C8B-B14F-4D97-AF65-F5344CB8AC3E}">
        <p14:creationId xmlns:p14="http://schemas.microsoft.com/office/powerpoint/2010/main" val="34781581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ww.capivaridebaixo.sc.gov.br/uploads/239/imagens/17293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2448272" cy="2291164"/>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3923928" y="404664"/>
            <a:ext cx="4572000" cy="1754326"/>
          </a:xfrm>
          <a:prstGeom prst="rect">
            <a:avLst/>
          </a:prstGeom>
        </p:spPr>
        <p:txBody>
          <a:bodyPr>
            <a:spAutoFit/>
          </a:bodyPr>
          <a:lstStyle/>
          <a:p>
            <a:r>
              <a:rPr lang="pt-BR" dirty="0"/>
              <a:t>O Conselho Tutelar de Capivari de Baixo e o Conselho Municipal de Defesa da Criança e do Adolescente – CMDCA </a:t>
            </a:r>
            <a:r>
              <a:rPr lang="pt-BR" dirty="0" smtClean="0"/>
              <a:t>promoveram no dia </a:t>
            </a:r>
            <a:r>
              <a:rPr lang="pt-BR" dirty="0"/>
              <a:t>25, e </a:t>
            </a:r>
            <a:r>
              <a:rPr lang="pt-BR" dirty="0" smtClean="0"/>
              <a:t>26 de julho, </a:t>
            </a:r>
            <a:r>
              <a:rPr lang="pt-BR" dirty="0"/>
              <a:t>a 1ª Formação da Rede de Atendimento e Garantia dos Direitos da Criança e do Adolescente</a:t>
            </a:r>
          </a:p>
        </p:txBody>
      </p:sp>
      <p:pic>
        <p:nvPicPr>
          <p:cNvPr id="13315" name="Picture 3" descr="C:\Users\Cid\Downloads\17315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2373052"/>
            <a:ext cx="5976156" cy="3984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168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aixaDeTexto 3"/>
          <p:cNvSpPr txBox="1">
            <a:spLocks noChangeArrowheads="1"/>
          </p:cNvSpPr>
          <p:nvPr/>
        </p:nvSpPr>
        <p:spPr bwMode="auto">
          <a:xfrm>
            <a:off x="142875" y="1230313"/>
            <a:ext cx="87137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0000"/>
              </a:lnSpc>
            </a:pPr>
            <a:endParaRPr lang="pt-BR" altLang="en-US" sz="4400" b="1"/>
          </a:p>
          <a:p>
            <a:pPr algn="ctr" eaLnBrk="1" hangingPunct="1">
              <a:lnSpc>
                <a:spcPct val="150000"/>
              </a:lnSpc>
            </a:pPr>
            <a:r>
              <a:rPr lang="pt-BR" altLang="en-US" sz="4000" b="1"/>
              <a:t>SECRETARIA MUNICIPAL DE SA</a:t>
            </a:r>
            <a:r>
              <a:rPr lang="en-US" altLang="en-US" sz="4000" b="1"/>
              <a:t>Ú</a:t>
            </a:r>
            <a:r>
              <a:rPr lang="pt-BR" altLang="en-US" sz="4000" b="1"/>
              <a:t>DE </a:t>
            </a:r>
          </a:p>
          <a:p>
            <a:pPr eaLnBrk="1" hangingPunct="1">
              <a:lnSpc>
                <a:spcPct val="150000"/>
              </a:lnSpc>
            </a:pPr>
            <a:endParaRPr lang="pt-BR" altLang="en-US" sz="2000"/>
          </a:p>
          <a:p>
            <a:pPr eaLnBrk="1" hangingPunct="1">
              <a:lnSpc>
                <a:spcPct val="150000"/>
              </a:lnSpc>
            </a:pPr>
            <a:endParaRPr lang="pt-BR" altLang="en-US" sz="2000"/>
          </a:p>
          <a:p>
            <a:pPr eaLnBrk="1" hangingPunct="1">
              <a:lnSpc>
                <a:spcPct val="150000"/>
              </a:lnSpc>
            </a:pPr>
            <a:endParaRPr lang="pt-BR" altLang="en-US" sz="2000"/>
          </a:p>
          <a:p>
            <a:pPr eaLnBrk="1" hangingPunct="1">
              <a:lnSpc>
                <a:spcPct val="150000"/>
              </a:lnSpc>
            </a:pPr>
            <a:endParaRPr lang="pt-BR" altLang="en-US" sz="2000"/>
          </a:p>
        </p:txBody>
      </p:sp>
      <p:sp>
        <p:nvSpPr>
          <p:cNvPr id="7" name="Retângulo 6"/>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2052"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85725"/>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C:\Users\'\Desktop\logos jaleco\atençao básic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 y="5429250"/>
            <a:ext cx="14493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8" descr="C:\Users\'\Desktop\logos jaleco\Logo-Nas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1750" y="5500688"/>
            <a:ext cx="141605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9" descr="C:\Users\'\Desktop\logos jaleco\melhor-cas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29188" y="5500688"/>
            <a:ext cx="15462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7" descr="C:\Users\'\Desktop\logos jaleco\caps-logo_3b9a84b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15188" y="5429250"/>
            <a:ext cx="17145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309888"/>
      </p:ext>
    </p:extLst>
  </p:cSld>
  <p:clrMapOvr>
    <a:masterClrMapping/>
  </p:clrMapOvr>
  <p:transition>
    <p:wipe dir="d"/>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3"/>
          <p:cNvSpPr txBox="1">
            <a:spLocks noChangeArrowheads="1"/>
          </p:cNvSpPr>
          <p:nvPr/>
        </p:nvSpPr>
        <p:spPr bwMode="auto">
          <a:xfrm>
            <a:off x="142875" y="1230313"/>
            <a:ext cx="871378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0000"/>
              </a:lnSpc>
            </a:pPr>
            <a:endParaRPr lang="pt-BR" altLang="en-US" sz="1200"/>
          </a:p>
          <a:p>
            <a:pPr eaLnBrk="1" hangingPunct="1">
              <a:lnSpc>
                <a:spcPct val="150000"/>
              </a:lnSpc>
            </a:pPr>
            <a:endParaRPr lang="pt-BR" altLang="en-US" sz="1200"/>
          </a:p>
          <a:p>
            <a:pPr algn="just" eaLnBrk="1" hangingPunct="1">
              <a:lnSpc>
                <a:spcPct val="150000"/>
              </a:lnSpc>
            </a:pPr>
            <a:r>
              <a:rPr lang="pt-BR" altLang="en-US" sz="2400"/>
              <a:t>A Secretaria Municipal de Saúde tem por responsabilidade a gestão plena do Sistema Único de Saúde (SUS) no âmbito municipal. Além das ações e serviços de saúde oferecidos ao município, o órgão é responsável pela formulação e implantação de políticas, programas e projetos que visem à promoção de uma saúde de qualidade ao usuário do SUS.</a:t>
            </a:r>
            <a:endParaRPr lang="pt-BR" altLang="en-US" sz="2400" b="1"/>
          </a:p>
        </p:txBody>
      </p:sp>
      <p:sp>
        <p:nvSpPr>
          <p:cNvPr id="7" name="Retângulo 6"/>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3076"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7916972"/>
      </p:ext>
    </p:extLst>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552" y="404664"/>
            <a:ext cx="8229600" cy="504056"/>
          </a:xfrm>
        </p:spPr>
        <p:txBody>
          <a:bodyPr>
            <a:normAutofit fontScale="90000"/>
          </a:bodyPr>
          <a:lstStyle/>
          <a:p>
            <a:r>
              <a:rPr lang="pt-BR" sz="3200" dirty="0"/>
              <a:t>DESPESAS POR </a:t>
            </a:r>
            <a:r>
              <a:rPr lang="pt-BR" sz="3200" dirty="0" smtClean="0"/>
              <a:t>FUNÇÃO DE GOVERNO</a:t>
            </a:r>
            <a:endParaRPr lang="pt-BR" sz="3200" dirty="0"/>
          </a:p>
        </p:txBody>
      </p:sp>
      <p:sp>
        <p:nvSpPr>
          <p:cNvPr id="3" name="CaixaDeTexto 2"/>
          <p:cNvSpPr txBox="1"/>
          <p:nvPr/>
        </p:nvSpPr>
        <p:spPr>
          <a:xfrm>
            <a:off x="2725048" y="827420"/>
            <a:ext cx="4295224" cy="369332"/>
          </a:xfrm>
          <a:prstGeom prst="rect">
            <a:avLst/>
          </a:prstGeom>
          <a:noFill/>
        </p:spPr>
        <p:txBody>
          <a:bodyPr wrap="square" rtlCol="0">
            <a:spAutoFit/>
          </a:bodyPr>
          <a:lstStyle/>
          <a:p>
            <a:r>
              <a:rPr lang="pt-BR" dirty="0" smtClean="0"/>
              <a:t>(Liquidadas)Período: JAN/2017  AGO/2017</a:t>
            </a:r>
            <a:endParaRPr lang="pt-BR" dirty="0"/>
          </a:p>
        </p:txBody>
      </p:sp>
      <p:graphicFrame>
        <p:nvGraphicFramePr>
          <p:cNvPr id="5" name="Espaço Reservado para Conteúdo 4"/>
          <p:cNvGraphicFramePr>
            <a:graphicFrameLocks noGrp="1"/>
          </p:cNvGraphicFramePr>
          <p:nvPr>
            <p:ph idx="1"/>
            <p:extLst>
              <p:ext uri="{D42A27DB-BD31-4B8C-83A1-F6EECF244321}">
                <p14:modId xmlns:p14="http://schemas.microsoft.com/office/powerpoint/2010/main" val="1651675970"/>
              </p:ext>
            </p:extLst>
          </p:nvPr>
        </p:nvGraphicFramePr>
        <p:xfrm>
          <a:off x="323530" y="1196752"/>
          <a:ext cx="8352925" cy="5328589"/>
        </p:xfrm>
        <a:graphic>
          <a:graphicData uri="http://schemas.openxmlformats.org/drawingml/2006/table">
            <a:tbl>
              <a:tblPr>
                <a:tableStyleId>{5C22544A-7EE6-4342-B048-85BDC9FD1C3A}</a:tableStyleId>
              </a:tblPr>
              <a:tblGrid>
                <a:gridCol w="1930827"/>
                <a:gridCol w="1930827"/>
                <a:gridCol w="1930827"/>
                <a:gridCol w="1930827"/>
                <a:gridCol w="629617"/>
              </a:tblGrid>
              <a:tr h="296032">
                <a:tc>
                  <a:txBody>
                    <a:bodyPr/>
                    <a:lstStyle/>
                    <a:p>
                      <a:pPr algn="ctr" fontAlgn="ctr"/>
                      <a:r>
                        <a:rPr lang="pt-BR" sz="1400" b="1" u="none" strike="noStrike" dirty="0">
                          <a:effectLst/>
                        </a:rPr>
                        <a:t>Tipo Despesa</a:t>
                      </a:r>
                      <a:endParaRPr lang="pt-BR" sz="1400" b="1" i="0" u="none" strike="noStrike" dirty="0">
                        <a:solidFill>
                          <a:srgbClr val="FFFFFF"/>
                        </a:solidFill>
                        <a:effectLst/>
                        <a:latin typeface="Tahoma"/>
                      </a:endParaRPr>
                    </a:p>
                  </a:txBody>
                  <a:tcPr marL="0" marR="0" marT="0" marB="0" anchor="ctr">
                    <a:solidFill>
                      <a:schemeClr val="tx2">
                        <a:lumMod val="40000"/>
                        <a:lumOff val="60000"/>
                      </a:schemeClr>
                    </a:solidFill>
                  </a:tcPr>
                </a:tc>
                <a:tc>
                  <a:txBody>
                    <a:bodyPr/>
                    <a:lstStyle/>
                    <a:p>
                      <a:pPr algn="ctr" fontAlgn="ctr"/>
                      <a:r>
                        <a:rPr lang="pt-BR" sz="1400" b="1" u="none" strike="noStrike" dirty="0">
                          <a:effectLst/>
                        </a:rPr>
                        <a:t>1° QUADRIMESTRE</a:t>
                      </a:r>
                      <a:endParaRPr lang="pt-BR" sz="1400" b="1" i="0" u="none" strike="noStrike" dirty="0">
                        <a:solidFill>
                          <a:srgbClr val="FFFFFF"/>
                        </a:solidFill>
                        <a:effectLst/>
                        <a:latin typeface="Tahoma"/>
                      </a:endParaRPr>
                    </a:p>
                  </a:txBody>
                  <a:tcPr marL="0" marR="0" marT="0" marB="0" anchor="ctr">
                    <a:solidFill>
                      <a:schemeClr val="tx2">
                        <a:lumMod val="40000"/>
                        <a:lumOff val="60000"/>
                      </a:schemeClr>
                    </a:solidFill>
                  </a:tcPr>
                </a:tc>
                <a:tc>
                  <a:txBody>
                    <a:bodyPr/>
                    <a:lstStyle/>
                    <a:p>
                      <a:pPr algn="ctr" fontAlgn="ctr"/>
                      <a:r>
                        <a:rPr lang="pt-BR" sz="1400" b="1" u="none" strike="noStrike" dirty="0">
                          <a:effectLst/>
                        </a:rPr>
                        <a:t>2° QUADRIMESTRE</a:t>
                      </a:r>
                      <a:endParaRPr lang="pt-BR" sz="1400" b="1" i="0" u="none" strike="noStrike" dirty="0">
                        <a:solidFill>
                          <a:srgbClr val="FFFFFF"/>
                        </a:solidFill>
                        <a:effectLst/>
                        <a:latin typeface="Tahoma"/>
                      </a:endParaRPr>
                    </a:p>
                  </a:txBody>
                  <a:tcPr marL="0" marR="0" marT="0" marB="0" anchor="ctr">
                    <a:solidFill>
                      <a:schemeClr val="tx2">
                        <a:lumMod val="40000"/>
                        <a:lumOff val="60000"/>
                      </a:schemeClr>
                    </a:solidFill>
                  </a:tcPr>
                </a:tc>
                <a:tc>
                  <a:txBody>
                    <a:bodyPr/>
                    <a:lstStyle/>
                    <a:p>
                      <a:pPr algn="r" fontAlgn="ctr"/>
                      <a:r>
                        <a:rPr lang="pt-BR" sz="1400" b="1" u="none" strike="noStrike" dirty="0">
                          <a:effectLst/>
                        </a:rPr>
                        <a:t>TOTAL EXECUTADA  </a:t>
                      </a:r>
                      <a:endParaRPr lang="pt-BR" sz="1400" b="1" i="0" u="none" strike="noStrike" dirty="0">
                        <a:solidFill>
                          <a:srgbClr val="FFFFFF"/>
                        </a:solidFill>
                        <a:effectLst/>
                        <a:latin typeface="Tahoma"/>
                      </a:endParaRPr>
                    </a:p>
                  </a:txBody>
                  <a:tcPr marL="0" marR="0" marT="0" marB="0" anchor="ctr">
                    <a:solidFill>
                      <a:schemeClr val="tx2">
                        <a:lumMod val="40000"/>
                        <a:lumOff val="60000"/>
                      </a:schemeClr>
                    </a:solidFill>
                  </a:tcPr>
                </a:tc>
                <a:tc>
                  <a:txBody>
                    <a:bodyPr/>
                    <a:lstStyle/>
                    <a:p>
                      <a:pPr algn="ctr" fontAlgn="ctr"/>
                      <a:r>
                        <a:rPr lang="pt-BR" sz="1400" b="1" u="none" strike="noStrike" dirty="0">
                          <a:effectLst/>
                        </a:rPr>
                        <a:t>(%)</a:t>
                      </a:r>
                      <a:endParaRPr lang="pt-BR" sz="1400" b="1" i="0" u="none" strike="noStrike" dirty="0">
                        <a:solidFill>
                          <a:srgbClr val="FFFFFF"/>
                        </a:solidFill>
                        <a:effectLst/>
                        <a:latin typeface="Tahoma"/>
                      </a:endParaRPr>
                    </a:p>
                  </a:txBody>
                  <a:tcPr marL="0" marR="0" marT="0" marB="0" anchor="ctr">
                    <a:solidFill>
                      <a:schemeClr val="tx2">
                        <a:lumMod val="40000"/>
                        <a:lumOff val="60000"/>
                      </a:schemeClr>
                    </a:solidFill>
                  </a:tcPr>
                </a:tc>
              </a:tr>
              <a:tr h="281936">
                <a:tc>
                  <a:txBody>
                    <a:bodyPr/>
                    <a:lstStyle/>
                    <a:p>
                      <a:pPr algn="l" fontAlgn="ctr"/>
                      <a:r>
                        <a:rPr lang="pt-BR" sz="900" u="none" strike="noStrike" dirty="0" err="1">
                          <a:effectLst/>
                        </a:rPr>
                        <a:t>Adm.Geral</a:t>
                      </a:r>
                      <a:r>
                        <a:rPr lang="pt-BR" sz="900" u="none" strike="noStrike" dirty="0">
                          <a:effectLst/>
                        </a:rPr>
                        <a:t> Legislativo</a:t>
                      </a:r>
                      <a:endParaRPr lang="pt-BR" sz="9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842.701,92</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                           953.154,43 </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1.795.856,35</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b"/>
                      <a:r>
                        <a:rPr lang="pt-BR" sz="1400" u="none" strike="noStrike" dirty="0">
                          <a:effectLst/>
                        </a:rPr>
                        <a:t>5,06%</a:t>
                      </a:r>
                      <a:endParaRPr lang="pt-BR" sz="1400" b="0" i="0" u="none" strike="noStrike" dirty="0">
                        <a:solidFill>
                          <a:srgbClr val="000000"/>
                        </a:solidFill>
                        <a:effectLst/>
                        <a:latin typeface="Calibri"/>
                      </a:endParaRPr>
                    </a:p>
                  </a:txBody>
                  <a:tcPr marL="0" marR="0" marT="0" marB="0" anchor="b">
                    <a:solidFill>
                      <a:schemeClr val="accent1">
                        <a:lumMod val="40000"/>
                        <a:lumOff val="60000"/>
                      </a:schemeClr>
                    </a:solidFill>
                  </a:tcPr>
                </a:tc>
              </a:tr>
              <a:tr h="281936">
                <a:tc>
                  <a:txBody>
                    <a:bodyPr/>
                    <a:lstStyle/>
                    <a:p>
                      <a:pPr algn="l" fontAlgn="ctr"/>
                      <a:r>
                        <a:rPr lang="pt-BR" sz="900" u="none" strike="noStrike" dirty="0" err="1">
                          <a:effectLst/>
                        </a:rPr>
                        <a:t>Adm.Geral</a:t>
                      </a:r>
                      <a:r>
                        <a:rPr lang="pt-BR" sz="900" u="none" strike="noStrike" dirty="0">
                          <a:effectLst/>
                        </a:rPr>
                        <a:t> Executivo </a:t>
                      </a:r>
                      <a:endParaRPr lang="pt-BR" sz="9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a:effectLst/>
                        </a:rPr>
                        <a:t>322.005,33</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200" u="none" strike="noStrike" dirty="0">
                          <a:effectLst/>
                        </a:rPr>
                        <a:t>                           </a:t>
                      </a:r>
                      <a:r>
                        <a:rPr lang="pt-BR" sz="1400" u="none" strike="noStrike" dirty="0">
                          <a:effectLst/>
                        </a:rPr>
                        <a:t>403.121,40</a:t>
                      </a:r>
                      <a:r>
                        <a:rPr lang="pt-BR" sz="1200" u="none" strike="noStrike" dirty="0">
                          <a:effectLst/>
                        </a:rPr>
                        <a:t> </a:t>
                      </a:r>
                      <a:endParaRPr lang="pt-BR" sz="12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a:effectLst/>
                        </a:rPr>
                        <a:t>725.126,73</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b"/>
                      <a:r>
                        <a:rPr lang="pt-BR" sz="1400" u="none" strike="noStrike" dirty="0">
                          <a:effectLst/>
                        </a:rPr>
                        <a:t>2,04%</a:t>
                      </a:r>
                      <a:endParaRPr lang="pt-BR" sz="1400" b="0" i="0" u="none" strike="noStrike" dirty="0">
                        <a:solidFill>
                          <a:srgbClr val="000000"/>
                        </a:solidFill>
                        <a:effectLst/>
                        <a:latin typeface="Calibri"/>
                      </a:endParaRPr>
                    </a:p>
                  </a:txBody>
                  <a:tcPr marL="0" marR="0" marT="0" marB="0" anchor="b">
                    <a:solidFill>
                      <a:schemeClr val="tx2">
                        <a:lumMod val="20000"/>
                        <a:lumOff val="80000"/>
                      </a:schemeClr>
                    </a:solidFill>
                  </a:tcPr>
                </a:tc>
              </a:tr>
              <a:tr h="281936">
                <a:tc>
                  <a:txBody>
                    <a:bodyPr/>
                    <a:lstStyle/>
                    <a:p>
                      <a:pPr algn="l" fontAlgn="ctr"/>
                      <a:r>
                        <a:rPr lang="pt-BR" sz="900" u="none" strike="noStrike" dirty="0">
                          <a:effectLst/>
                        </a:rPr>
                        <a:t>Secr. </a:t>
                      </a:r>
                      <a:r>
                        <a:rPr lang="pt-BR" sz="900" u="none" strike="noStrike" dirty="0" err="1">
                          <a:effectLst/>
                        </a:rPr>
                        <a:t>Administ</a:t>
                      </a:r>
                      <a:r>
                        <a:rPr lang="pt-BR" sz="900" u="none" strike="noStrike" dirty="0">
                          <a:effectLst/>
                        </a:rPr>
                        <a:t>. E Finanças</a:t>
                      </a:r>
                      <a:endParaRPr lang="pt-BR" sz="9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2.020.865,29</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smtClean="0">
                          <a:effectLst/>
                        </a:rPr>
                        <a:t>                        </a:t>
                      </a:r>
                      <a:r>
                        <a:rPr lang="pt-BR" sz="1400" u="none" strike="noStrike" dirty="0">
                          <a:effectLst/>
                        </a:rPr>
                        <a:t>1.965.893,06 </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3.986.758,35</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b"/>
                      <a:r>
                        <a:rPr lang="pt-BR" sz="1400" u="none" strike="noStrike" dirty="0">
                          <a:effectLst/>
                        </a:rPr>
                        <a:t>11,24%</a:t>
                      </a:r>
                      <a:endParaRPr lang="pt-BR" sz="1400" b="0" i="0" u="none" strike="noStrike" dirty="0">
                        <a:solidFill>
                          <a:srgbClr val="000000"/>
                        </a:solidFill>
                        <a:effectLst/>
                        <a:latin typeface="Calibri"/>
                      </a:endParaRPr>
                    </a:p>
                  </a:txBody>
                  <a:tcPr marL="0" marR="0" marT="0" marB="0" anchor="b">
                    <a:solidFill>
                      <a:schemeClr val="accent1">
                        <a:lumMod val="40000"/>
                        <a:lumOff val="60000"/>
                      </a:schemeClr>
                    </a:solidFill>
                  </a:tcPr>
                </a:tc>
              </a:tr>
              <a:tr h="281936">
                <a:tc>
                  <a:txBody>
                    <a:bodyPr/>
                    <a:lstStyle/>
                    <a:p>
                      <a:pPr algn="l" fontAlgn="ctr"/>
                      <a:r>
                        <a:rPr lang="pt-BR" sz="900" u="none" strike="noStrike" dirty="0">
                          <a:effectLst/>
                        </a:rPr>
                        <a:t>Secr. Educação</a:t>
                      </a:r>
                      <a:endParaRPr lang="pt-BR" sz="9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a:effectLst/>
                        </a:rPr>
                        <a:t>5.128.105,06</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smtClean="0">
                          <a:effectLst/>
                        </a:rPr>
                        <a:t>                        </a:t>
                      </a:r>
                      <a:r>
                        <a:rPr lang="pt-BR" sz="1400" u="none" strike="noStrike" dirty="0">
                          <a:effectLst/>
                        </a:rPr>
                        <a:t>6.681.539,13 </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a:effectLst/>
                        </a:rPr>
                        <a:t>11.809.644,19</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b"/>
                      <a:r>
                        <a:rPr lang="pt-BR" sz="1400" u="none" strike="noStrike" dirty="0">
                          <a:effectLst/>
                        </a:rPr>
                        <a:t>33,30%</a:t>
                      </a:r>
                      <a:endParaRPr lang="pt-BR" sz="1400" b="0" i="0" u="none" strike="noStrike" dirty="0">
                        <a:solidFill>
                          <a:srgbClr val="000000"/>
                        </a:solidFill>
                        <a:effectLst/>
                        <a:latin typeface="Calibri"/>
                      </a:endParaRPr>
                    </a:p>
                  </a:txBody>
                  <a:tcPr marL="0" marR="0" marT="0" marB="0" anchor="b">
                    <a:solidFill>
                      <a:schemeClr val="tx2">
                        <a:lumMod val="20000"/>
                        <a:lumOff val="80000"/>
                      </a:schemeClr>
                    </a:solidFill>
                  </a:tcPr>
                </a:tc>
              </a:tr>
              <a:tr h="281936">
                <a:tc>
                  <a:txBody>
                    <a:bodyPr/>
                    <a:lstStyle/>
                    <a:p>
                      <a:pPr algn="l" fontAlgn="ctr"/>
                      <a:r>
                        <a:rPr lang="pt-BR" sz="900" u="none" strike="noStrike" dirty="0">
                          <a:effectLst/>
                        </a:rPr>
                        <a:t>Cultura</a:t>
                      </a:r>
                      <a:endParaRPr lang="pt-BR" sz="9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5.200,00</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200" u="none" strike="noStrike" dirty="0">
                          <a:effectLst/>
                        </a:rPr>
                        <a:t>                               </a:t>
                      </a:r>
                      <a:r>
                        <a:rPr lang="pt-BR" sz="1400" u="none" strike="noStrike" dirty="0">
                          <a:effectLst/>
                        </a:rPr>
                        <a:t>9.141,65</a:t>
                      </a:r>
                      <a:r>
                        <a:rPr lang="pt-BR" sz="1200" u="none" strike="noStrike" dirty="0">
                          <a:effectLst/>
                        </a:rPr>
                        <a:t> </a:t>
                      </a:r>
                      <a:endParaRPr lang="pt-BR" sz="12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14.341,65</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b"/>
                      <a:r>
                        <a:rPr lang="pt-BR" sz="1400" u="none" strike="noStrike" dirty="0">
                          <a:effectLst/>
                        </a:rPr>
                        <a:t>0,04%</a:t>
                      </a:r>
                      <a:endParaRPr lang="pt-BR" sz="1400" b="0" i="0" u="none" strike="noStrike" dirty="0">
                        <a:solidFill>
                          <a:srgbClr val="000000"/>
                        </a:solidFill>
                        <a:effectLst/>
                        <a:latin typeface="Calibri"/>
                      </a:endParaRPr>
                    </a:p>
                  </a:txBody>
                  <a:tcPr marL="0" marR="0" marT="0" marB="0" anchor="b">
                    <a:solidFill>
                      <a:schemeClr val="accent1">
                        <a:lumMod val="40000"/>
                        <a:lumOff val="60000"/>
                      </a:schemeClr>
                    </a:solidFill>
                  </a:tcPr>
                </a:tc>
              </a:tr>
              <a:tr h="281936">
                <a:tc>
                  <a:txBody>
                    <a:bodyPr/>
                    <a:lstStyle/>
                    <a:p>
                      <a:pPr algn="l" fontAlgn="ctr"/>
                      <a:r>
                        <a:rPr lang="pt-BR" sz="900" u="none" strike="noStrike" dirty="0">
                          <a:effectLst/>
                        </a:rPr>
                        <a:t>Secr. Assis. Social</a:t>
                      </a:r>
                      <a:endParaRPr lang="pt-BR" sz="9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a:effectLst/>
                        </a:rPr>
                        <a:t>545.367,94</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a:effectLst/>
                        </a:rPr>
                        <a:t>                           818.197,48 </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a:effectLst/>
                        </a:rPr>
                        <a:t>1.363.565,42</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b"/>
                      <a:r>
                        <a:rPr lang="pt-BR" sz="1400" u="none" strike="noStrike" dirty="0">
                          <a:effectLst/>
                        </a:rPr>
                        <a:t>3,84%</a:t>
                      </a:r>
                      <a:endParaRPr lang="pt-BR" sz="1400" b="0" i="0" u="none" strike="noStrike" dirty="0">
                        <a:solidFill>
                          <a:srgbClr val="000000"/>
                        </a:solidFill>
                        <a:effectLst/>
                        <a:latin typeface="Calibri"/>
                      </a:endParaRPr>
                    </a:p>
                  </a:txBody>
                  <a:tcPr marL="0" marR="0" marT="0" marB="0" anchor="b">
                    <a:solidFill>
                      <a:schemeClr val="tx2">
                        <a:lumMod val="20000"/>
                        <a:lumOff val="80000"/>
                      </a:schemeClr>
                    </a:solidFill>
                  </a:tcPr>
                </a:tc>
              </a:tr>
              <a:tr h="281936">
                <a:tc>
                  <a:txBody>
                    <a:bodyPr/>
                    <a:lstStyle/>
                    <a:p>
                      <a:pPr algn="l" fontAlgn="ctr"/>
                      <a:r>
                        <a:rPr lang="pt-BR" sz="900" u="none" strike="noStrike">
                          <a:effectLst/>
                        </a:rPr>
                        <a:t>Secr. Obras e Viação</a:t>
                      </a:r>
                      <a:endParaRPr lang="pt-BR" sz="900" b="0" i="0" u="none" strike="noStrike">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2.474.427,46</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200" u="none" strike="noStrike" dirty="0">
                          <a:effectLst/>
                        </a:rPr>
                        <a:t>                         </a:t>
                      </a:r>
                      <a:r>
                        <a:rPr lang="pt-BR" sz="1400" u="none" strike="noStrike" dirty="0">
                          <a:effectLst/>
                        </a:rPr>
                        <a:t>4.634.549,81 </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7.108.977,27</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b"/>
                      <a:r>
                        <a:rPr lang="pt-BR" sz="1400" u="none" strike="noStrike" dirty="0">
                          <a:effectLst/>
                        </a:rPr>
                        <a:t>20,04%</a:t>
                      </a:r>
                      <a:endParaRPr lang="pt-BR" sz="1400" b="0" i="0" u="none" strike="noStrike" dirty="0">
                        <a:solidFill>
                          <a:srgbClr val="000000"/>
                        </a:solidFill>
                        <a:effectLst/>
                        <a:latin typeface="Calibri"/>
                      </a:endParaRPr>
                    </a:p>
                  </a:txBody>
                  <a:tcPr marL="0" marR="0" marT="0" marB="0" anchor="b">
                    <a:solidFill>
                      <a:schemeClr val="accent1">
                        <a:lumMod val="40000"/>
                        <a:lumOff val="60000"/>
                      </a:schemeClr>
                    </a:solidFill>
                  </a:tcPr>
                </a:tc>
              </a:tr>
              <a:tr h="281936">
                <a:tc>
                  <a:txBody>
                    <a:bodyPr/>
                    <a:lstStyle/>
                    <a:p>
                      <a:pPr algn="l" fontAlgn="ctr"/>
                      <a:r>
                        <a:rPr lang="pt-BR" sz="900" u="none" strike="noStrike">
                          <a:effectLst/>
                        </a:rPr>
                        <a:t>Secr. Industria e Comercio</a:t>
                      </a:r>
                      <a:endParaRPr lang="pt-BR" sz="900" b="0" i="0" u="none" strike="noStrike">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a:effectLst/>
                        </a:rPr>
                        <a:t>56.131,63</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200" u="none" strike="noStrike" dirty="0">
                          <a:effectLst/>
                        </a:rPr>
                        <a:t>                             </a:t>
                      </a:r>
                      <a:r>
                        <a:rPr lang="pt-BR" sz="1400" u="none" strike="noStrike" dirty="0">
                          <a:effectLst/>
                        </a:rPr>
                        <a:t>51.480,93 </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a:effectLst/>
                        </a:rPr>
                        <a:t>107.612,56</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b"/>
                      <a:r>
                        <a:rPr lang="pt-BR" sz="1400" u="none" strike="noStrike" dirty="0">
                          <a:effectLst/>
                        </a:rPr>
                        <a:t>0,30%</a:t>
                      </a:r>
                      <a:endParaRPr lang="pt-BR" sz="1400" b="0" i="0" u="none" strike="noStrike" dirty="0">
                        <a:solidFill>
                          <a:srgbClr val="000000"/>
                        </a:solidFill>
                        <a:effectLst/>
                        <a:latin typeface="Calibri"/>
                      </a:endParaRPr>
                    </a:p>
                  </a:txBody>
                  <a:tcPr marL="0" marR="0" marT="0" marB="0" anchor="b">
                    <a:solidFill>
                      <a:schemeClr val="tx2">
                        <a:lumMod val="20000"/>
                        <a:lumOff val="80000"/>
                      </a:schemeClr>
                    </a:solidFill>
                  </a:tcPr>
                </a:tc>
              </a:tr>
              <a:tr h="281936">
                <a:tc>
                  <a:txBody>
                    <a:bodyPr/>
                    <a:lstStyle/>
                    <a:p>
                      <a:pPr algn="l" fontAlgn="ctr"/>
                      <a:r>
                        <a:rPr lang="pt-BR" sz="900" u="none" strike="noStrike">
                          <a:effectLst/>
                        </a:rPr>
                        <a:t>Secr. Desenv. Rural</a:t>
                      </a:r>
                      <a:endParaRPr lang="pt-BR" sz="900" b="0" i="0" u="none" strike="noStrike">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376.778,93</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200" u="none" strike="noStrike" dirty="0">
                          <a:effectLst/>
                        </a:rPr>
                        <a:t>                           </a:t>
                      </a:r>
                      <a:r>
                        <a:rPr lang="pt-BR" sz="1400" u="none" strike="noStrike" dirty="0">
                          <a:effectLst/>
                        </a:rPr>
                        <a:t>461.118,89 </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837.897,82</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b"/>
                      <a:r>
                        <a:rPr lang="pt-BR" sz="1400" u="none" strike="noStrike" dirty="0">
                          <a:effectLst/>
                        </a:rPr>
                        <a:t>2,36%</a:t>
                      </a:r>
                      <a:endParaRPr lang="pt-BR" sz="1400" b="0" i="0" u="none" strike="noStrike" dirty="0">
                        <a:solidFill>
                          <a:srgbClr val="000000"/>
                        </a:solidFill>
                        <a:effectLst/>
                        <a:latin typeface="Calibri"/>
                      </a:endParaRPr>
                    </a:p>
                  </a:txBody>
                  <a:tcPr marL="0" marR="0" marT="0" marB="0" anchor="b">
                    <a:solidFill>
                      <a:schemeClr val="accent1">
                        <a:lumMod val="40000"/>
                        <a:lumOff val="60000"/>
                      </a:schemeClr>
                    </a:solidFill>
                  </a:tcPr>
                </a:tc>
              </a:tr>
              <a:tr h="281936">
                <a:tc>
                  <a:txBody>
                    <a:bodyPr/>
                    <a:lstStyle/>
                    <a:p>
                      <a:pPr algn="l" fontAlgn="ctr"/>
                      <a:r>
                        <a:rPr lang="pt-BR" sz="900" u="none" strike="noStrike">
                          <a:effectLst/>
                        </a:rPr>
                        <a:t>Secr. Saúde</a:t>
                      </a:r>
                      <a:endParaRPr lang="pt-BR" sz="900" b="0" i="0" u="none" strike="noStrike">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a:effectLst/>
                        </a:rPr>
                        <a:t>2.831.096,22</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200" u="none" strike="noStrike" dirty="0">
                          <a:effectLst/>
                        </a:rPr>
                        <a:t>                         </a:t>
                      </a:r>
                      <a:r>
                        <a:rPr lang="pt-BR" sz="1400" u="none" strike="noStrike" dirty="0">
                          <a:effectLst/>
                        </a:rPr>
                        <a:t>4.121.886,87 </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a:effectLst/>
                        </a:rPr>
                        <a:t>6.952.983,09</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b"/>
                      <a:r>
                        <a:rPr lang="pt-BR" sz="1400" u="none" strike="noStrike" dirty="0">
                          <a:effectLst/>
                        </a:rPr>
                        <a:t>19,60%</a:t>
                      </a:r>
                      <a:endParaRPr lang="pt-BR" sz="1400" b="0" i="0" u="none" strike="noStrike" dirty="0">
                        <a:solidFill>
                          <a:srgbClr val="000000"/>
                        </a:solidFill>
                        <a:effectLst/>
                        <a:latin typeface="Calibri"/>
                      </a:endParaRPr>
                    </a:p>
                  </a:txBody>
                  <a:tcPr marL="0" marR="0" marT="0" marB="0" anchor="b">
                    <a:solidFill>
                      <a:schemeClr val="tx2">
                        <a:lumMod val="20000"/>
                        <a:lumOff val="80000"/>
                      </a:schemeClr>
                    </a:solidFill>
                  </a:tcPr>
                </a:tc>
              </a:tr>
              <a:tr h="281936">
                <a:tc>
                  <a:txBody>
                    <a:bodyPr/>
                    <a:lstStyle/>
                    <a:p>
                      <a:pPr algn="l" fontAlgn="ctr"/>
                      <a:r>
                        <a:rPr lang="pt-BR" sz="900" u="none" strike="noStrike">
                          <a:effectLst/>
                        </a:rPr>
                        <a:t>Secr. Segurança e Transito</a:t>
                      </a:r>
                      <a:endParaRPr lang="pt-BR" sz="900" b="0" i="0" u="none" strike="noStrike">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269.603,88</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200" u="none" strike="noStrike" dirty="0">
                          <a:effectLst/>
                        </a:rPr>
                        <a:t>                           </a:t>
                      </a:r>
                      <a:r>
                        <a:rPr lang="pt-BR" sz="1400" u="none" strike="noStrike" dirty="0">
                          <a:effectLst/>
                        </a:rPr>
                        <a:t>303.983,66 </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573.587,54</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b"/>
                      <a:r>
                        <a:rPr lang="pt-BR" sz="1400" u="none" strike="noStrike" dirty="0">
                          <a:effectLst/>
                        </a:rPr>
                        <a:t>1,62%</a:t>
                      </a:r>
                      <a:endParaRPr lang="pt-BR" sz="1400" b="0" i="0" u="none" strike="noStrike" dirty="0">
                        <a:solidFill>
                          <a:srgbClr val="000000"/>
                        </a:solidFill>
                        <a:effectLst/>
                        <a:latin typeface="Calibri"/>
                      </a:endParaRPr>
                    </a:p>
                  </a:txBody>
                  <a:tcPr marL="0" marR="0" marT="0" marB="0" anchor="b">
                    <a:solidFill>
                      <a:schemeClr val="accent1">
                        <a:lumMod val="40000"/>
                        <a:lumOff val="60000"/>
                      </a:schemeClr>
                    </a:solidFill>
                  </a:tcPr>
                </a:tc>
              </a:tr>
              <a:tr h="281936">
                <a:tc>
                  <a:txBody>
                    <a:bodyPr/>
                    <a:lstStyle/>
                    <a:p>
                      <a:pPr algn="l" fontAlgn="ctr"/>
                      <a:r>
                        <a:rPr lang="pt-BR" sz="900" u="none" strike="noStrike">
                          <a:effectLst/>
                        </a:rPr>
                        <a:t>Secr. Esporte e Turismo</a:t>
                      </a:r>
                      <a:endParaRPr lang="pt-BR" sz="900" b="0" i="0" u="none" strike="noStrike">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a:effectLst/>
                        </a:rPr>
                        <a:t>25.231,38</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200" u="none" strike="noStrike" dirty="0">
                          <a:effectLst/>
                        </a:rPr>
                        <a:t>                             </a:t>
                      </a:r>
                      <a:r>
                        <a:rPr lang="pt-BR" sz="1400" u="none" strike="noStrike" dirty="0">
                          <a:effectLst/>
                        </a:rPr>
                        <a:t>28.994,14 </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a:effectLst/>
                        </a:rPr>
                        <a:t>54.225,52</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b"/>
                      <a:r>
                        <a:rPr lang="pt-BR" sz="1400" u="none" strike="noStrike" dirty="0">
                          <a:effectLst/>
                        </a:rPr>
                        <a:t>0,15%</a:t>
                      </a:r>
                      <a:endParaRPr lang="pt-BR" sz="1400" b="0" i="0" u="none" strike="noStrike" dirty="0">
                        <a:solidFill>
                          <a:srgbClr val="000000"/>
                        </a:solidFill>
                        <a:effectLst/>
                        <a:latin typeface="Calibri"/>
                      </a:endParaRPr>
                    </a:p>
                  </a:txBody>
                  <a:tcPr marL="0" marR="0" marT="0" marB="0" anchor="b">
                    <a:solidFill>
                      <a:schemeClr val="tx2">
                        <a:lumMod val="20000"/>
                        <a:lumOff val="80000"/>
                      </a:schemeClr>
                    </a:solidFill>
                  </a:tcPr>
                </a:tc>
              </a:tr>
              <a:tr h="281936">
                <a:tc>
                  <a:txBody>
                    <a:bodyPr/>
                    <a:lstStyle/>
                    <a:p>
                      <a:pPr algn="l" fontAlgn="ctr"/>
                      <a:r>
                        <a:rPr lang="pt-BR" sz="900" u="none" strike="noStrike">
                          <a:effectLst/>
                        </a:rPr>
                        <a:t>Secr. Plan. Urban. E Des. Sust</a:t>
                      </a:r>
                      <a:endParaRPr lang="pt-BR" sz="900" b="0" i="0" u="none" strike="noStrike">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44.370,30</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200" u="none" strike="noStrike" dirty="0">
                          <a:effectLst/>
                        </a:rPr>
                        <a:t>                             </a:t>
                      </a:r>
                      <a:r>
                        <a:rPr lang="pt-BR" sz="1400" u="none" strike="noStrike" dirty="0">
                          <a:effectLst/>
                        </a:rPr>
                        <a:t>53.391,27 </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97.761,57</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b"/>
                      <a:r>
                        <a:rPr lang="pt-BR" sz="1400" u="none" strike="noStrike" dirty="0">
                          <a:effectLst/>
                        </a:rPr>
                        <a:t>0,28%</a:t>
                      </a:r>
                      <a:endParaRPr lang="pt-BR" sz="1400" b="0" i="0" u="none" strike="noStrike" dirty="0">
                        <a:solidFill>
                          <a:srgbClr val="000000"/>
                        </a:solidFill>
                        <a:effectLst/>
                        <a:latin typeface="Calibri"/>
                      </a:endParaRPr>
                    </a:p>
                  </a:txBody>
                  <a:tcPr marL="0" marR="0" marT="0" marB="0" anchor="b">
                    <a:solidFill>
                      <a:schemeClr val="accent1">
                        <a:lumMod val="40000"/>
                        <a:lumOff val="60000"/>
                      </a:schemeClr>
                    </a:solidFill>
                  </a:tcPr>
                </a:tc>
              </a:tr>
              <a:tr h="281936">
                <a:tc>
                  <a:txBody>
                    <a:bodyPr/>
                    <a:lstStyle/>
                    <a:p>
                      <a:pPr algn="l" fontAlgn="ctr"/>
                      <a:r>
                        <a:rPr lang="pt-BR" sz="900" u="none" strike="noStrike">
                          <a:effectLst/>
                        </a:rPr>
                        <a:t>Secr. Comunicação Social</a:t>
                      </a:r>
                      <a:endParaRPr lang="pt-BR" sz="900" b="0" i="0" u="none" strike="noStrike">
                        <a:solidFill>
                          <a:srgbClr val="000000"/>
                        </a:solidFill>
                        <a:effectLst/>
                        <a:latin typeface="Tahoma"/>
                      </a:endParaRPr>
                    </a:p>
                  </a:txBody>
                  <a:tcPr marL="0" marR="0" marT="0" marB="0" anchor="ctr">
                    <a:solidFill>
                      <a:schemeClr val="tx2">
                        <a:lumMod val="20000"/>
                        <a:lumOff val="80000"/>
                      </a:schemeClr>
                    </a:solidFill>
                  </a:tcPr>
                </a:tc>
                <a:tc>
                  <a:txBody>
                    <a:bodyPr/>
                    <a:lstStyle/>
                    <a:p>
                      <a:pPr algn="l" fontAlgn="b"/>
                      <a:r>
                        <a:rPr lang="pt-BR" sz="1400" u="none" strike="noStrike" dirty="0">
                          <a:effectLst/>
                        </a:rPr>
                        <a:t> </a:t>
                      </a:r>
                      <a:endParaRPr lang="pt-BR" sz="1400" b="0" i="0" u="none" strike="noStrike" dirty="0">
                        <a:solidFill>
                          <a:srgbClr val="000000"/>
                        </a:solidFill>
                        <a:effectLst/>
                        <a:latin typeface="Calibri"/>
                      </a:endParaRPr>
                    </a:p>
                  </a:txBody>
                  <a:tcPr marL="0" marR="0" marT="0" marB="0" anchor="b">
                    <a:solidFill>
                      <a:schemeClr val="tx2">
                        <a:lumMod val="20000"/>
                        <a:lumOff val="80000"/>
                      </a:schemeClr>
                    </a:solidFill>
                  </a:tcPr>
                </a:tc>
                <a:tc>
                  <a:txBody>
                    <a:bodyPr/>
                    <a:lstStyle/>
                    <a:p>
                      <a:pPr algn="r" fontAlgn="ctr"/>
                      <a:r>
                        <a:rPr lang="pt-BR" sz="1200" u="none" strike="noStrike" dirty="0">
                          <a:effectLst/>
                        </a:rPr>
                        <a:t>                                  </a:t>
                      </a:r>
                      <a:r>
                        <a:rPr lang="pt-BR" sz="1400" u="none" strike="noStrike" dirty="0">
                          <a:effectLst/>
                        </a:rPr>
                        <a:t>750,00 </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1400" u="none" strike="noStrike" dirty="0">
                          <a:effectLst/>
                        </a:rPr>
                        <a:t>750,00</a:t>
                      </a:r>
                      <a:endParaRPr lang="pt-BR" sz="14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b"/>
                      <a:r>
                        <a:rPr lang="pt-BR" sz="1400" u="none" strike="noStrike" dirty="0">
                          <a:effectLst/>
                        </a:rPr>
                        <a:t>0,00%</a:t>
                      </a:r>
                      <a:endParaRPr lang="pt-BR" sz="1400" b="0" i="0" u="none" strike="noStrike" dirty="0">
                        <a:solidFill>
                          <a:srgbClr val="000000"/>
                        </a:solidFill>
                        <a:effectLst/>
                        <a:latin typeface="Calibri"/>
                      </a:endParaRPr>
                    </a:p>
                  </a:txBody>
                  <a:tcPr marL="0" marR="0" marT="0" marB="0" anchor="b">
                    <a:solidFill>
                      <a:schemeClr val="tx2">
                        <a:lumMod val="20000"/>
                        <a:lumOff val="80000"/>
                      </a:schemeClr>
                    </a:solidFill>
                  </a:tcPr>
                </a:tc>
              </a:tr>
              <a:tr h="437001">
                <a:tc>
                  <a:txBody>
                    <a:bodyPr/>
                    <a:lstStyle/>
                    <a:p>
                      <a:pPr algn="l" fontAlgn="ctr"/>
                      <a:r>
                        <a:rPr lang="pt-BR" sz="900" u="none" strike="noStrike">
                          <a:effectLst/>
                        </a:rPr>
                        <a:t>Fundo Mun. Ass.Crian Adol - FIA</a:t>
                      </a:r>
                      <a:endParaRPr lang="pt-BR" sz="900" b="0" i="0" u="none" strike="noStrike">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b"/>
                      <a:r>
                        <a:rPr lang="pt-BR" sz="1400" u="none" strike="noStrike" dirty="0">
                          <a:effectLst/>
                        </a:rPr>
                        <a:t>37.745,80</a:t>
                      </a:r>
                      <a:endParaRPr lang="pt-BR" sz="1400" b="0" i="0" u="none" strike="noStrike" dirty="0">
                        <a:solidFill>
                          <a:srgbClr val="000000"/>
                        </a:solidFill>
                        <a:effectLst/>
                        <a:latin typeface="Calibri"/>
                      </a:endParaRPr>
                    </a:p>
                  </a:txBody>
                  <a:tcPr marL="0" marR="0" marT="0" marB="0" anchor="b">
                    <a:solidFill>
                      <a:schemeClr val="accent1">
                        <a:lumMod val="40000"/>
                        <a:lumOff val="60000"/>
                      </a:schemeClr>
                    </a:solidFill>
                  </a:tcPr>
                </a:tc>
                <a:tc>
                  <a:txBody>
                    <a:bodyPr/>
                    <a:lstStyle/>
                    <a:p>
                      <a:pPr algn="r" fontAlgn="ctr"/>
                      <a:r>
                        <a:rPr lang="pt-BR" sz="1200" u="none" strike="noStrike" dirty="0">
                          <a:effectLst/>
                        </a:rPr>
                        <a:t>                               </a:t>
                      </a:r>
                      <a:r>
                        <a:rPr lang="pt-BR" sz="1400" u="none" strike="noStrike" dirty="0">
                          <a:effectLst/>
                        </a:rPr>
                        <a:t>2.632,00 </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ctr"/>
                      <a:r>
                        <a:rPr lang="pt-BR" sz="1400" u="none" strike="noStrike" dirty="0">
                          <a:effectLst/>
                        </a:rPr>
                        <a:t>40.377,80</a:t>
                      </a:r>
                      <a:endParaRPr lang="pt-BR" sz="1400" b="0" i="0" u="none" strike="noStrike" dirty="0">
                        <a:solidFill>
                          <a:srgbClr val="000000"/>
                        </a:solidFill>
                        <a:effectLst/>
                        <a:latin typeface="Tahoma"/>
                      </a:endParaRPr>
                    </a:p>
                  </a:txBody>
                  <a:tcPr marL="0" marR="0" marT="0" marB="0" anchor="ctr">
                    <a:solidFill>
                      <a:schemeClr val="accent1">
                        <a:lumMod val="40000"/>
                        <a:lumOff val="60000"/>
                      </a:schemeClr>
                    </a:solidFill>
                  </a:tcPr>
                </a:tc>
                <a:tc>
                  <a:txBody>
                    <a:bodyPr/>
                    <a:lstStyle/>
                    <a:p>
                      <a:pPr algn="r" fontAlgn="b"/>
                      <a:r>
                        <a:rPr lang="pt-BR" sz="1400" u="none" strike="noStrike" dirty="0">
                          <a:effectLst/>
                        </a:rPr>
                        <a:t>0,11%</a:t>
                      </a:r>
                      <a:endParaRPr lang="pt-BR" sz="1400" b="0" i="0" u="none" strike="noStrike" dirty="0">
                        <a:solidFill>
                          <a:srgbClr val="000000"/>
                        </a:solidFill>
                        <a:effectLst/>
                        <a:latin typeface="Calibri"/>
                      </a:endParaRPr>
                    </a:p>
                  </a:txBody>
                  <a:tcPr marL="0" marR="0" marT="0" marB="0" anchor="b">
                    <a:solidFill>
                      <a:schemeClr val="accent1">
                        <a:lumMod val="40000"/>
                        <a:lumOff val="60000"/>
                      </a:schemeClr>
                    </a:solidFill>
                  </a:tcPr>
                </a:tc>
              </a:tr>
              <a:tr h="648452">
                <a:tc>
                  <a:txBody>
                    <a:bodyPr/>
                    <a:lstStyle/>
                    <a:p>
                      <a:pPr algn="l" fontAlgn="ctr"/>
                      <a:r>
                        <a:rPr lang="pt-BR" sz="900" b="1" u="none" strike="noStrike">
                          <a:effectLst/>
                        </a:rPr>
                        <a:t>TOTAL DA DESPESA EXECUTADA ATÉ O 2° QUADRIMESTRE</a:t>
                      </a:r>
                      <a:endParaRPr lang="pt-BR" sz="900" b="1" i="0" u="none" strike="noStrike">
                        <a:solidFill>
                          <a:srgbClr val="FFFFFF"/>
                        </a:solidFill>
                        <a:effectLst/>
                        <a:latin typeface="Tahoma"/>
                      </a:endParaRPr>
                    </a:p>
                  </a:txBody>
                  <a:tcPr marL="0" marR="0" marT="0" marB="0" anchor="ctr">
                    <a:solidFill>
                      <a:schemeClr val="tx2">
                        <a:lumMod val="40000"/>
                        <a:lumOff val="60000"/>
                      </a:schemeClr>
                    </a:solidFill>
                  </a:tcPr>
                </a:tc>
                <a:tc>
                  <a:txBody>
                    <a:bodyPr/>
                    <a:lstStyle/>
                    <a:p>
                      <a:pPr algn="r" fontAlgn="ctr"/>
                      <a:r>
                        <a:rPr lang="pt-BR" sz="1400" b="1" u="none" strike="noStrike" dirty="0">
                          <a:effectLst/>
                        </a:rPr>
                        <a:t>14.979.631,14</a:t>
                      </a:r>
                      <a:endParaRPr lang="pt-BR" sz="1400" b="1" i="0" u="none" strike="noStrike" dirty="0">
                        <a:solidFill>
                          <a:srgbClr val="FFFFFF"/>
                        </a:solidFill>
                        <a:effectLst/>
                        <a:latin typeface="Tahoma"/>
                      </a:endParaRPr>
                    </a:p>
                  </a:txBody>
                  <a:tcPr marL="0" marR="0" marT="0" marB="0" anchor="ctr">
                    <a:solidFill>
                      <a:schemeClr val="tx2">
                        <a:lumMod val="40000"/>
                        <a:lumOff val="60000"/>
                      </a:schemeClr>
                    </a:solidFill>
                  </a:tcPr>
                </a:tc>
                <a:tc>
                  <a:txBody>
                    <a:bodyPr/>
                    <a:lstStyle/>
                    <a:p>
                      <a:pPr algn="r" fontAlgn="ctr"/>
                      <a:r>
                        <a:rPr lang="pt-BR" sz="1200" b="1" u="none" strike="noStrike" dirty="0">
                          <a:effectLst/>
                        </a:rPr>
                        <a:t>                    </a:t>
                      </a:r>
                      <a:r>
                        <a:rPr lang="pt-BR" sz="1400" b="1" u="none" strike="noStrike" dirty="0">
                          <a:effectLst/>
                        </a:rPr>
                        <a:t>20.489.834,72 </a:t>
                      </a:r>
                      <a:endParaRPr lang="pt-BR" sz="1400" b="1" i="0" u="none" strike="noStrike" dirty="0">
                        <a:solidFill>
                          <a:srgbClr val="FFFFFF"/>
                        </a:solidFill>
                        <a:effectLst/>
                        <a:latin typeface="Tahoma"/>
                      </a:endParaRPr>
                    </a:p>
                  </a:txBody>
                  <a:tcPr marL="0" marR="0" marT="0" marB="0" anchor="ctr">
                    <a:solidFill>
                      <a:schemeClr val="tx2">
                        <a:lumMod val="40000"/>
                        <a:lumOff val="60000"/>
                      </a:schemeClr>
                    </a:solidFill>
                  </a:tcPr>
                </a:tc>
                <a:tc>
                  <a:txBody>
                    <a:bodyPr/>
                    <a:lstStyle/>
                    <a:p>
                      <a:pPr algn="r" fontAlgn="ctr"/>
                      <a:r>
                        <a:rPr lang="pt-BR" sz="1400" b="1" u="none" strike="noStrike" dirty="0">
                          <a:effectLst/>
                        </a:rPr>
                        <a:t>35.469.465,86</a:t>
                      </a:r>
                      <a:endParaRPr lang="pt-BR" sz="1400" b="1" i="0" u="none" strike="noStrike" dirty="0">
                        <a:solidFill>
                          <a:srgbClr val="FFFFFF"/>
                        </a:solidFill>
                        <a:effectLst/>
                        <a:latin typeface="Tahoma"/>
                      </a:endParaRPr>
                    </a:p>
                  </a:txBody>
                  <a:tcPr marL="0" marR="0" marT="0" marB="0" anchor="ctr">
                    <a:solidFill>
                      <a:schemeClr val="tx2">
                        <a:lumMod val="40000"/>
                        <a:lumOff val="60000"/>
                      </a:schemeClr>
                    </a:solidFill>
                  </a:tcPr>
                </a:tc>
                <a:tc>
                  <a:txBody>
                    <a:bodyPr/>
                    <a:lstStyle/>
                    <a:p>
                      <a:pPr algn="r" fontAlgn="b"/>
                      <a:r>
                        <a:rPr lang="pt-BR" sz="1400" b="1" u="none" strike="noStrike" dirty="0">
                          <a:effectLst/>
                        </a:rPr>
                        <a:t>100%</a:t>
                      </a:r>
                      <a:endParaRPr lang="pt-BR" sz="1400" b="1" i="0" u="none" strike="noStrike" dirty="0">
                        <a:solidFill>
                          <a:srgbClr val="FFFFFF"/>
                        </a:solidFill>
                        <a:effectLst/>
                        <a:latin typeface="Calibri"/>
                      </a:endParaRPr>
                    </a:p>
                  </a:txBody>
                  <a:tcPr marL="0" marR="0" marT="0" marB="0" anchor="b">
                    <a:solidFill>
                      <a:schemeClr val="tx2">
                        <a:lumMod val="40000"/>
                        <a:lumOff val="60000"/>
                      </a:schemeClr>
                    </a:solidFill>
                  </a:tcPr>
                </a:tc>
              </a:tr>
            </a:tbl>
          </a:graphicData>
        </a:graphic>
      </p:graphicFrame>
    </p:spTree>
    <p:extLst>
      <p:ext uri="{BB962C8B-B14F-4D97-AF65-F5344CB8AC3E}">
        <p14:creationId xmlns:p14="http://schemas.microsoft.com/office/powerpoint/2010/main" val="227447632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3"/>
          <p:cNvSpPr txBox="1">
            <a:spLocks noChangeArrowheads="1"/>
          </p:cNvSpPr>
          <p:nvPr/>
        </p:nvSpPr>
        <p:spPr bwMode="auto">
          <a:xfrm>
            <a:off x="142875" y="1346200"/>
            <a:ext cx="8713788" cy="6186488"/>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defRPr/>
            </a:pPr>
            <a:endParaRPr lang="pt-BR" sz="1200"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1200" dirty="0" smtClean="0">
              <a:latin typeface="Arial" panose="020B0604020202020204" pitchFamily="34" charset="0"/>
              <a:cs typeface="Arial" pitchFamily="34" charset="0"/>
            </a:endParaRPr>
          </a:p>
          <a:p>
            <a:pPr eaLnBrk="1" hangingPunct="1">
              <a:lnSpc>
                <a:spcPct val="150000"/>
              </a:lnSpc>
              <a:spcBef>
                <a:spcPct val="0"/>
              </a:spcBef>
              <a:buFontTx/>
              <a:buNone/>
              <a:defRPr/>
            </a:pPr>
            <a:r>
              <a:rPr lang="pt-BR" sz="2400" b="1" u="sng" dirty="0" smtClean="0">
                <a:latin typeface="Arial" panose="020B0604020202020204" pitchFamily="34" charset="0"/>
                <a:cs typeface="Arial" pitchFamily="34" charset="0"/>
              </a:rPr>
              <a:t>A estrutura esta dividida em:</a:t>
            </a:r>
          </a:p>
          <a:p>
            <a:pPr marL="342900" indent="-342900" eaLnBrk="1" hangingPunct="1">
              <a:lnSpc>
                <a:spcPct val="150000"/>
              </a:lnSpc>
              <a:spcBef>
                <a:spcPct val="0"/>
              </a:spcBef>
              <a:defRPr/>
            </a:pPr>
            <a:r>
              <a:rPr lang="pt-BR" sz="2400" dirty="0" smtClean="0">
                <a:latin typeface="Arial" panose="020B0604020202020204" pitchFamily="34" charset="0"/>
                <a:cs typeface="Arial" pitchFamily="34" charset="0"/>
              </a:rPr>
              <a:t>Secretaria de Saúde- Gestão</a:t>
            </a:r>
          </a:p>
          <a:p>
            <a:pPr marL="342900" indent="-342900" eaLnBrk="1" hangingPunct="1">
              <a:lnSpc>
                <a:spcPct val="150000"/>
              </a:lnSpc>
              <a:spcBef>
                <a:spcPct val="0"/>
              </a:spcBef>
              <a:defRPr/>
            </a:pPr>
            <a:r>
              <a:rPr lang="pt-BR" sz="2400" dirty="0" smtClean="0">
                <a:latin typeface="Arial" panose="020B0604020202020204" pitchFamily="34" charset="0"/>
                <a:cs typeface="Arial" pitchFamily="34" charset="0"/>
              </a:rPr>
              <a:t>Controle e Avaliação</a:t>
            </a:r>
          </a:p>
          <a:p>
            <a:pPr marL="342900" indent="-342900" eaLnBrk="1" hangingPunct="1">
              <a:lnSpc>
                <a:spcPct val="150000"/>
              </a:lnSpc>
              <a:spcBef>
                <a:spcPct val="0"/>
              </a:spcBef>
              <a:defRPr/>
            </a:pPr>
            <a:r>
              <a:rPr lang="pt-BR" sz="2400" dirty="0" smtClean="0">
                <a:latin typeface="Arial" panose="020B0604020202020204" pitchFamily="34" charset="0"/>
                <a:cs typeface="Arial" pitchFamily="34" charset="0"/>
              </a:rPr>
              <a:t>Atenção Básica</a:t>
            </a:r>
          </a:p>
          <a:p>
            <a:pPr marL="342900" indent="-342900" eaLnBrk="1" hangingPunct="1">
              <a:lnSpc>
                <a:spcPct val="150000"/>
              </a:lnSpc>
              <a:spcBef>
                <a:spcPct val="0"/>
              </a:spcBef>
              <a:defRPr/>
            </a:pPr>
            <a:r>
              <a:rPr lang="pt-BR" sz="2400" dirty="0" smtClean="0">
                <a:latin typeface="Arial" panose="020B0604020202020204" pitchFamily="34" charset="0"/>
                <a:cs typeface="Arial" pitchFamily="34" charset="0"/>
              </a:rPr>
              <a:t>Vigilância em Saúde</a:t>
            </a:r>
          </a:p>
          <a:p>
            <a:pPr marL="342900" indent="-342900" eaLnBrk="1" hangingPunct="1">
              <a:lnSpc>
                <a:spcPct val="150000"/>
              </a:lnSpc>
              <a:spcBef>
                <a:spcPct val="0"/>
              </a:spcBef>
              <a:defRPr/>
            </a:pPr>
            <a:r>
              <a:rPr lang="pt-BR" sz="2400" dirty="0" smtClean="0">
                <a:latin typeface="Arial" panose="020B0604020202020204" pitchFamily="34" charset="0"/>
                <a:cs typeface="Arial" pitchFamily="34" charset="0"/>
              </a:rPr>
              <a:t>Tratamento Fora do Domicilio (TFD)</a:t>
            </a:r>
          </a:p>
          <a:p>
            <a:pPr marL="342900" indent="-342900" eaLnBrk="1" hangingPunct="1">
              <a:lnSpc>
                <a:spcPct val="150000"/>
              </a:lnSpc>
              <a:spcBef>
                <a:spcPct val="0"/>
              </a:spcBef>
              <a:defRPr/>
            </a:pPr>
            <a:r>
              <a:rPr lang="pt-BR" sz="2400" dirty="0" smtClean="0">
                <a:latin typeface="Arial" panose="020B0604020202020204" pitchFamily="34" charset="0"/>
                <a:cs typeface="Arial" pitchFamily="34" charset="0"/>
              </a:rPr>
              <a:t>Assistência Farmacêutica </a:t>
            </a:r>
          </a:p>
          <a:p>
            <a:pPr marL="342900" indent="-342900" eaLnBrk="1" hangingPunct="1">
              <a:lnSpc>
                <a:spcPct val="150000"/>
              </a:lnSpc>
              <a:spcBef>
                <a:spcPct val="0"/>
              </a:spcBef>
              <a:defRPr/>
            </a:pPr>
            <a:r>
              <a:rPr lang="pt-BR" sz="2400" dirty="0" smtClean="0">
                <a:latin typeface="Arial" panose="020B0604020202020204" pitchFamily="34" charset="0"/>
                <a:cs typeface="Arial" pitchFamily="34" charset="0"/>
              </a:rPr>
              <a:t>Conselho Municipal de Saúde </a:t>
            </a:r>
          </a:p>
          <a:p>
            <a:pPr marL="342900" indent="-342900" eaLnBrk="1" hangingPunct="1">
              <a:lnSpc>
                <a:spcPct val="150000"/>
              </a:lnSpc>
              <a:spcBef>
                <a:spcPct val="0"/>
              </a:spcBef>
              <a:defRPr/>
            </a:pPr>
            <a:endParaRPr lang="pt-BR" sz="2400"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1200"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1200" dirty="0" smtClean="0">
              <a:latin typeface="Arial" panose="020B0604020202020204" pitchFamily="34" charset="0"/>
              <a:cs typeface="Arial" pitchFamily="34" charset="0"/>
            </a:endParaRPr>
          </a:p>
        </p:txBody>
      </p:sp>
      <p:sp>
        <p:nvSpPr>
          <p:cNvPr id="7" name="Retângulo 6"/>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4100"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0709660"/>
      </p:ext>
    </p:extLst>
  </p:cSld>
  <p:clrMapOvr>
    <a:masterClrMapping/>
  </p:clrMapOvr>
  <p:transition>
    <p:wipe dir="d"/>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CaixaDeTexto 3"/>
          <p:cNvSpPr txBox="1">
            <a:spLocks noChangeArrowheads="1"/>
          </p:cNvSpPr>
          <p:nvPr/>
        </p:nvSpPr>
        <p:spPr bwMode="auto">
          <a:xfrm>
            <a:off x="214313" y="1000125"/>
            <a:ext cx="8713787" cy="6999288"/>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Tx/>
              <a:buNone/>
              <a:defRPr/>
            </a:pPr>
            <a:endParaRPr lang="pt-BR" sz="1200"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1200" dirty="0" smtClean="0">
              <a:latin typeface="Arial" panose="020B0604020202020204" pitchFamily="34" charset="0"/>
              <a:cs typeface="Arial" pitchFamily="34" charset="0"/>
            </a:endParaRPr>
          </a:p>
          <a:p>
            <a:pPr algn="just" eaLnBrk="1" hangingPunct="1">
              <a:spcBef>
                <a:spcPct val="0"/>
              </a:spcBef>
              <a:buFont typeface="Arial" panose="020B0604020202020204" pitchFamily="34" charset="0"/>
              <a:buNone/>
              <a:defRPr/>
            </a:pPr>
            <a:r>
              <a:rPr lang="pt-BR" sz="2400" b="1" u="sng" dirty="0" smtClean="0">
                <a:latin typeface="Arial" pitchFamily="34" charset="0"/>
                <a:cs typeface="Arial" pitchFamily="34" charset="0"/>
              </a:rPr>
              <a:t>Atenção Básica e Média e Alta Complexidade</a:t>
            </a:r>
          </a:p>
          <a:p>
            <a:pPr algn="just" eaLnBrk="1" hangingPunct="1">
              <a:spcBef>
                <a:spcPct val="0"/>
              </a:spcBef>
              <a:buFont typeface="Arial" panose="020B0604020202020204" pitchFamily="34" charset="0"/>
              <a:buNone/>
              <a:defRPr/>
            </a:pPr>
            <a:endParaRPr lang="pt-BR" sz="2400" b="1" u="sng" dirty="0" smtClean="0">
              <a:latin typeface="Arial" pitchFamily="34" charset="0"/>
              <a:cs typeface="Arial" pitchFamily="34" charset="0"/>
            </a:endParaRPr>
          </a:p>
          <a:p>
            <a:pPr marL="342900" indent="-342900" algn="just" eaLnBrk="1" hangingPunct="1">
              <a:spcBef>
                <a:spcPct val="0"/>
              </a:spcBef>
              <a:buFont typeface="Wingdings" pitchFamily="2" charset="2"/>
              <a:buChar char="ü"/>
              <a:defRPr/>
            </a:pPr>
            <a:r>
              <a:rPr lang="pt-BR" sz="2400" dirty="0" smtClean="0">
                <a:latin typeface="Arial" pitchFamily="34" charset="0"/>
                <a:cs typeface="Arial" pitchFamily="34" charset="0"/>
              </a:rPr>
              <a:t>141 Funcionários Sec. de Saúde </a:t>
            </a:r>
          </a:p>
          <a:p>
            <a:pPr marL="342900" indent="-342900" algn="just" eaLnBrk="1" hangingPunct="1">
              <a:spcBef>
                <a:spcPct val="0"/>
              </a:spcBef>
              <a:buFont typeface="Wingdings" pitchFamily="2" charset="2"/>
              <a:buChar char="ü"/>
              <a:defRPr/>
            </a:pPr>
            <a:r>
              <a:rPr lang="pt-BR" sz="2400" dirty="0" smtClean="0">
                <a:latin typeface="Arial" pitchFamily="34" charset="0"/>
                <a:cs typeface="Arial" pitchFamily="34" charset="0"/>
              </a:rPr>
              <a:t>08 Estratégias Saúde da Família E 06 Equipes de Saúde Bucal</a:t>
            </a:r>
          </a:p>
          <a:p>
            <a:pPr marL="342900" indent="-342900" algn="just" eaLnBrk="1" hangingPunct="1">
              <a:spcBef>
                <a:spcPct val="0"/>
              </a:spcBef>
              <a:buFont typeface="Wingdings" pitchFamily="2" charset="2"/>
              <a:buChar char="ü"/>
              <a:defRPr/>
            </a:pPr>
            <a:r>
              <a:rPr lang="pt-BR" sz="2400" dirty="0" smtClean="0">
                <a:latin typeface="Arial" pitchFamily="34" charset="0"/>
                <a:cs typeface="Arial" pitchFamily="34" charset="0"/>
              </a:rPr>
              <a:t>03 Extensões de Saúde</a:t>
            </a:r>
          </a:p>
          <a:p>
            <a:pPr marL="342900" indent="-342900" algn="just" eaLnBrk="1" hangingPunct="1">
              <a:spcBef>
                <a:spcPct val="0"/>
              </a:spcBef>
              <a:buFont typeface="Wingdings" pitchFamily="2" charset="2"/>
              <a:buChar char="ü"/>
              <a:defRPr/>
            </a:pPr>
            <a:r>
              <a:rPr lang="pt-BR" sz="2400" dirty="0" smtClean="0">
                <a:latin typeface="Arial" pitchFamily="34" charset="0"/>
                <a:cs typeface="Arial" pitchFamily="34" charset="0"/>
              </a:rPr>
              <a:t>01 Unidade Sanitária Central</a:t>
            </a:r>
          </a:p>
          <a:p>
            <a:pPr>
              <a:buFont typeface="Wingdings" pitchFamily="2" charset="2"/>
              <a:buChar char="ü"/>
              <a:defRPr/>
            </a:pPr>
            <a:r>
              <a:rPr lang="pt-BR" sz="2400" dirty="0" smtClean="0">
                <a:latin typeface="Arial" pitchFamily="34" charset="0"/>
                <a:cs typeface="Arial" pitchFamily="34" charset="0"/>
              </a:rPr>
              <a:t> 01 Farmácia Básica</a:t>
            </a:r>
          </a:p>
          <a:p>
            <a:pPr>
              <a:buFont typeface="Wingdings" pitchFamily="2" charset="2"/>
              <a:buChar char="ü"/>
              <a:defRPr/>
            </a:pPr>
            <a:r>
              <a:rPr lang="pt-BR" sz="2400" dirty="0" smtClean="0">
                <a:latin typeface="Arial" pitchFamily="34" charset="0"/>
                <a:cs typeface="Arial" pitchFamily="34" charset="0"/>
              </a:rPr>
              <a:t> 01 Núcleo De Apoio Ao Saúde Da Família – NASF</a:t>
            </a:r>
          </a:p>
          <a:p>
            <a:pPr>
              <a:buFont typeface="Wingdings" pitchFamily="2" charset="2"/>
              <a:buChar char="ü"/>
              <a:defRPr/>
            </a:pPr>
            <a:r>
              <a:rPr lang="pt-BR" sz="2400" dirty="0" smtClean="0">
                <a:latin typeface="Arial" pitchFamily="34" charset="0"/>
                <a:cs typeface="Arial" pitchFamily="34" charset="0"/>
              </a:rPr>
              <a:t>01 Equipe Multidisciplinar De Atenção Domiciliar – EMAD</a:t>
            </a:r>
          </a:p>
          <a:p>
            <a:pPr>
              <a:buFont typeface="Wingdings" pitchFamily="2" charset="2"/>
              <a:buChar char="ü"/>
              <a:defRPr/>
            </a:pPr>
            <a:r>
              <a:rPr lang="pt-BR" sz="2400" dirty="0" smtClean="0">
                <a:latin typeface="Arial" pitchFamily="34" charset="0"/>
                <a:cs typeface="Arial" pitchFamily="34" charset="0"/>
              </a:rPr>
              <a:t> 01 Centro De Apoio Psicossocial – CAPS</a:t>
            </a:r>
          </a:p>
          <a:p>
            <a:pPr>
              <a:defRPr/>
            </a:pPr>
            <a:endParaRPr lang="pt-BR" sz="2400" dirty="0" smtClean="0">
              <a:cs typeface="Arial" pitchFamily="34" charset="0"/>
            </a:endParaRPr>
          </a:p>
          <a:p>
            <a:pPr>
              <a:buFont typeface="Arial" panose="020B0604020202020204" pitchFamily="34" charset="0"/>
              <a:buNone/>
              <a:defRPr/>
            </a:pPr>
            <a:endParaRPr lang="pt-BR" sz="2400" dirty="0" smtClean="0">
              <a:cs typeface="Arial" pitchFamily="34" charset="0"/>
            </a:endParaRPr>
          </a:p>
          <a:p>
            <a:pPr marL="342900" indent="-342900" algn="just" eaLnBrk="1" hangingPunct="1">
              <a:lnSpc>
                <a:spcPct val="150000"/>
              </a:lnSpc>
              <a:spcBef>
                <a:spcPct val="0"/>
              </a:spcBef>
              <a:buFont typeface="Arial" panose="020B0604020202020204" pitchFamily="34" charset="0"/>
              <a:buNone/>
              <a:defRPr/>
            </a:pPr>
            <a:endParaRPr lang="pt-BR" sz="2400"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1200"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1200" dirty="0" smtClean="0">
              <a:latin typeface="Arial" panose="020B0604020202020204" pitchFamily="34" charset="0"/>
              <a:cs typeface="Arial" pitchFamily="34" charset="0"/>
            </a:endParaRPr>
          </a:p>
        </p:txBody>
      </p:sp>
      <p:sp>
        <p:nvSpPr>
          <p:cNvPr id="7" name="Retângulo 6"/>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5125"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60930"/>
      </p:ext>
    </p:extLst>
  </p:cSld>
  <p:clrMapOvr>
    <a:masterClrMapping/>
  </p:clrMapOvr>
  <p:transition>
    <p:wipe dir="d"/>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aixaDeTexto 3"/>
          <p:cNvSpPr txBox="1">
            <a:spLocks noChangeArrowheads="1"/>
          </p:cNvSpPr>
          <p:nvPr/>
        </p:nvSpPr>
        <p:spPr bwMode="auto">
          <a:xfrm>
            <a:off x="142875" y="1230313"/>
            <a:ext cx="87137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0000"/>
              </a:lnSpc>
            </a:pPr>
            <a:endParaRPr lang="pt-BR" sz="1200"/>
          </a:p>
          <a:p>
            <a:pPr eaLnBrk="1" hangingPunct="1">
              <a:lnSpc>
                <a:spcPct val="150000"/>
              </a:lnSpc>
            </a:pPr>
            <a:endParaRPr lang="pt-BR" sz="1200"/>
          </a:p>
          <a:p>
            <a:pPr eaLnBrk="1" hangingPunct="1">
              <a:lnSpc>
                <a:spcPct val="150000"/>
              </a:lnSpc>
            </a:pPr>
            <a:endParaRPr lang="pt-BR" sz="2400"/>
          </a:p>
          <a:p>
            <a:pPr eaLnBrk="1" hangingPunct="1">
              <a:lnSpc>
                <a:spcPct val="150000"/>
              </a:lnSpc>
              <a:buFont typeface="Arial" charset="0"/>
              <a:buNone/>
            </a:pPr>
            <a:endParaRPr lang="pt-BR" sz="2400"/>
          </a:p>
          <a:p>
            <a:pPr eaLnBrk="1" hangingPunct="1">
              <a:lnSpc>
                <a:spcPct val="150000"/>
              </a:lnSpc>
            </a:pPr>
            <a:endParaRPr lang="pt-BR" sz="1200"/>
          </a:p>
        </p:txBody>
      </p:sp>
      <p:sp>
        <p:nvSpPr>
          <p:cNvPr id="7" name="Retângulo 6"/>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6148"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tângulo 7"/>
          <p:cNvSpPr>
            <a:spLocks noChangeArrowheads="1"/>
          </p:cNvSpPr>
          <p:nvPr/>
        </p:nvSpPr>
        <p:spPr bwMode="auto">
          <a:xfrm>
            <a:off x="928688" y="1500188"/>
            <a:ext cx="6000750"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buFont typeface="Wingdings" pitchFamily="2" charset="2"/>
              <a:buChar char="ü"/>
            </a:pPr>
            <a:r>
              <a:rPr lang="pt-BR"/>
              <a:t>Consultas Médicas – 15.266</a:t>
            </a:r>
          </a:p>
          <a:p>
            <a:pPr>
              <a:lnSpc>
                <a:spcPct val="150000"/>
              </a:lnSpc>
              <a:buFont typeface="Wingdings" pitchFamily="2" charset="2"/>
              <a:buChar char="ü"/>
            </a:pPr>
            <a:r>
              <a:rPr lang="pt-BR"/>
              <a:t>Consultas de Pré-natal - 387</a:t>
            </a:r>
          </a:p>
          <a:p>
            <a:pPr>
              <a:lnSpc>
                <a:spcPct val="150000"/>
              </a:lnSpc>
              <a:buFont typeface="Wingdings" pitchFamily="2" charset="2"/>
              <a:buChar char="ü"/>
            </a:pPr>
            <a:r>
              <a:rPr lang="pt-BR"/>
              <a:t>Consultas de Enfermagem – 7.143</a:t>
            </a:r>
          </a:p>
          <a:p>
            <a:pPr>
              <a:lnSpc>
                <a:spcPct val="150000"/>
              </a:lnSpc>
              <a:buFont typeface="Wingdings" pitchFamily="2" charset="2"/>
              <a:buChar char="ü"/>
            </a:pPr>
            <a:r>
              <a:rPr lang="pt-BR"/>
              <a:t>Consultas Odontológicas – 4.255</a:t>
            </a:r>
          </a:p>
          <a:p>
            <a:pPr>
              <a:lnSpc>
                <a:spcPct val="150000"/>
              </a:lnSpc>
              <a:buFont typeface="Wingdings" pitchFamily="2" charset="2"/>
              <a:buChar char="ü"/>
            </a:pPr>
            <a:r>
              <a:rPr lang="pt-BR"/>
              <a:t> Ações Educativas de Odontologia – 5.565</a:t>
            </a:r>
          </a:p>
          <a:p>
            <a:pPr>
              <a:lnSpc>
                <a:spcPct val="150000"/>
              </a:lnSpc>
              <a:buFont typeface="Wingdings" pitchFamily="2" charset="2"/>
              <a:buChar char="ü"/>
            </a:pPr>
            <a:r>
              <a:rPr lang="pt-BR"/>
              <a:t>Curativo – 1.108</a:t>
            </a:r>
          </a:p>
          <a:p>
            <a:pPr>
              <a:lnSpc>
                <a:spcPct val="150000"/>
              </a:lnSpc>
              <a:buFont typeface="Wingdings" pitchFamily="2" charset="2"/>
              <a:buChar char="ü"/>
            </a:pPr>
            <a:r>
              <a:rPr lang="pt-BR"/>
              <a:t>Exame Preventivo do Colo Uterino – 548</a:t>
            </a:r>
          </a:p>
          <a:p>
            <a:pPr>
              <a:lnSpc>
                <a:spcPct val="150000"/>
              </a:lnSpc>
              <a:buFont typeface="Wingdings" pitchFamily="2" charset="2"/>
              <a:buChar char="ü"/>
            </a:pPr>
            <a:r>
              <a:rPr lang="pt-BR"/>
              <a:t>Administração de Medicamentos – 645</a:t>
            </a:r>
          </a:p>
          <a:p>
            <a:pPr>
              <a:lnSpc>
                <a:spcPct val="150000"/>
              </a:lnSpc>
              <a:buFont typeface="Wingdings" pitchFamily="2" charset="2"/>
              <a:buChar char="ü"/>
            </a:pPr>
            <a:r>
              <a:rPr lang="pt-BR"/>
              <a:t>Teste Rápido – 2.138</a:t>
            </a:r>
          </a:p>
          <a:p>
            <a:pPr>
              <a:lnSpc>
                <a:spcPct val="150000"/>
              </a:lnSpc>
              <a:buFont typeface="Wingdings" pitchFamily="2" charset="2"/>
              <a:buChar char="ü"/>
            </a:pPr>
            <a:r>
              <a:rPr lang="pt-BR"/>
              <a:t>HGT – 997</a:t>
            </a:r>
          </a:p>
          <a:p>
            <a:pPr>
              <a:lnSpc>
                <a:spcPct val="150000"/>
              </a:lnSpc>
              <a:buFont typeface="Wingdings" pitchFamily="2" charset="2"/>
              <a:buChar char="ü"/>
            </a:pPr>
            <a:r>
              <a:rPr lang="pt-BR"/>
              <a:t>Visita Domiciliar ACS – 32.799</a:t>
            </a:r>
          </a:p>
          <a:p>
            <a:pPr>
              <a:lnSpc>
                <a:spcPct val="150000"/>
              </a:lnSpc>
              <a:buFont typeface="Wingdings" pitchFamily="2" charset="2"/>
              <a:buChar char="ü"/>
            </a:pPr>
            <a:r>
              <a:rPr lang="pt-BR"/>
              <a:t>Teste Do Pezinho - 70</a:t>
            </a:r>
          </a:p>
        </p:txBody>
      </p:sp>
      <p:sp>
        <p:nvSpPr>
          <p:cNvPr id="6151" name="Retângulo 8"/>
          <p:cNvSpPr>
            <a:spLocks noChangeArrowheads="1"/>
          </p:cNvSpPr>
          <p:nvPr/>
        </p:nvSpPr>
        <p:spPr bwMode="auto">
          <a:xfrm>
            <a:off x="3071813" y="714375"/>
            <a:ext cx="3535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sz="2400" b="1" u="sng"/>
              <a:t>Atendimentos das ESF</a:t>
            </a:r>
          </a:p>
        </p:txBody>
      </p:sp>
      <p:pic>
        <p:nvPicPr>
          <p:cNvPr id="6152" name="Picture 6" descr="C:\Users\'\Desktop\logos jaleco\atençao básic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9313" y="3214688"/>
            <a:ext cx="25400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682973"/>
      </p:ext>
    </p:extLst>
  </p:cSld>
  <p:clrMapOvr>
    <a:masterClrMapping/>
  </p:clrMapOvr>
  <p:transition>
    <p:wipe dir="d"/>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aixaDeTexto 3"/>
          <p:cNvSpPr txBox="1">
            <a:spLocks noChangeArrowheads="1"/>
          </p:cNvSpPr>
          <p:nvPr/>
        </p:nvSpPr>
        <p:spPr bwMode="auto">
          <a:xfrm>
            <a:off x="415925" y="1381125"/>
            <a:ext cx="8713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0000"/>
              </a:lnSpc>
            </a:pPr>
            <a:endParaRPr lang="pt-BR" sz="1200"/>
          </a:p>
          <a:p>
            <a:pPr eaLnBrk="1" hangingPunct="1">
              <a:lnSpc>
                <a:spcPct val="150000"/>
              </a:lnSpc>
            </a:pPr>
            <a:endParaRPr lang="pt-BR" sz="1200"/>
          </a:p>
          <a:p>
            <a:pPr eaLnBrk="1" hangingPunct="1">
              <a:lnSpc>
                <a:spcPct val="150000"/>
              </a:lnSpc>
              <a:buFont typeface="Arial" charset="0"/>
              <a:buNone/>
            </a:pPr>
            <a:endParaRPr lang="pt-BR" sz="2400"/>
          </a:p>
        </p:txBody>
      </p:sp>
      <p:sp>
        <p:nvSpPr>
          <p:cNvPr id="7" name="Retângulo 6"/>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7172"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tângulo 5"/>
          <p:cNvSpPr>
            <a:spLocks noChangeArrowheads="1"/>
          </p:cNvSpPr>
          <p:nvPr/>
        </p:nvSpPr>
        <p:spPr bwMode="auto">
          <a:xfrm>
            <a:off x="1071563" y="2857500"/>
            <a:ext cx="65722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buFont typeface="Wingdings" pitchFamily="2" charset="2"/>
              <a:buChar char="ü"/>
            </a:pPr>
            <a:r>
              <a:rPr lang="pt-BR" sz="2400"/>
              <a:t>Atividades Educativas – 906</a:t>
            </a:r>
          </a:p>
          <a:p>
            <a:pPr>
              <a:lnSpc>
                <a:spcPct val="150000"/>
              </a:lnSpc>
              <a:buFont typeface="Wingdings" pitchFamily="2" charset="2"/>
              <a:buChar char="ü"/>
            </a:pPr>
            <a:r>
              <a:rPr lang="pt-BR" sz="2400"/>
              <a:t>Consultas Equipe Multiprofissional – 1.973</a:t>
            </a:r>
          </a:p>
          <a:p>
            <a:pPr>
              <a:lnSpc>
                <a:spcPct val="150000"/>
              </a:lnSpc>
              <a:buFont typeface="Wingdings" pitchFamily="2" charset="2"/>
              <a:buChar char="ü"/>
            </a:pPr>
            <a:r>
              <a:rPr lang="pt-BR" sz="2400"/>
              <a:t>Fisioterapia Motora – 993</a:t>
            </a:r>
          </a:p>
          <a:p>
            <a:pPr>
              <a:lnSpc>
                <a:spcPct val="150000"/>
              </a:lnSpc>
              <a:buFont typeface="Wingdings" pitchFamily="2" charset="2"/>
              <a:buChar char="ü"/>
            </a:pPr>
            <a:r>
              <a:rPr lang="pt-BR" sz="2400"/>
              <a:t>Fisioterapia Domiciliar – 104 </a:t>
            </a:r>
          </a:p>
        </p:txBody>
      </p:sp>
      <p:sp>
        <p:nvSpPr>
          <p:cNvPr id="7174" name="CaixaDeTexto 7"/>
          <p:cNvSpPr txBox="1">
            <a:spLocks noChangeArrowheads="1"/>
          </p:cNvSpPr>
          <p:nvPr/>
        </p:nvSpPr>
        <p:spPr bwMode="auto">
          <a:xfrm>
            <a:off x="1071563" y="2071688"/>
            <a:ext cx="2987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b="1" u="sng"/>
              <a:t>Atendimento NASF</a:t>
            </a:r>
          </a:p>
        </p:txBody>
      </p:sp>
      <p:pic>
        <p:nvPicPr>
          <p:cNvPr id="7175"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C:\Users\'\Desktop\logos jaleco\Logo-Nas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9313" y="4643438"/>
            <a:ext cx="24257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621896"/>
      </p:ext>
    </p:extLst>
  </p:cSld>
  <p:clrMapOvr>
    <a:masterClrMapping/>
  </p:clrMapOvr>
  <p:transition>
    <p:wipe dir="d"/>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3"/>
          <p:cNvSpPr txBox="1">
            <a:spLocks noChangeArrowheads="1"/>
          </p:cNvSpPr>
          <p:nvPr/>
        </p:nvSpPr>
        <p:spPr bwMode="auto">
          <a:xfrm>
            <a:off x="142875" y="1230313"/>
            <a:ext cx="8713788" cy="2862262"/>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 typeface="Arial" panose="020B0604020202020204" pitchFamily="34" charset="0"/>
              <a:buNone/>
              <a:defRPr/>
            </a:pPr>
            <a:endParaRPr lang="pt-BR" sz="2400" dirty="0" smtClean="0">
              <a:latin typeface="Arial" panose="020B0604020202020204" pitchFamily="34" charset="0"/>
              <a:cs typeface="Arial" pitchFamily="34" charset="0"/>
            </a:endParaRPr>
          </a:p>
          <a:p>
            <a:pPr marL="342900" indent="-342900" eaLnBrk="1" hangingPunct="1">
              <a:lnSpc>
                <a:spcPct val="150000"/>
              </a:lnSpc>
              <a:spcBef>
                <a:spcPct val="0"/>
              </a:spcBef>
              <a:buFont typeface="Arial" panose="020B0604020202020204" pitchFamily="34" charset="0"/>
              <a:buNone/>
              <a:defRPr/>
            </a:pPr>
            <a:endParaRPr lang="pt-BR" sz="2400" dirty="0" smtClean="0">
              <a:latin typeface="Arial" panose="020B0604020202020204" pitchFamily="34" charset="0"/>
              <a:cs typeface="Arial" pitchFamily="34" charset="0"/>
            </a:endParaRPr>
          </a:p>
          <a:p>
            <a:pPr eaLnBrk="1" hangingPunct="1">
              <a:lnSpc>
                <a:spcPct val="150000"/>
              </a:lnSpc>
              <a:spcBef>
                <a:spcPct val="0"/>
              </a:spcBef>
              <a:buFont typeface="Arial" panose="020B0604020202020204" pitchFamily="34" charset="0"/>
              <a:buNone/>
              <a:defRPr/>
            </a:pPr>
            <a:endParaRPr lang="pt-BR" sz="2400" dirty="0" smtClean="0">
              <a:latin typeface="Arial" panose="020B0604020202020204" pitchFamily="34" charset="0"/>
              <a:cs typeface="Arial" pitchFamily="34" charset="0"/>
            </a:endParaRPr>
          </a:p>
          <a:p>
            <a:pPr marL="342900" indent="-342900" eaLnBrk="1" hangingPunct="1">
              <a:lnSpc>
                <a:spcPct val="150000"/>
              </a:lnSpc>
              <a:spcBef>
                <a:spcPct val="0"/>
              </a:spcBef>
              <a:defRPr/>
            </a:pPr>
            <a:endParaRPr lang="pt-BR" sz="2400" u="sng"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2400" u="sng" dirty="0" smtClean="0">
              <a:latin typeface="Arial" panose="020B0604020202020204" pitchFamily="34" charset="0"/>
              <a:cs typeface="Arial" pitchFamily="34" charset="0"/>
            </a:endParaRPr>
          </a:p>
        </p:txBody>
      </p:sp>
      <p:sp>
        <p:nvSpPr>
          <p:cNvPr id="7" name="Retângulo 6"/>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8196"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CaixaDeTexto 5"/>
          <p:cNvSpPr txBox="1">
            <a:spLocks noChangeArrowheads="1"/>
          </p:cNvSpPr>
          <p:nvPr/>
        </p:nvSpPr>
        <p:spPr bwMode="auto">
          <a:xfrm>
            <a:off x="642938" y="1857375"/>
            <a:ext cx="4375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b="1" u="sng"/>
              <a:t>Atividades Educativas NASF</a:t>
            </a:r>
          </a:p>
        </p:txBody>
      </p:sp>
      <p:sp>
        <p:nvSpPr>
          <p:cNvPr id="8198" name="CaixaDeTexto 7"/>
          <p:cNvSpPr txBox="1">
            <a:spLocks noChangeArrowheads="1"/>
          </p:cNvSpPr>
          <p:nvPr/>
        </p:nvSpPr>
        <p:spPr bwMode="auto">
          <a:xfrm>
            <a:off x="785813" y="2500313"/>
            <a:ext cx="526732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50000"/>
              </a:lnSpc>
              <a:buFont typeface="Wingdings" pitchFamily="2" charset="2"/>
              <a:buChar char="ü"/>
            </a:pPr>
            <a:r>
              <a:rPr lang="pt-BR"/>
              <a:t> </a:t>
            </a:r>
            <a:r>
              <a:rPr lang="pt-BR" sz="2400"/>
              <a:t>Grupo Auto-Estima</a:t>
            </a:r>
          </a:p>
          <a:p>
            <a:pPr>
              <a:lnSpc>
                <a:spcPct val="150000"/>
              </a:lnSpc>
              <a:buFont typeface="Wingdings" pitchFamily="2" charset="2"/>
              <a:buChar char="ü"/>
            </a:pPr>
            <a:r>
              <a:rPr lang="pt-BR" sz="2400"/>
              <a:t>Grupo Medida em Saúde</a:t>
            </a:r>
          </a:p>
          <a:p>
            <a:pPr>
              <a:lnSpc>
                <a:spcPct val="150000"/>
              </a:lnSpc>
              <a:buFont typeface="Wingdings" pitchFamily="2" charset="2"/>
              <a:buChar char="ü"/>
            </a:pPr>
            <a:r>
              <a:rPr lang="pt-BR" sz="2400"/>
              <a:t>Grupo Saúde e Lazer</a:t>
            </a:r>
          </a:p>
          <a:p>
            <a:pPr>
              <a:lnSpc>
                <a:spcPct val="150000"/>
              </a:lnSpc>
              <a:buFont typeface="Wingdings" pitchFamily="2" charset="2"/>
              <a:buChar char="ü"/>
            </a:pPr>
            <a:r>
              <a:rPr lang="pt-BR" sz="2400"/>
              <a:t>Grupo de Cessação do Tabagismo</a:t>
            </a:r>
          </a:p>
          <a:p>
            <a:pPr>
              <a:lnSpc>
                <a:spcPct val="150000"/>
              </a:lnSpc>
              <a:buFont typeface="Wingdings" pitchFamily="2" charset="2"/>
              <a:buChar char="ü"/>
            </a:pPr>
            <a:r>
              <a:rPr lang="pt-BR" sz="2400"/>
              <a:t>Grupo Fazendo Arte</a:t>
            </a:r>
          </a:p>
          <a:p>
            <a:pPr>
              <a:lnSpc>
                <a:spcPct val="150000"/>
              </a:lnSpc>
              <a:buFont typeface="Wingdings" pitchFamily="2" charset="2"/>
              <a:buChar char="ü"/>
            </a:pPr>
            <a:r>
              <a:rPr lang="pt-BR" sz="2400"/>
              <a:t>Nutrisus e Vitamina A</a:t>
            </a:r>
          </a:p>
          <a:p>
            <a:pPr>
              <a:lnSpc>
                <a:spcPct val="150000"/>
              </a:lnSpc>
              <a:buFont typeface="Wingdings" pitchFamily="2" charset="2"/>
              <a:buChar char="ü"/>
            </a:pPr>
            <a:endParaRPr lang="pt-BR"/>
          </a:p>
        </p:txBody>
      </p:sp>
      <p:pic>
        <p:nvPicPr>
          <p:cNvPr id="8199"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descr="C:\Users\'\Desktop\logos jaleco\Logo-Nas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0" y="4929188"/>
            <a:ext cx="2357438"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388981"/>
      </p:ext>
    </p:extLst>
  </p:cSld>
  <p:clrMapOvr>
    <a:masterClrMapping/>
  </p:clrMapOvr>
  <p:transition>
    <p:wipe dir="d"/>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3"/>
          <p:cNvSpPr txBox="1">
            <a:spLocks noChangeArrowheads="1"/>
          </p:cNvSpPr>
          <p:nvPr/>
        </p:nvSpPr>
        <p:spPr bwMode="auto">
          <a:xfrm>
            <a:off x="142875" y="1230313"/>
            <a:ext cx="8713788" cy="4154487"/>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 typeface="Arial" panose="020B0604020202020204" pitchFamily="34" charset="0"/>
              <a:buNone/>
              <a:defRPr/>
            </a:pPr>
            <a:endParaRPr lang="pt-BR" sz="2400" dirty="0" smtClean="0">
              <a:latin typeface="Arial" panose="020B0604020202020204" pitchFamily="34" charset="0"/>
              <a:cs typeface="Arial" pitchFamily="34" charset="0"/>
            </a:endParaRPr>
          </a:p>
          <a:p>
            <a:pPr marL="457200" indent="-457200" eaLnBrk="1" hangingPunct="1">
              <a:lnSpc>
                <a:spcPct val="150000"/>
              </a:lnSpc>
              <a:spcBef>
                <a:spcPct val="0"/>
              </a:spcBef>
              <a:defRPr/>
            </a:pPr>
            <a:endParaRPr lang="pt-BR" sz="2800" dirty="0" smtClean="0">
              <a:latin typeface="Arial" panose="020B0604020202020204" pitchFamily="34" charset="0"/>
              <a:cs typeface="Arial" pitchFamily="34" charset="0"/>
            </a:endParaRPr>
          </a:p>
          <a:p>
            <a:pPr marL="457200" indent="-457200" eaLnBrk="1" hangingPunct="1">
              <a:lnSpc>
                <a:spcPct val="150000"/>
              </a:lnSpc>
              <a:spcBef>
                <a:spcPct val="0"/>
              </a:spcBef>
              <a:defRPr/>
            </a:pPr>
            <a:endParaRPr lang="pt-BR" sz="2800" u="sng"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2400" dirty="0" smtClean="0">
              <a:latin typeface="Arial" panose="020B0604020202020204" pitchFamily="34" charset="0"/>
              <a:cs typeface="Arial" pitchFamily="34" charset="0"/>
            </a:endParaRPr>
          </a:p>
          <a:p>
            <a:pPr eaLnBrk="1" hangingPunct="1">
              <a:lnSpc>
                <a:spcPct val="150000"/>
              </a:lnSpc>
              <a:spcBef>
                <a:spcPct val="0"/>
              </a:spcBef>
              <a:buFont typeface="Arial" panose="020B0604020202020204" pitchFamily="34" charset="0"/>
              <a:buNone/>
              <a:defRPr/>
            </a:pPr>
            <a:endParaRPr lang="pt-BR" sz="2400" dirty="0" smtClean="0">
              <a:latin typeface="Arial" panose="020B0604020202020204" pitchFamily="34" charset="0"/>
              <a:cs typeface="Arial" pitchFamily="34" charset="0"/>
            </a:endParaRPr>
          </a:p>
          <a:p>
            <a:pPr marL="342900" indent="-342900" eaLnBrk="1" hangingPunct="1">
              <a:lnSpc>
                <a:spcPct val="150000"/>
              </a:lnSpc>
              <a:spcBef>
                <a:spcPct val="0"/>
              </a:spcBef>
              <a:defRPr/>
            </a:pPr>
            <a:endParaRPr lang="pt-BR" sz="2400" u="sng"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2400" u="sng" dirty="0" smtClean="0">
              <a:latin typeface="Arial" panose="020B0604020202020204" pitchFamily="34" charset="0"/>
              <a:cs typeface="Arial" pitchFamily="34" charset="0"/>
            </a:endParaRPr>
          </a:p>
        </p:txBody>
      </p:sp>
      <p:sp>
        <p:nvSpPr>
          <p:cNvPr id="7" name="Retângulo 6"/>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9220"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tângulo 7"/>
          <p:cNvSpPr>
            <a:spLocks noChangeArrowheads="1"/>
          </p:cNvSpPr>
          <p:nvPr/>
        </p:nvSpPr>
        <p:spPr bwMode="auto">
          <a:xfrm>
            <a:off x="857250" y="15716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sz="2400" b="1" u="sng"/>
              <a:t>Atendimentos EMAD</a:t>
            </a:r>
          </a:p>
        </p:txBody>
      </p:sp>
      <p:sp>
        <p:nvSpPr>
          <p:cNvPr id="9223" name="CaixaDeTexto 8"/>
          <p:cNvSpPr txBox="1">
            <a:spLocks noChangeArrowheads="1"/>
          </p:cNvSpPr>
          <p:nvPr/>
        </p:nvSpPr>
        <p:spPr bwMode="auto">
          <a:xfrm>
            <a:off x="642938" y="2143125"/>
            <a:ext cx="51958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50000"/>
              </a:lnSpc>
            </a:pPr>
            <a:r>
              <a:rPr lang="pt-BR" sz="2400"/>
              <a:t>Visita Domiciliar Nível Médio – 633</a:t>
            </a:r>
          </a:p>
          <a:p>
            <a:pPr>
              <a:lnSpc>
                <a:spcPct val="150000"/>
              </a:lnSpc>
            </a:pPr>
            <a:r>
              <a:rPr lang="pt-BR" sz="2400"/>
              <a:t>Visita Domiciliar Enfermeiro – 350 </a:t>
            </a:r>
          </a:p>
          <a:p>
            <a:pPr>
              <a:lnSpc>
                <a:spcPct val="150000"/>
              </a:lnSpc>
            </a:pPr>
            <a:r>
              <a:rPr lang="pt-BR" sz="2400"/>
              <a:t>Visita Domiciliar Médico – 210</a:t>
            </a:r>
          </a:p>
          <a:p>
            <a:pPr>
              <a:lnSpc>
                <a:spcPct val="150000"/>
              </a:lnSpc>
            </a:pPr>
            <a:r>
              <a:rPr lang="pt-BR" sz="2400"/>
              <a:t>Visita Domiciliar Fisioterapeuta - 568</a:t>
            </a:r>
          </a:p>
          <a:p>
            <a:pPr>
              <a:lnSpc>
                <a:spcPct val="150000"/>
              </a:lnSpc>
            </a:pPr>
            <a:r>
              <a:rPr lang="pt-BR" sz="2400"/>
              <a:t>Curativo Domiciliar – 609</a:t>
            </a:r>
          </a:p>
          <a:p>
            <a:pPr>
              <a:lnSpc>
                <a:spcPct val="150000"/>
              </a:lnSpc>
            </a:pPr>
            <a:r>
              <a:rPr lang="pt-BR" sz="2400"/>
              <a:t>Sondagem para Alimentação – 16</a:t>
            </a:r>
          </a:p>
          <a:p>
            <a:pPr>
              <a:lnSpc>
                <a:spcPct val="150000"/>
              </a:lnSpc>
            </a:pPr>
            <a:r>
              <a:rPr lang="pt-BR" sz="2400"/>
              <a:t>Cateterismo Vesical – 18</a:t>
            </a:r>
          </a:p>
          <a:p>
            <a:pPr>
              <a:lnSpc>
                <a:spcPct val="150000"/>
              </a:lnSpc>
            </a:pPr>
            <a:r>
              <a:rPr lang="pt-BR" sz="2400"/>
              <a:t>Coleta Material para Exame - 42 </a:t>
            </a:r>
          </a:p>
          <a:p>
            <a:endParaRPr lang="pt-BR"/>
          </a:p>
        </p:txBody>
      </p:sp>
      <p:pic>
        <p:nvPicPr>
          <p:cNvPr id="9224" name="Picture 9" descr="C:\Users\'\Desktop\logos jaleco\melhor-cas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5063" y="4500563"/>
            <a:ext cx="2614612"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632368"/>
      </p:ext>
    </p:extLst>
  </p:cSld>
  <p:clrMapOvr>
    <a:masterClrMapping/>
  </p:clrMapOvr>
  <p:transition>
    <p:wipe dir="d"/>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3"/>
          <p:cNvSpPr txBox="1">
            <a:spLocks noChangeArrowheads="1"/>
          </p:cNvSpPr>
          <p:nvPr/>
        </p:nvSpPr>
        <p:spPr bwMode="auto">
          <a:xfrm>
            <a:off x="142875" y="1230313"/>
            <a:ext cx="8713788" cy="4800600"/>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 typeface="Arial" panose="020B0604020202020204" pitchFamily="34" charset="0"/>
              <a:buNone/>
              <a:defRPr/>
            </a:pPr>
            <a:endParaRPr lang="pt-BR" sz="2400" dirty="0" smtClean="0">
              <a:latin typeface="Arial" panose="020B0604020202020204" pitchFamily="34" charset="0"/>
              <a:cs typeface="Arial" pitchFamily="34" charset="0"/>
            </a:endParaRPr>
          </a:p>
          <a:p>
            <a:pPr marL="457200" indent="-457200" eaLnBrk="1" hangingPunct="1">
              <a:lnSpc>
                <a:spcPct val="150000"/>
              </a:lnSpc>
              <a:spcBef>
                <a:spcPct val="0"/>
              </a:spcBef>
              <a:buFont typeface="Arial" panose="020B0604020202020204" pitchFamily="34" charset="0"/>
              <a:buNone/>
              <a:defRPr/>
            </a:pPr>
            <a:endParaRPr lang="pt-BR" sz="2800" dirty="0" smtClean="0">
              <a:latin typeface="Arial" panose="020B0604020202020204" pitchFamily="34" charset="0"/>
              <a:cs typeface="Arial" pitchFamily="34" charset="0"/>
            </a:endParaRPr>
          </a:p>
          <a:p>
            <a:pPr marL="457200" indent="-457200" eaLnBrk="1" hangingPunct="1">
              <a:lnSpc>
                <a:spcPct val="150000"/>
              </a:lnSpc>
              <a:spcBef>
                <a:spcPct val="0"/>
              </a:spcBef>
              <a:defRPr/>
            </a:pPr>
            <a:endParaRPr lang="pt-BR" sz="2800" dirty="0" smtClean="0">
              <a:latin typeface="Arial" panose="020B0604020202020204" pitchFamily="34" charset="0"/>
              <a:cs typeface="Arial" pitchFamily="34" charset="0"/>
            </a:endParaRPr>
          </a:p>
          <a:p>
            <a:pPr marL="457200" indent="-457200" eaLnBrk="1" hangingPunct="1">
              <a:lnSpc>
                <a:spcPct val="150000"/>
              </a:lnSpc>
              <a:spcBef>
                <a:spcPct val="0"/>
              </a:spcBef>
              <a:defRPr/>
            </a:pPr>
            <a:endParaRPr lang="pt-BR" sz="2800" u="sng"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2400" dirty="0" smtClean="0">
              <a:latin typeface="Arial" panose="020B0604020202020204" pitchFamily="34" charset="0"/>
              <a:cs typeface="Arial" pitchFamily="34" charset="0"/>
            </a:endParaRPr>
          </a:p>
          <a:p>
            <a:pPr eaLnBrk="1" hangingPunct="1">
              <a:lnSpc>
                <a:spcPct val="150000"/>
              </a:lnSpc>
              <a:spcBef>
                <a:spcPct val="0"/>
              </a:spcBef>
              <a:buFont typeface="Arial" panose="020B0604020202020204" pitchFamily="34" charset="0"/>
              <a:buNone/>
              <a:defRPr/>
            </a:pPr>
            <a:endParaRPr lang="pt-BR" sz="2400" dirty="0" smtClean="0">
              <a:latin typeface="Arial" panose="020B0604020202020204" pitchFamily="34" charset="0"/>
              <a:cs typeface="Arial" pitchFamily="34" charset="0"/>
            </a:endParaRPr>
          </a:p>
          <a:p>
            <a:pPr marL="342900" indent="-342900" eaLnBrk="1" hangingPunct="1">
              <a:lnSpc>
                <a:spcPct val="150000"/>
              </a:lnSpc>
              <a:spcBef>
                <a:spcPct val="0"/>
              </a:spcBef>
              <a:defRPr/>
            </a:pPr>
            <a:endParaRPr lang="pt-BR" sz="2400" u="sng"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2400" u="sng" dirty="0" smtClean="0">
              <a:latin typeface="Arial" panose="020B0604020202020204" pitchFamily="34" charset="0"/>
              <a:cs typeface="Arial" pitchFamily="34" charset="0"/>
            </a:endParaRPr>
          </a:p>
        </p:txBody>
      </p:sp>
      <p:sp>
        <p:nvSpPr>
          <p:cNvPr id="7" name="Retângulo 6"/>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10244"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CaixaDeTexto 5"/>
          <p:cNvSpPr txBox="1">
            <a:spLocks noChangeArrowheads="1"/>
          </p:cNvSpPr>
          <p:nvPr/>
        </p:nvSpPr>
        <p:spPr bwMode="auto">
          <a:xfrm>
            <a:off x="714375" y="2571750"/>
            <a:ext cx="66230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50000"/>
              </a:lnSpc>
            </a:pPr>
            <a:r>
              <a:rPr lang="pt-BR" sz="2400"/>
              <a:t>Pacientes Cadastrados no Emad – 60</a:t>
            </a:r>
          </a:p>
          <a:p>
            <a:pPr>
              <a:lnSpc>
                <a:spcPct val="150000"/>
              </a:lnSpc>
            </a:pPr>
            <a:r>
              <a:rPr lang="pt-BR" sz="2400"/>
              <a:t>Pacientes em uso de Dieta Enteral – 11</a:t>
            </a:r>
          </a:p>
          <a:p>
            <a:pPr>
              <a:lnSpc>
                <a:spcPct val="150000"/>
              </a:lnSpc>
            </a:pPr>
            <a:r>
              <a:rPr lang="pt-BR" sz="2400"/>
              <a:t>Pacientes em uso de Oxigênio Domiciliar – 15</a:t>
            </a:r>
          </a:p>
          <a:p>
            <a:pPr>
              <a:lnSpc>
                <a:spcPct val="150000"/>
              </a:lnSpc>
            </a:pPr>
            <a:r>
              <a:rPr lang="pt-BR" sz="2400"/>
              <a:t>Pacientes Ostomizados – 09</a:t>
            </a:r>
          </a:p>
          <a:p>
            <a:pPr>
              <a:lnSpc>
                <a:spcPct val="150000"/>
              </a:lnSpc>
            </a:pPr>
            <a:r>
              <a:rPr lang="pt-BR" sz="2400"/>
              <a:t>Pacientes Fisioterapia Domiciliar - 15</a:t>
            </a:r>
          </a:p>
        </p:txBody>
      </p:sp>
      <p:sp>
        <p:nvSpPr>
          <p:cNvPr id="10246" name="Retângulo 7"/>
          <p:cNvSpPr>
            <a:spLocks noChangeArrowheads="1"/>
          </p:cNvSpPr>
          <p:nvPr/>
        </p:nvSpPr>
        <p:spPr bwMode="auto">
          <a:xfrm>
            <a:off x="785813" y="1857375"/>
            <a:ext cx="2614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sz="2400" b="1" u="sng"/>
              <a:t>Pacientes EMAD</a:t>
            </a:r>
          </a:p>
        </p:txBody>
      </p:sp>
      <p:pic>
        <p:nvPicPr>
          <p:cNvPr id="10247"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9" descr="C:\Users\'\Desktop\logos jaleco\melhor-cas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0" y="4714875"/>
            <a:ext cx="2614613"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087446"/>
      </p:ext>
    </p:extLst>
  </p:cSld>
  <p:clrMapOvr>
    <a:masterClrMapping/>
  </p:clrMapOvr>
  <p:transition>
    <p:wipe dir="d"/>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11267"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tângulo 4"/>
          <p:cNvSpPr>
            <a:spLocks noChangeArrowheads="1"/>
          </p:cNvSpPr>
          <p:nvPr/>
        </p:nvSpPr>
        <p:spPr bwMode="auto">
          <a:xfrm>
            <a:off x="357188" y="1928813"/>
            <a:ext cx="3178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sz="2400" b="1" u="sng"/>
              <a:t>Atendimentos CAPS</a:t>
            </a:r>
          </a:p>
        </p:txBody>
      </p:sp>
      <p:sp>
        <p:nvSpPr>
          <p:cNvPr id="11270" name="CaixaDeTexto 5"/>
          <p:cNvSpPr txBox="1">
            <a:spLocks noChangeArrowheads="1"/>
          </p:cNvSpPr>
          <p:nvPr/>
        </p:nvSpPr>
        <p:spPr bwMode="auto">
          <a:xfrm>
            <a:off x="500063" y="2571750"/>
            <a:ext cx="54229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50000"/>
              </a:lnSpc>
            </a:pPr>
            <a:r>
              <a:rPr lang="pt-BR" sz="2400"/>
              <a:t>Consulta com Psiquiatra – 1.014</a:t>
            </a:r>
          </a:p>
          <a:p>
            <a:pPr>
              <a:lnSpc>
                <a:spcPct val="150000"/>
              </a:lnSpc>
            </a:pPr>
            <a:r>
              <a:rPr lang="pt-BR" sz="2400"/>
              <a:t>Consulta Psicológica – 1.054</a:t>
            </a:r>
          </a:p>
          <a:p>
            <a:pPr>
              <a:lnSpc>
                <a:spcPct val="150000"/>
              </a:lnSpc>
            </a:pPr>
            <a:r>
              <a:rPr lang="pt-BR" sz="2400"/>
              <a:t>Acolhimento – 316</a:t>
            </a:r>
          </a:p>
          <a:p>
            <a:pPr>
              <a:lnSpc>
                <a:spcPct val="150000"/>
              </a:lnSpc>
            </a:pPr>
            <a:r>
              <a:rPr lang="pt-BR" sz="2400"/>
              <a:t>Praxiterapia – 152</a:t>
            </a:r>
          </a:p>
          <a:p>
            <a:pPr>
              <a:lnSpc>
                <a:spcPct val="150000"/>
              </a:lnSpc>
            </a:pPr>
            <a:r>
              <a:rPr lang="pt-BR" sz="2400"/>
              <a:t>Internações – 18</a:t>
            </a:r>
          </a:p>
          <a:p>
            <a:pPr>
              <a:lnSpc>
                <a:spcPct val="150000"/>
              </a:lnSpc>
            </a:pPr>
            <a:r>
              <a:rPr lang="pt-BR" sz="2400"/>
              <a:t>Administração de Medicamentos – 60 </a:t>
            </a:r>
          </a:p>
          <a:p>
            <a:pPr>
              <a:lnSpc>
                <a:spcPct val="150000"/>
              </a:lnSpc>
            </a:pPr>
            <a:endParaRPr lang="pt-BR"/>
          </a:p>
          <a:p>
            <a:pPr>
              <a:lnSpc>
                <a:spcPct val="150000"/>
              </a:lnSpc>
            </a:pPr>
            <a:endParaRPr lang="pt-BR"/>
          </a:p>
          <a:p>
            <a:pPr>
              <a:lnSpc>
                <a:spcPct val="150000"/>
              </a:lnSpc>
            </a:pPr>
            <a:endParaRPr lang="pt-BR"/>
          </a:p>
        </p:txBody>
      </p:sp>
      <p:pic>
        <p:nvPicPr>
          <p:cNvPr id="11271" name="Picture 7" descr="C:\Users\'\Desktop\logos jaleco\caps-logo_3b9a84b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0113" y="4643438"/>
            <a:ext cx="29495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72153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12291"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CaixaDeTexto 4"/>
          <p:cNvSpPr txBox="1">
            <a:spLocks noChangeArrowheads="1"/>
          </p:cNvSpPr>
          <p:nvPr/>
        </p:nvSpPr>
        <p:spPr bwMode="auto">
          <a:xfrm>
            <a:off x="642938" y="1643063"/>
            <a:ext cx="28368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b="1" u="sng"/>
              <a:t>Especialistas</a:t>
            </a:r>
            <a:r>
              <a:rPr lang="pt-BR" sz="2000" b="1"/>
              <a:t> </a:t>
            </a:r>
          </a:p>
        </p:txBody>
      </p:sp>
      <p:sp>
        <p:nvSpPr>
          <p:cNvPr id="12294" name="CaixaDeTexto 5"/>
          <p:cNvSpPr txBox="1">
            <a:spLocks noChangeArrowheads="1"/>
          </p:cNvSpPr>
          <p:nvPr/>
        </p:nvSpPr>
        <p:spPr bwMode="auto">
          <a:xfrm>
            <a:off x="714375" y="2214563"/>
            <a:ext cx="3071813" cy="507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b="1"/>
              <a:t>PEDIATRAS</a:t>
            </a:r>
            <a:r>
              <a:rPr lang="pt-BR"/>
              <a:t> </a:t>
            </a:r>
          </a:p>
          <a:p>
            <a:pPr>
              <a:buFont typeface="Wingdings" pitchFamily="2" charset="2"/>
              <a:buChar char="ü"/>
            </a:pPr>
            <a:r>
              <a:rPr lang="pt-BR"/>
              <a:t> Dr. Willian – 352</a:t>
            </a:r>
          </a:p>
          <a:p>
            <a:pPr>
              <a:buFont typeface="Wingdings" pitchFamily="2" charset="2"/>
              <a:buChar char="ü"/>
            </a:pPr>
            <a:r>
              <a:rPr lang="pt-BR"/>
              <a:t> Dra. Katiane – 361</a:t>
            </a:r>
          </a:p>
          <a:p>
            <a:r>
              <a:rPr lang="pt-BR" b="1"/>
              <a:t>consultas – 713 </a:t>
            </a:r>
          </a:p>
          <a:p>
            <a:endParaRPr lang="pt-BR" b="1"/>
          </a:p>
          <a:p>
            <a:r>
              <a:rPr lang="pt-BR" b="1"/>
              <a:t>CARDIOLOGISTA</a:t>
            </a:r>
          </a:p>
          <a:p>
            <a:pPr>
              <a:buFont typeface="Wingdings" pitchFamily="2" charset="2"/>
              <a:buChar char="ü"/>
            </a:pPr>
            <a:r>
              <a:rPr lang="pt-BR" b="1"/>
              <a:t> </a:t>
            </a:r>
            <a:r>
              <a:rPr lang="pt-BR"/>
              <a:t>Dr. Ricardo – 287</a:t>
            </a:r>
          </a:p>
          <a:p>
            <a:endParaRPr lang="pt-BR" b="1"/>
          </a:p>
          <a:p>
            <a:r>
              <a:rPr lang="pt-BR" b="1"/>
              <a:t>ORTOPEDISTA</a:t>
            </a:r>
            <a:endParaRPr lang="pt-BR"/>
          </a:p>
          <a:p>
            <a:pPr>
              <a:buFont typeface="Wingdings" pitchFamily="2" charset="2"/>
              <a:buChar char="ü"/>
            </a:pPr>
            <a:r>
              <a:rPr lang="pt-BR" b="1"/>
              <a:t> </a:t>
            </a:r>
            <a:r>
              <a:rPr lang="pt-BR"/>
              <a:t>Dr. Felipe – 499 </a:t>
            </a:r>
          </a:p>
          <a:p>
            <a:pPr>
              <a:buFont typeface="Wingdings" pitchFamily="2" charset="2"/>
              <a:buChar char="ü"/>
            </a:pPr>
            <a:endParaRPr lang="pt-BR"/>
          </a:p>
          <a:p>
            <a:r>
              <a:rPr lang="pt-BR" b="1"/>
              <a:t>PEQUENAS CIRURGIAS</a:t>
            </a:r>
          </a:p>
          <a:p>
            <a:pPr>
              <a:buFont typeface="Wingdings" pitchFamily="2" charset="2"/>
              <a:buChar char="ü"/>
            </a:pPr>
            <a:r>
              <a:rPr lang="pt-BR"/>
              <a:t> Dr. Rafael - 270</a:t>
            </a:r>
          </a:p>
          <a:p>
            <a:pPr>
              <a:buFont typeface="Wingdings" pitchFamily="2" charset="2"/>
              <a:buChar char="ü"/>
            </a:pPr>
            <a:endParaRPr lang="pt-BR"/>
          </a:p>
          <a:p>
            <a:endParaRPr lang="pt-BR"/>
          </a:p>
          <a:p>
            <a:pPr>
              <a:buFont typeface="Wingdings" pitchFamily="2" charset="2"/>
              <a:buChar char="ü"/>
            </a:pPr>
            <a:endParaRPr lang="pt-BR"/>
          </a:p>
          <a:p>
            <a:endParaRPr lang="pt-BR"/>
          </a:p>
          <a:p>
            <a:endParaRPr lang="pt-BR" b="1"/>
          </a:p>
        </p:txBody>
      </p:sp>
    </p:spTree>
    <p:extLst>
      <p:ext uri="{BB962C8B-B14F-4D97-AF65-F5344CB8AC3E}">
        <p14:creationId xmlns:p14="http://schemas.microsoft.com/office/powerpoint/2010/main" val="210306034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13315"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tângulo 4"/>
          <p:cNvSpPr>
            <a:spLocks noChangeArrowheads="1"/>
          </p:cNvSpPr>
          <p:nvPr/>
        </p:nvSpPr>
        <p:spPr bwMode="auto">
          <a:xfrm>
            <a:off x="857250" y="2000250"/>
            <a:ext cx="4572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pt-BR" b="1"/>
              <a:t>GINECOLOGISTA</a:t>
            </a:r>
          </a:p>
          <a:p>
            <a:pPr>
              <a:buFont typeface="Wingdings" pitchFamily="2" charset="2"/>
              <a:buChar char="ü"/>
            </a:pPr>
            <a:r>
              <a:rPr lang="pt-BR"/>
              <a:t>Dr. Marcos – 276</a:t>
            </a:r>
          </a:p>
          <a:p>
            <a:pPr>
              <a:buFont typeface="Wingdings" pitchFamily="2" charset="2"/>
              <a:buChar char="ü"/>
            </a:pPr>
            <a:r>
              <a:rPr lang="pt-BR"/>
              <a:t>Dra. Jeniffer – 268</a:t>
            </a:r>
          </a:p>
          <a:p>
            <a:r>
              <a:rPr lang="pt-BR" b="1"/>
              <a:t>Total:</a:t>
            </a:r>
            <a:r>
              <a:rPr lang="pt-BR"/>
              <a:t> 544</a:t>
            </a:r>
          </a:p>
          <a:p>
            <a:pPr>
              <a:buFont typeface="Wingdings" pitchFamily="2" charset="2"/>
              <a:buChar char="ü"/>
            </a:pPr>
            <a:endParaRPr lang="pt-BR"/>
          </a:p>
          <a:p>
            <a:r>
              <a:rPr lang="pt-BR" b="1"/>
              <a:t>CIRURGIÃO GERAL</a:t>
            </a:r>
          </a:p>
          <a:p>
            <a:pPr>
              <a:buFont typeface="Wingdings" pitchFamily="2" charset="2"/>
              <a:buChar char="ü"/>
            </a:pPr>
            <a:r>
              <a:rPr lang="pt-BR" b="1"/>
              <a:t> </a:t>
            </a:r>
            <a:r>
              <a:rPr lang="pt-BR"/>
              <a:t>Dr. Rafael – 220 </a:t>
            </a:r>
          </a:p>
          <a:p>
            <a:pPr>
              <a:buFont typeface="Wingdings" pitchFamily="2" charset="2"/>
              <a:buChar char="ü"/>
            </a:pPr>
            <a:endParaRPr lang="pt-BR"/>
          </a:p>
          <a:p>
            <a:r>
              <a:rPr lang="pt-BR" b="1"/>
              <a:t>INFECTOLOGISTA</a:t>
            </a:r>
          </a:p>
          <a:p>
            <a:pPr>
              <a:buFont typeface="Wingdings" pitchFamily="2" charset="2"/>
              <a:buChar char="ü"/>
            </a:pPr>
            <a:r>
              <a:rPr lang="pt-BR"/>
              <a:t> Dr. Rogério - 217</a:t>
            </a:r>
          </a:p>
          <a:p>
            <a:pPr>
              <a:buFont typeface="Wingdings" pitchFamily="2" charset="2"/>
              <a:buChar char="ü"/>
            </a:pPr>
            <a:endParaRPr lang="pt-BR"/>
          </a:p>
          <a:p>
            <a:r>
              <a:rPr lang="pt-BR" b="1"/>
              <a:t>ACUMPUNTURA</a:t>
            </a:r>
          </a:p>
          <a:p>
            <a:pPr>
              <a:buFont typeface="Wingdings" pitchFamily="2" charset="2"/>
              <a:buChar char="ü"/>
            </a:pPr>
            <a:r>
              <a:rPr lang="pt-BR" b="1"/>
              <a:t> </a:t>
            </a:r>
            <a:r>
              <a:rPr lang="pt-BR"/>
              <a:t>André</a:t>
            </a:r>
            <a:r>
              <a:rPr lang="pt-BR" b="1"/>
              <a:t> </a:t>
            </a:r>
            <a:r>
              <a:rPr lang="pt-BR"/>
              <a:t>– 11 </a:t>
            </a:r>
          </a:p>
          <a:p>
            <a:endParaRPr lang="pt-BR" b="1"/>
          </a:p>
          <a:p>
            <a:r>
              <a:rPr lang="pt-BR" b="1"/>
              <a:t>REUMATOLOGISTA</a:t>
            </a:r>
            <a:r>
              <a:rPr lang="pt-BR"/>
              <a:t>  </a:t>
            </a:r>
          </a:p>
          <a:p>
            <a:pPr>
              <a:buFont typeface="Wingdings" pitchFamily="2" charset="2"/>
              <a:buChar char="ü"/>
            </a:pPr>
            <a:r>
              <a:rPr lang="pt-BR"/>
              <a:t>Dr. Fernando – 44 </a:t>
            </a:r>
          </a:p>
        </p:txBody>
      </p:sp>
      <p:sp>
        <p:nvSpPr>
          <p:cNvPr id="13318" name="Retângulo 5"/>
          <p:cNvSpPr>
            <a:spLocks noChangeArrowheads="1"/>
          </p:cNvSpPr>
          <p:nvPr/>
        </p:nvSpPr>
        <p:spPr bwMode="auto">
          <a:xfrm>
            <a:off x="1143000" y="1357313"/>
            <a:ext cx="2220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sz="2400" b="1" u="sng"/>
              <a:t>Especialistas </a:t>
            </a:r>
          </a:p>
        </p:txBody>
      </p:sp>
    </p:spTree>
    <p:extLst>
      <p:ext uri="{BB962C8B-B14F-4D97-AF65-F5344CB8AC3E}">
        <p14:creationId xmlns:p14="http://schemas.microsoft.com/office/powerpoint/2010/main" val="3171892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6995120" cy="725470"/>
          </a:xfrm>
        </p:spPr>
        <p:txBody>
          <a:bodyPr>
            <a:normAutofit/>
          </a:bodyPr>
          <a:lstStyle/>
          <a:p>
            <a:r>
              <a:rPr lang="pt-BR" sz="3000" dirty="0" smtClean="0"/>
              <a:t>DESPESAS POR FONTE DE GOVERNO</a:t>
            </a:r>
            <a:endParaRPr lang="pt-BR" sz="3000" dirty="0"/>
          </a:p>
        </p:txBody>
      </p:sp>
      <p:graphicFrame>
        <p:nvGraphicFramePr>
          <p:cNvPr id="6" name="Espaço Reservado para Conteúdo 5"/>
          <p:cNvGraphicFramePr>
            <a:graphicFrameLocks noGrp="1"/>
          </p:cNvGraphicFramePr>
          <p:nvPr>
            <p:ph idx="1"/>
            <p:extLst>
              <p:ext uri="{D42A27DB-BD31-4B8C-83A1-F6EECF244321}">
                <p14:modId xmlns:p14="http://schemas.microsoft.com/office/powerpoint/2010/main" val="361355495"/>
              </p:ext>
            </p:extLst>
          </p:nvPr>
        </p:nvGraphicFramePr>
        <p:xfrm>
          <a:off x="1403648" y="1268761"/>
          <a:ext cx="7283152" cy="4608511"/>
        </p:xfrm>
        <a:graphic>
          <a:graphicData uri="http://schemas.openxmlformats.org/drawingml/2006/chart">
            <c:chart xmlns:c="http://schemas.openxmlformats.org/drawingml/2006/chart" xmlns:r="http://schemas.openxmlformats.org/officeDocument/2006/relationships" r:id="rId2"/>
          </a:graphicData>
        </a:graphic>
      </p:graphicFrame>
      <p:pic>
        <p:nvPicPr>
          <p:cNvPr id="5"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188640"/>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ráfico 8"/>
          <p:cNvGraphicFramePr>
            <a:graphicFrameLocks/>
          </p:cNvGraphicFramePr>
          <p:nvPr>
            <p:extLst>
              <p:ext uri="{D42A27DB-BD31-4B8C-83A1-F6EECF244321}">
                <p14:modId xmlns:p14="http://schemas.microsoft.com/office/powerpoint/2010/main" val="3753790823"/>
              </p:ext>
            </p:extLst>
          </p:nvPr>
        </p:nvGraphicFramePr>
        <p:xfrm>
          <a:off x="971600" y="1196752"/>
          <a:ext cx="6408712" cy="496855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14339"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CaixaDeTexto 4"/>
          <p:cNvSpPr txBox="1">
            <a:spLocks noChangeArrowheads="1"/>
          </p:cNvSpPr>
          <p:nvPr/>
        </p:nvSpPr>
        <p:spPr bwMode="auto">
          <a:xfrm>
            <a:off x="857250" y="1714500"/>
            <a:ext cx="3806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800" b="1" u="sng"/>
              <a:t>Exames Autorizados </a:t>
            </a:r>
          </a:p>
        </p:txBody>
      </p:sp>
      <p:sp>
        <p:nvSpPr>
          <p:cNvPr id="14342" name="CaixaDeTexto 5"/>
          <p:cNvSpPr txBox="1">
            <a:spLocks noChangeArrowheads="1"/>
          </p:cNvSpPr>
          <p:nvPr/>
        </p:nvSpPr>
        <p:spPr bwMode="auto">
          <a:xfrm>
            <a:off x="857250" y="2286000"/>
            <a:ext cx="3965575"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nSpc>
                <a:spcPct val="150000"/>
              </a:lnSpc>
              <a:buFont typeface="Wingdings" pitchFamily="2" charset="2"/>
              <a:buChar char="ü"/>
            </a:pPr>
            <a:r>
              <a:rPr lang="pt-BR"/>
              <a:t>Exames laboratoriais – 28.110</a:t>
            </a:r>
          </a:p>
          <a:p>
            <a:pPr>
              <a:lnSpc>
                <a:spcPct val="150000"/>
              </a:lnSpc>
              <a:buFont typeface="Wingdings" pitchFamily="2" charset="2"/>
              <a:buChar char="ü"/>
            </a:pPr>
            <a:r>
              <a:rPr lang="pt-BR"/>
              <a:t>Ultrassonografia – 827</a:t>
            </a:r>
          </a:p>
          <a:p>
            <a:pPr>
              <a:lnSpc>
                <a:spcPct val="150000"/>
              </a:lnSpc>
              <a:buFont typeface="Wingdings" pitchFamily="2" charset="2"/>
              <a:buChar char="ü"/>
            </a:pPr>
            <a:r>
              <a:rPr lang="pt-BR"/>
              <a:t>Ecocardiograma – 46</a:t>
            </a:r>
          </a:p>
          <a:p>
            <a:pPr>
              <a:lnSpc>
                <a:spcPct val="150000"/>
              </a:lnSpc>
              <a:buFont typeface="Wingdings" pitchFamily="2" charset="2"/>
              <a:buChar char="ü"/>
            </a:pPr>
            <a:r>
              <a:rPr lang="pt-BR"/>
              <a:t>Endoscopia Digestiva – 37</a:t>
            </a:r>
          </a:p>
          <a:p>
            <a:pPr>
              <a:lnSpc>
                <a:spcPct val="150000"/>
              </a:lnSpc>
              <a:buFont typeface="Wingdings" pitchFamily="2" charset="2"/>
              <a:buChar char="ü"/>
            </a:pPr>
            <a:r>
              <a:rPr lang="pt-BR"/>
              <a:t>Teste de Esteira – 22</a:t>
            </a:r>
          </a:p>
          <a:p>
            <a:pPr>
              <a:lnSpc>
                <a:spcPct val="150000"/>
              </a:lnSpc>
              <a:buFont typeface="Wingdings" pitchFamily="2" charset="2"/>
              <a:buChar char="ü"/>
            </a:pPr>
            <a:r>
              <a:rPr lang="pt-BR"/>
              <a:t>Ressonância Magnética – 45</a:t>
            </a:r>
          </a:p>
          <a:p>
            <a:pPr>
              <a:lnSpc>
                <a:spcPct val="150000"/>
              </a:lnSpc>
              <a:buFont typeface="Wingdings" pitchFamily="2" charset="2"/>
              <a:buChar char="ü"/>
            </a:pPr>
            <a:r>
              <a:rPr lang="pt-BR"/>
              <a:t> Tomografia Computadorizada – 38</a:t>
            </a:r>
          </a:p>
          <a:p>
            <a:pPr>
              <a:lnSpc>
                <a:spcPct val="150000"/>
              </a:lnSpc>
              <a:buFont typeface="Wingdings" pitchFamily="2" charset="2"/>
              <a:buChar char="ü"/>
            </a:pPr>
            <a:r>
              <a:rPr lang="pt-BR"/>
              <a:t>Densitometria Óssea – 06</a:t>
            </a:r>
            <a:endParaRPr lang="pt-BR">
              <a:solidFill>
                <a:srgbClr val="FF0000"/>
              </a:solidFill>
            </a:endParaRPr>
          </a:p>
          <a:p>
            <a:pPr>
              <a:lnSpc>
                <a:spcPct val="150000"/>
              </a:lnSpc>
              <a:buFont typeface="Wingdings" pitchFamily="2" charset="2"/>
              <a:buChar char="ü"/>
            </a:pPr>
            <a:r>
              <a:rPr lang="pt-BR"/>
              <a:t>Colonoscopia – 17</a:t>
            </a:r>
          </a:p>
          <a:p>
            <a:pPr>
              <a:lnSpc>
                <a:spcPct val="150000"/>
              </a:lnSpc>
              <a:buFont typeface="Wingdings" pitchFamily="2" charset="2"/>
              <a:buChar char="ü"/>
            </a:pPr>
            <a:r>
              <a:rPr lang="pt-BR"/>
              <a:t>Mamografia - 206</a:t>
            </a:r>
          </a:p>
        </p:txBody>
      </p:sp>
    </p:spTree>
    <p:extLst>
      <p:ext uri="{BB962C8B-B14F-4D97-AF65-F5344CB8AC3E}">
        <p14:creationId xmlns:p14="http://schemas.microsoft.com/office/powerpoint/2010/main" val="277798907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3"/>
          <p:cNvSpPr txBox="1">
            <a:spLocks noChangeArrowheads="1"/>
          </p:cNvSpPr>
          <p:nvPr/>
        </p:nvSpPr>
        <p:spPr bwMode="auto">
          <a:xfrm>
            <a:off x="142875" y="1230313"/>
            <a:ext cx="8713788" cy="8678862"/>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 typeface="Arial" panose="020B0604020202020204" pitchFamily="34" charset="0"/>
              <a:buNone/>
              <a:defRPr/>
            </a:pPr>
            <a:endParaRPr lang="pt-BR" sz="2400" dirty="0" smtClean="0">
              <a:latin typeface="Arial" panose="020B0604020202020204" pitchFamily="34" charset="0"/>
              <a:cs typeface="Arial" pitchFamily="34" charset="0"/>
            </a:endParaRPr>
          </a:p>
          <a:p>
            <a:pPr eaLnBrk="1" hangingPunct="1">
              <a:lnSpc>
                <a:spcPct val="150000"/>
              </a:lnSpc>
              <a:spcBef>
                <a:spcPct val="0"/>
              </a:spcBef>
              <a:buFont typeface="Arial" panose="020B0604020202020204" pitchFamily="34" charset="0"/>
              <a:buNone/>
              <a:defRPr/>
            </a:pPr>
            <a:r>
              <a:rPr lang="pt-BR" sz="2800" b="1" u="sng" dirty="0" smtClean="0">
                <a:latin typeface="Arial" panose="020B0604020202020204" pitchFamily="34" charset="0"/>
                <a:cs typeface="Arial" pitchFamily="34" charset="0"/>
              </a:rPr>
              <a:t>Vigilância em Saúde:</a:t>
            </a:r>
          </a:p>
          <a:p>
            <a:pPr marL="457200" indent="-457200" eaLnBrk="1" hangingPunct="1">
              <a:lnSpc>
                <a:spcPct val="150000"/>
              </a:lnSpc>
              <a:spcBef>
                <a:spcPct val="0"/>
              </a:spcBef>
              <a:buFont typeface="Wingdings" pitchFamily="2" charset="2"/>
              <a:buChar char="ü"/>
              <a:defRPr/>
            </a:pPr>
            <a:r>
              <a:rPr lang="pt-BR" sz="2800" dirty="0" smtClean="0">
                <a:latin typeface="Arial" panose="020B0604020202020204" pitchFamily="34" charset="0"/>
                <a:cs typeface="Arial" pitchFamily="34" charset="0"/>
              </a:rPr>
              <a:t>79 Alvarás Sanitários;</a:t>
            </a:r>
          </a:p>
          <a:p>
            <a:pPr marL="457200" indent="-457200" eaLnBrk="1" hangingPunct="1">
              <a:lnSpc>
                <a:spcPct val="150000"/>
              </a:lnSpc>
              <a:spcBef>
                <a:spcPct val="0"/>
              </a:spcBef>
              <a:buFont typeface="Wingdings" pitchFamily="2" charset="2"/>
              <a:buChar char="ü"/>
              <a:defRPr/>
            </a:pPr>
            <a:r>
              <a:rPr lang="pt-BR" sz="2800" dirty="0" smtClean="0">
                <a:latin typeface="Arial" panose="020B0604020202020204" pitchFamily="34" charset="0"/>
                <a:cs typeface="Arial" pitchFamily="34" charset="0"/>
              </a:rPr>
              <a:t>52 Análises de Água;</a:t>
            </a:r>
          </a:p>
          <a:p>
            <a:pPr marL="457200" indent="-457200" eaLnBrk="1" hangingPunct="1">
              <a:lnSpc>
                <a:spcPct val="150000"/>
              </a:lnSpc>
              <a:spcBef>
                <a:spcPct val="0"/>
              </a:spcBef>
              <a:buFont typeface="Wingdings" pitchFamily="2" charset="2"/>
              <a:buChar char="ü"/>
              <a:defRPr/>
            </a:pPr>
            <a:r>
              <a:rPr lang="pt-BR" sz="2800" dirty="0" smtClean="0">
                <a:latin typeface="Arial" panose="020B0604020202020204" pitchFamily="34" charset="0"/>
                <a:cs typeface="Arial" pitchFamily="34" charset="0"/>
              </a:rPr>
              <a:t>11 den</a:t>
            </a:r>
            <a:r>
              <a:rPr lang="en-US" sz="2800" dirty="0" smtClean="0">
                <a:latin typeface="Arial" panose="020B0604020202020204" pitchFamily="34" charset="0"/>
                <a:cs typeface="Arial" pitchFamily="34" charset="0"/>
              </a:rPr>
              <a:t>ú</a:t>
            </a:r>
            <a:r>
              <a:rPr lang="pt-BR" sz="2800" dirty="0" smtClean="0">
                <a:latin typeface="Arial" panose="020B0604020202020204" pitchFamily="34" charset="0"/>
                <a:cs typeface="Arial" pitchFamily="34" charset="0"/>
              </a:rPr>
              <a:t>ncias;</a:t>
            </a:r>
          </a:p>
          <a:p>
            <a:pPr marL="457200" indent="-457200" eaLnBrk="1" hangingPunct="1">
              <a:lnSpc>
                <a:spcPct val="150000"/>
              </a:lnSpc>
              <a:spcBef>
                <a:spcPct val="0"/>
              </a:spcBef>
              <a:buFont typeface="Wingdings" pitchFamily="2" charset="2"/>
              <a:buChar char="ü"/>
              <a:defRPr/>
            </a:pPr>
            <a:r>
              <a:rPr lang="pt-BR" sz="2800" dirty="0" smtClean="0">
                <a:latin typeface="Arial" panose="020B0604020202020204" pitchFamily="34" charset="0"/>
                <a:cs typeface="Arial" pitchFamily="34" charset="0"/>
              </a:rPr>
              <a:t>185 Fiscalizações de Rotina;</a:t>
            </a:r>
          </a:p>
          <a:p>
            <a:pPr marL="457200" indent="-457200" eaLnBrk="1" hangingPunct="1">
              <a:lnSpc>
                <a:spcPct val="150000"/>
              </a:lnSpc>
              <a:spcBef>
                <a:spcPct val="0"/>
              </a:spcBef>
              <a:buFont typeface="Wingdings" pitchFamily="2" charset="2"/>
              <a:buChar char="ü"/>
              <a:defRPr/>
            </a:pPr>
            <a:r>
              <a:rPr lang="pt-BR" sz="2800" smtClean="0">
                <a:latin typeface="Arial" panose="020B0604020202020204" pitchFamily="34" charset="0"/>
                <a:cs typeface="Arial" pitchFamily="34" charset="0"/>
              </a:rPr>
              <a:t>103 </a:t>
            </a:r>
            <a:r>
              <a:rPr lang="pt-BR" sz="2800" dirty="0" smtClean="0">
                <a:latin typeface="Arial" panose="020B0604020202020204" pitchFamily="34" charset="0"/>
                <a:cs typeface="Arial" pitchFamily="34" charset="0"/>
              </a:rPr>
              <a:t>Atendimentos ao Público;</a:t>
            </a:r>
          </a:p>
          <a:p>
            <a:pPr marL="457200" indent="-457200" eaLnBrk="1" hangingPunct="1">
              <a:lnSpc>
                <a:spcPct val="150000"/>
              </a:lnSpc>
              <a:spcBef>
                <a:spcPct val="0"/>
              </a:spcBef>
              <a:buFont typeface="Arial" panose="020B0604020202020204" pitchFamily="34" charset="0"/>
              <a:buNone/>
              <a:defRPr/>
            </a:pPr>
            <a:endParaRPr lang="pt-BR" sz="2800" dirty="0" smtClean="0">
              <a:latin typeface="Arial" panose="020B0604020202020204" pitchFamily="34" charset="0"/>
              <a:cs typeface="Arial" pitchFamily="34" charset="0"/>
            </a:endParaRPr>
          </a:p>
          <a:p>
            <a:pPr marL="457200" indent="-457200" eaLnBrk="1" hangingPunct="1">
              <a:lnSpc>
                <a:spcPct val="150000"/>
              </a:lnSpc>
              <a:spcBef>
                <a:spcPct val="0"/>
              </a:spcBef>
              <a:defRPr/>
            </a:pPr>
            <a:endParaRPr lang="pt-BR" sz="2800" dirty="0" smtClean="0">
              <a:latin typeface="Arial" panose="020B0604020202020204" pitchFamily="34" charset="0"/>
              <a:cs typeface="Arial" pitchFamily="34" charset="0"/>
            </a:endParaRPr>
          </a:p>
          <a:p>
            <a:pPr marL="457200" indent="-457200" eaLnBrk="1" hangingPunct="1">
              <a:lnSpc>
                <a:spcPct val="150000"/>
              </a:lnSpc>
              <a:spcBef>
                <a:spcPct val="0"/>
              </a:spcBef>
              <a:defRPr/>
            </a:pPr>
            <a:endParaRPr lang="pt-BR" sz="2800" u="sng"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2400" dirty="0" smtClean="0">
              <a:latin typeface="Arial" panose="020B0604020202020204" pitchFamily="34" charset="0"/>
              <a:cs typeface="Arial" pitchFamily="34" charset="0"/>
            </a:endParaRPr>
          </a:p>
          <a:p>
            <a:pPr eaLnBrk="1" hangingPunct="1">
              <a:lnSpc>
                <a:spcPct val="150000"/>
              </a:lnSpc>
              <a:spcBef>
                <a:spcPct val="0"/>
              </a:spcBef>
              <a:buFont typeface="Arial" panose="020B0604020202020204" pitchFamily="34" charset="0"/>
              <a:buNone/>
              <a:defRPr/>
            </a:pPr>
            <a:endParaRPr lang="pt-BR" sz="2400" dirty="0" smtClean="0">
              <a:latin typeface="Arial" panose="020B0604020202020204" pitchFamily="34" charset="0"/>
              <a:cs typeface="Arial" pitchFamily="34" charset="0"/>
            </a:endParaRPr>
          </a:p>
          <a:p>
            <a:pPr marL="342900" indent="-342900" eaLnBrk="1" hangingPunct="1">
              <a:lnSpc>
                <a:spcPct val="150000"/>
              </a:lnSpc>
              <a:spcBef>
                <a:spcPct val="0"/>
              </a:spcBef>
              <a:defRPr/>
            </a:pPr>
            <a:endParaRPr lang="pt-BR" sz="2400" u="sng"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2400" u="sng" dirty="0" smtClean="0">
              <a:latin typeface="Arial" panose="020B0604020202020204" pitchFamily="34" charset="0"/>
              <a:cs typeface="Arial" pitchFamily="34" charset="0"/>
            </a:endParaRPr>
          </a:p>
        </p:txBody>
      </p:sp>
      <p:sp>
        <p:nvSpPr>
          <p:cNvPr id="7" name="Retângulo 6"/>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15364"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326720"/>
      </p:ext>
    </p:extLst>
  </p:cSld>
  <p:clrMapOvr>
    <a:masterClrMapping/>
  </p:clrMapOvr>
  <p:transition>
    <p:wipe dir="d"/>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ixaDeTexto 3"/>
          <p:cNvSpPr txBox="1">
            <a:spLocks noChangeArrowheads="1"/>
          </p:cNvSpPr>
          <p:nvPr/>
        </p:nvSpPr>
        <p:spPr bwMode="auto">
          <a:xfrm>
            <a:off x="142875" y="1230313"/>
            <a:ext cx="8713788" cy="8680450"/>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 typeface="Arial" panose="020B0604020202020204" pitchFamily="34" charset="0"/>
              <a:buNone/>
              <a:defRPr/>
            </a:pPr>
            <a:endParaRPr lang="pt-BR" sz="2400" dirty="0" smtClean="0">
              <a:latin typeface="Arial" panose="020B0604020202020204" pitchFamily="34" charset="0"/>
              <a:cs typeface="Arial" pitchFamily="34" charset="0"/>
            </a:endParaRPr>
          </a:p>
          <a:p>
            <a:pPr eaLnBrk="1" hangingPunct="1">
              <a:lnSpc>
                <a:spcPct val="150000"/>
              </a:lnSpc>
              <a:spcBef>
                <a:spcPct val="0"/>
              </a:spcBef>
              <a:buFont typeface="Arial" panose="020B0604020202020204" pitchFamily="34" charset="0"/>
              <a:buNone/>
              <a:defRPr/>
            </a:pPr>
            <a:r>
              <a:rPr lang="pt-BR" sz="2800" b="1" u="sng" dirty="0" smtClean="0">
                <a:latin typeface="Arial" panose="020B0604020202020204" pitchFamily="34" charset="0"/>
                <a:cs typeface="Arial" pitchFamily="34" charset="0"/>
              </a:rPr>
              <a:t>Vigilância em Saúde:</a:t>
            </a:r>
          </a:p>
          <a:p>
            <a:pPr marL="457200" indent="-457200" eaLnBrk="1" hangingPunct="1">
              <a:lnSpc>
                <a:spcPct val="150000"/>
              </a:lnSpc>
              <a:spcBef>
                <a:spcPct val="0"/>
              </a:spcBef>
              <a:buFont typeface="Wingdings" pitchFamily="2" charset="2"/>
              <a:buChar char="ü"/>
              <a:defRPr/>
            </a:pPr>
            <a:r>
              <a:rPr lang="pt-BR" sz="2800" dirty="0" smtClean="0">
                <a:latin typeface="Arial" panose="020B0604020202020204" pitchFamily="34" charset="0"/>
                <a:cs typeface="Arial" pitchFamily="34" charset="0"/>
              </a:rPr>
              <a:t>60 notificações compulsórias;</a:t>
            </a:r>
          </a:p>
          <a:p>
            <a:pPr marL="457200" indent="-457200" eaLnBrk="1" hangingPunct="1">
              <a:lnSpc>
                <a:spcPct val="150000"/>
              </a:lnSpc>
              <a:spcBef>
                <a:spcPct val="0"/>
              </a:spcBef>
              <a:buFont typeface="Wingdings" pitchFamily="2" charset="2"/>
              <a:buChar char="ü"/>
              <a:defRPr/>
            </a:pPr>
            <a:r>
              <a:rPr lang="pt-BR" sz="2800" dirty="0" smtClean="0">
                <a:latin typeface="Arial" panose="020B0604020202020204" pitchFamily="34" charset="0"/>
                <a:cs typeface="Arial" pitchFamily="34" charset="0"/>
              </a:rPr>
              <a:t>1.217 visitas nas armadilhas do PCD;</a:t>
            </a:r>
          </a:p>
          <a:p>
            <a:pPr marL="457200" indent="-457200" eaLnBrk="1" hangingPunct="1">
              <a:lnSpc>
                <a:spcPct val="150000"/>
              </a:lnSpc>
              <a:spcBef>
                <a:spcPct val="0"/>
              </a:spcBef>
              <a:buFont typeface="Wingdings" pitchFamily="2" charset="2"/>
              <a:buChar char="ü"/>
              <a:defRPr/>
            </a:pPr>
            <a:r>
              <a:rPr lang="pt-BR" sz="2800" dirty="0" smtClean="0">
                <a:latin typeface="Arial" panose="020B0604020202020204" pitchFamily="34" charset="0"/>
                <a:cs typeface="Arial" pitchFamily="34" charset="0"/>
              </a:rPr>
              <a:t>82 visitas nos pontos estratégicos;</a:t>
            </a:r>
          </a:p>
          <a:p>
            <a:pPr marL="457200" indent="-457200" eaLnBrk="1" hangingPunct="1">
              <a:lnSpc>
                <a:spcPct val="150000"/>
              </a:lnSpc>
              <a:spcBef>
                <a:spcPct val="0"/>
              </a:spcBef>
              <a:buFont typeface="Wingdings" pitchFamily="2" charset="2"/>
              <a:buChar char="ü"/>
              <a:defRPr/>
            </a:pPr>
            <a:r>
              <a:rPr lang="pt-BR" sz="2800" dirty="0" smtClean="0">
                <a:latin typeface="Arial" panose="020B0604020202020204" pitchFamily="34" charset="0"/>
                <a:cs typeface="Arial" pitchFamily="34" charset="0"/>
              </a:rPr>
              <a:t>64 pesquisa vetorial especial, no caso suspeito de dengue;</a:t>
            </a:r>
          </a:p>
          <a:p>
            <a:pPr marL="457200" indent="-457200" eaLnBrk="1" hangingPunct="1">
              <a:lnSpc>
                <a:spcPct val="150000"/>
              </a:lnSpc>
              <a:spcBef>
                <a:spcPct val="0"/>
              </a:spcBef>
              <a:buFont typeface="Wingdings" pitchFamily="2" charset="2"/>
              <a:buChar char="ü"/>
              <a:defRPr/>
            </a:pPr>
            <a:r>
              <a:rPr lang="pt-BR" sz="2800" dirty="0" smtClean="0">
                <a:latin typeface="Arial" panose="020B0604020202020204" pitchFamily="34" charset="0"/>
                <a:cs typeface="Arial" pitchFamily="34" charset="0"/>
              </a:rPr>
              <a:t>05 den</a:t>
            </a:r>
            <a:r>
              <a:rPr lang="en-US" sz="2800" dirty="0" smtClean="0">
                <a:latin typeface="Arial" panose="020B0604020202020204" pitchFamily="34" charset="0"/>
                <a:cs typeface="Arial" pitchFamily="34" charset="0"/>
              </a:rPr>
              <a:t>ú</a:t>
            </a:r>
            <a:r>
              <a:rPr lang="pt-BR" sz="2800" dirty="0" smtClean="0">
                <a:latin typeface="Arial" panose="020B0604020202020204" pitchFamily="34" charset="0"/>
                <a:cs typeface="Arial" pitchFamily="34" charset="0"/>
              </a:rPr>
              <a:t>ncias de locais de risco;</a:t>
            </a:r>
          </a:p>
          <a:p>
            <a:pPr eaLnBrk="1" hangingPunct="1">
              <a:lnSpc>
                <a:spcPct val="150000"/>
              </a:lnSpc>
              <a:spcBef>
                <a:spcPct val="0"/>
              </a:spcBef>
              <a:buFont typeface="Arial" panose="020B0604020202020204" pitchFamily="34" charset="0"/>
              <a:buNone/>
              <a:defRPr/>
            </a:pPr>
            <a:endParaRPr lang="pt-BR" sz="2800" dirty="0" smtClean="0">
              <a:latin typeface="Arial" panose="020B0604020202020204" pitchFamily="34" charset="0"/>
              <a:cs typeface="Arial" pitchFamily="34" charset="0"/>
            </a:endParaRPr>
          </a:p>
          <a:p>
            <a:pPr marL="457200" indent="-457200" eaLnBrk="1" hangingPunct="1">
              <a:lnSpc>
                <a:spcPct val="150000"/>
              </a:lnSpc>
              <a:spcBef>
                <a:spcPct val="0"/>
              </a:spcBef>
              <a:defRPr/>
            </a:pPr>
            <a:endParaRPr lang="pt-BR" sz="2800" u="sng"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2400" dirty="0" smtClean="0">
              <a:latin typeface="Arial" panose="020B0604020202020204" pitchFamily="34" charset="0"/>
              <a:cs typeface="Arial" pitchFamily="34" charset="0"/>
            </a:endParaRPr>
          </a:p>
          <a:p>
            <a:pPr eaLnBrk="1" hangingPunct="1">
              <a:lnSpc>
                <a:spcPct val="150000"/>
              </a:lnSpc>
              <a:spcBef>
                <a:spcPct val="0"/>
              </a:spcBef>
              <a:buFont typeface="Arial" panose="020B0604020202020204" pitchFamily="34" charset="0"/>
              <a:buNone/>
              <a:defRPr/>
            </a:pPr>
            <a:endParaRPr lang="pt-BR" sz="2400" dirty="0" smtClean="0">
              <a:latin typeface="Arial" panose="020B0604020202020204" pitchFamily="34" charset="0"/>
              <a:cs typeface="Arial" pitchFamily="34" charset="0"/>
            </a:endParaRPr>
          </a:p>
          <a:p>
            <a:pPr marL="342900" indent="-342900" eaLnBrk="1" hangingPunct="1">
              <a:lnSpc>
                <a:spcPct val="150000"/>
              </a:lnSpc>
              <a:spcBef>
                <a:spcPct val="0"/>
              </a:spcBef>
              <a:defRPr/>
            </a:pPr>
            <a:endParaRPr lang="pt-BR" sz="2400" u="sng"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2400" u="sng" dirty="0" smtClean="0">
              <a:latin typeface="Arial" panose="020B0604020202020204" pitchFamily="34" charset="0"/>
              <a:cs typeface="Arial" pitchFamily="34" charset="0"/>
            </a:endParaRPr>
          </a:p>
        </p:txBody>
      </p:sp>
      <p:sp>
        <p:nvSpPr>
          <p:cNvPr id="7" name="Retângulo 6"/>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16388"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2375" y="214313"/>
            <a:ext cx="11953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93599"/>
      </p:ext>
    </p:extLst>
  </p:cSld>
  <p:clrMapOvr>
    <a:masterClrMapping/>
  </p:clrMapOvr>
  <p:transition>
    <p:wipe dir="d"/>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CaixaDeTexto 3"/>
          <p:cNvSpPr txBox="1">
            <a:spLocks noChangeArrowheads="1"/>
          </p:cNvSpPr>
          <p:nvPr/>
        </p:nvSpPr>
        <p:spPr bwMode="auto">
          <a:xfrm>
            <a:off x="142875" y="1143000"/>
            <a:ext cx="8713788" cy="5091113"/>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50000"/>
              </a:lnSpc>
              <a:spcBef>
                <a:spcPct val="0"/>
              </a:spcBef>
              <a:buFont typeface="Arial" panose="020B0604020202020204" pitchFamily="34" charset="0"/>
              <a:buNone/>
              <a:defRPr/>
            </a:pPr>
            <a:endParaRPr lang="pt-BR" sz="2400" dirty="0" smtClean="0">
              <a:latin typeface="Arial" panose="020B0604020202020204" pitchFamily="34" charset="0"/>
              <a:cs typeface="Arial" pitchFamily="34" charset="0"/>
            </a:endParaRPr>
          </a:p>
          <a:p>
            <a:pPr eaLnBrk="1" hangingPunct="1">
              <a:spcBef>
                <a:spcPct val="0"/>
              </a:spcBef>
              <a:buFont typeface="Arial" panose="020B0604020202020204" pitchFamily="34" charset="0"/>
              <a:buNone/>
              <a:defRPr/>
            </a:pPr>
            <a:r>
              <a:rPr lang="pt-BR" b="1" u="sng" dirty="0" smtClean="0">
                <a:latin typeface="Arial" panose="020B0604020202020204" pitchFamily="34" charset="0"/>
                <a:cs typeface="Arial" pitchFamily="34" charset="0"/>
              </a:rPr>
              <a:t>Farmácia Básica:</a:t>
            </a:r>
          </a:p>
          <a:p>
            <a:pPr eaLnBrk="1" hangingPunct="1">
              <a:spcBef>
                <a:spcPct val="0"/>
              </a:spcBef>
              <a:buFont typeface="Arial" panose="020B0604020202020204" pitchFamily="34" charset="0"/>
              <a:buNone/>
              <a:defRPr/>
            </a:pPr>
            <a:endParaRPr lang="pt-BR" b="1" u="sng" dirty="0" smtClean="0">
              <a:latin typeface="Arial" panose="020B0604020202020204" pitchFamily="34" charset="0"/>
              <a:cs typeface="Arial" pitchFamily="34" charset="0"/>
            </a:endParaRPr>
          </a:p>
          <a:p>
            <a:pPr marL="342900" indent="-342900" eaLnBrk="1" hangingPunct="1">
              <a:spcBef>
                <a:spcPct val="0"/>
              </a:spcBef>
              <a:defRPr/>
            </a:pPr>
            <a:r>
              <a:rPr lang="pt-BR" dirty="0" smtClean="0">
                <a:latin typeface="Arial" panose="020B0604020202020204" pitchFamily="34" charset="0"/>
                <a:cs typeface="Arial" pitchFamily="34" charset="0"/>
              </a:rPr>
              <a:t>9.131 M</a:t>
            </a:r>
            <a:r>
              <a:rPr lang="en-US" dirty="0" smtClean="0">
                <a:latin typeface="Arial" panose="020B0604020202020204" pitchFamily="34" charset="0"/>
                <a:cs typeface="Arial" pitchFamily="34" charset="0"/>
              </a:rPr>
              <a:t>é</a:t>
            </a:r>
            <a:r>
              <a:rPr lang="pt-BR" dirty="0" smtClean="0">
                <a:latin typeface="Arial" panose="020B0604020202020204" pitchFamily="34" charset="0"/>
                <a:cs typeface="Arial" pitchFamily="34" charset="0"/>
              </a:rPr>
              <a:t>dia de atendimentos de receitas;</a:t>
            </a:r>
          </a:p>
          <a:p>
            <a:pPr marL="342900" indent="-342900" eaLnBrk="1" hangingPunct="1">
              <a:lnSpc>
                <a:spcPct val="150000"/>
              </a:lnSpc>
              <a:spcBef>
                <a:spcPct val="0"/>
              </a:spcBef>
              <a:defRPr/>
            </a:pPr>
            <a:r>
              <a:rPr lang="pt-BR" dirty="0" smtClean="0">
                <a:latin typeface="Arial" panose="020B0604020202020204" pitchFamily="34" charset="0"/>
                <a:cs typeface="Arial" pitchFamily="34" charset="0"/>
              </a:rPr>
              <a:t>6.679 pacientes atendidos;</a:t>
            </a:r>
          </a:p>
          <a:p>
            <a:pPr>
              <a:lnSpc>
                <a:spcPct val="150000"/>
              </a:lnSpc>
              <a:defRPr/>
            </a:pPr>
            <a:r>
              <a:rPr lang="pt-BR" dirty="0" smtClean="0"/>
              <a:t>  1.168 Medicamentos Judiciais do Estado</a:t>
            </a:r>
          </a:p>
          <a:p>
            <a:pPr>
              <a:lnSpc>
                <a:spcPct val="150000"/>
              </a:lnSpc>
              <a:defRPr/>
            </a:pPr>
            <a:r>
              <a:rPr lang="pt-BR" dirty="0" smtClean="0"/>
              <a:t>  316 Medicamentos Judiciais do Município</a:t>
            </a:r>
            <a:endParaRPr lang="pt-BR" sz="2400" u="sng" dirty="0" smtClean="0">
              <a:latin typeface="Arial" panose="020B0604020202020204" pitchFamily="34" charset="0"/>
              <a:cs typeface="Arial" pitchFamily="34" charset="0"/>
            </a:endParaRPr>
          </a:p>
          <a:p>
            <a:pPr eaLnBrk="1" hangingPunct="1">
              <a:lnSpc>
                <a:spcPct val="150000"/>
              </a:lnSpc>
              <a:spcBef>
                <a:spcPct val="0"/>
              </a:spcBef>
              <a:buFontTx/>
              <a:buNone/>
              <a:defRPr/>
            </a:pPr>
            <a:endParaRPr lang="pt-BR" sz="2400" u="sng" dirty="0" smtClean="0">
              <a:latin typeface="Arial" panose="020B0604020202020204" pitchFamily="34" charset="0"/>
              <a:cs typeface="Arial" pitchFamily="34" charset="0"/>
            </a:endParaRPr>
          </a:p>
        </p:txBody>
      </p:sp>
      <p:sp>
        <p:nvSpPr>
          <p:cNvPr id="7" name="Retângulo 6"/>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17413"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528759"/>
      </p:ext>
    </p:extLst>
  </p:cSld>
  <p:clrMapOvr>
    <a:masterClrMapping/>
  </p:clrMapOvr>
  <p:transition>
    <p:wipe dir="d"/>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aixaDeTexto 3"/>
          <p:cNvSpPr txBox="1">
            <a:spLocks noChangeArrowheads="1"/>
          </p:cNvSpPr>
          <p:nvPr/>
        </p:nvSpPr>
        <p:spPr bwMode="auto">
          <a:xfrm>
            <a:off x="357188" y="1000125"/>
            <a:ext cx="7461250"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0000"/>
              </a:lnSpc>
              <a:buFont typeface="Arial" charset="0"/>
              <a:buNone/>
            </a:pPr>
            <a:endParaRPr lang="pt-BR" sz="2400"/>
          </a:p>
          <a:p>
            <a:pPr lvl="2" algn="ctr">
              <a:spcBef>
                <a:spcPct val="20000"/>
              </a:spcBef>
              <a:buFont typeface="Arial" charset="0"/>
              <a:buNone/>
            </a:pPr>
            <a:endParaRPr lang="pt-BR" sz="4400" b="1"/>
          </a:p>
          <a:p>
            <a:pPr lvl="2" algn="ctr">
              <a:spcBef>
                <a:spcPct val="20000"/>
              </a:spcBef>
              <a:buFont typeface="Arial" charset="0"/>
              <a:buNone/>
            </a:pPr>
            <a:r>
              <a:rPr lang="pt-BR" sz="4400" b="1" i="1"/>
              <a:t>Algumas Ações da Secretaria Municipal de Saúde no Segundo Quadrimestre</a:t>
            </a:r>
            <a:endParaRPr lang="pt-BR" sz="2400" u="sng"/>
          </a:p>
          <a:p>
            <a:pPr eaLnBrk="1" hangingPunct="1">
              <a:lnSpc>
                <a:spcPct val="150000"/>
              </a:lnSpc>
            </a:pPr>
            <a:endParaRPr lang="pt-BR" sz="2400" u="sng"/>
          </a:p>
        </p:txBody>
      </p:sp>
      <p:sp>
        <p:nvSpPr>
          <p:cNvPr id="7" name="Retângulo 6"/>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18436"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1612398"/>
      </p:ext>
    </p:extLst>
  </p:cSld>
  <p:clrMapOvr>
    <a:masterClrMapping/>
  </p:clrMapOvr>
  <p:transition>
    <p:wipe dir="d"/>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CaixaDeTexto 3"/>
          <p:cNvSpPr txBox="1">
            <a:spLocks noChangeArrowheads="1"/>
          </p:cNvSpPr>
          <p:nvPr/>
        </p:nvSpPr>
        <p:spPr bwMode="auto">
          <a:xfrm>
            <a:off x="1643063" y="1785938"/>
            <a:ext cx="7078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800" b="1" u="sng"/>
              <a:t>Capacitações da Equipe de Enfermagem</a:t>
            </a:r>
          </a:p>
        </p:txBody>
      </p:sp>
      <p:sp>
        <p:nvSpPr>
          <p:cNvPr id="5" name="Retângulo 4"/>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19461"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9" descr="C:\Users\'\Desktop\fotos\IMG_20170905_113229625_BURST000_COVER_TO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75" y="2428875"/>
            <a:ext cx="2786063"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https://lh3.googleusercontent.com/DRRgmQl0RWHtdQKnewiKnMCtdXCHfrpmSCryIs9GCkQoDQLbt5MnroaI6PJtn6nOR11gjA975-6ZhWXvGff2OA1cIB59sCM56AjU05P2QOAswAlReBJOOSwZDBXs_YlgPx-F1bWYtXvzDNYqzxP-tlVcvp5C4tO4n3K-gGclCu3DZq210_DfB-7rgF8Vl-nVAlzeRcMsVENex5H4Mz86w-NmFhJYO_YljfNMkMRz6X8SHNxZOBAV3yYECr7bDWRUET3ajsNJqWyCNWpN3b0P3EbuVaT8XthHYGuIZa7cwOmYyp_4qqhTiUAIfpSz_2a7IdGJ4xhKGDogk14QEUe9RXt21QuQYClk7j46p0XO2Rzq1EbGrONIG1iqt0h63Bz4meHm3PIzOhw06jF2AdjS2mYniEYOxNGhld6BX_UV3JD9RXZjc_55IiJeQMuUykoh0Q3KrW4YFg8bXD1Ed88IaNzvyLPWBM3LZl3-2yTL1aVzg7ns0zywAKaOpwb7PxKqvQ8fjfTgQKi3tc3qSI7B_oSd8vTETPnPqh7w78ndePpJmAF3LAejmz9sbcCtFzCt92fpeZUyVGzG0ivBlk4AUmRwrlUhxmYKf6hWgeeNg60=w1368-h769-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9188" y="4714875"/>
            <a:ext cx="3459162"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1" descr="https://lh3.googleusercontent.com/35J_9_6xWvcosKy-M3HW0WqlahywDh7quby4fuULa3-EFfhfVeUPnqYXtOUuiYHe5I4sr_PLoopmC5Kiie5w5kX2cWR6SxR0uAgysbwoqO6GsMlWdIw1Cn89wDh6OBepEqlznM5Ad84Sg9ClQPOB5QgURs0Iavz7KkACZOJnmaR-nYF43XpKsDKyzGichAmRIyC0i_7mrxkJ6R1LNCJPcfnHKBAIZ1lpmnBwpVZgUqTS6bnAuYfexpUZ2MGNS2Jt_hF16o4DxLbNzfEjNja9353K2N5wKJ_Wls1mYbtSYT8kZLbM2pX3-1CH22h2LqKaY1Cn87WfRXQeiPcoJK6WNyah-3-pn1ktE324xDJcyeNZXjLTZVDsXuUqxvFsDKsxNCoz73fF2F2zgTmgHeYdgnvCPXqDNxDIKw8jwDOmSUk3ztV0TLcSRFgMlnPtv0ZqhqeRG0t1usORXjzjJpOHI2PxI_aYx7A1AKl9Sts2r-iMZ4YTTpyizhrcaJ5m7XvFK3j74Slb2TxlmnGBE8y1AB0QeAiflT1znO5uJwAEiV5lfKseonPZeQeJOIKL6FiO1aonm-NMbfWCKgeBCf-fXyZ0nYG5I8JpocO793OHUUg=w1024-h768-n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25" y="2571750"/>
            <a:ext cx="4310063"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39260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lh3.googleusercontent.com/4KX9pduZtk2ZhjXcyjCSFngc697OMToniZJMsFY3It_bbTKi6eN7jlJ6_mtVUt2W9UDpL60tWTm2frXoape9MnYC3XJ26TNjZAQFKuvP-pAbuUo_Ijf8UT9PRH3uhgMsIwRwiqV5V5qsiT439RwzkvrA3c-ksWf7j5GtCWFTNSui0lkA_g_vRe7YeGyMWwOKaUHbF646xcHGY8lQgsaqhpfGLfZ4G4Idc66j-BVQpvTewUHtVIe8Tnm_61h-0eKCao83jOyfrmlwU7cJC1VSAO784DUoqgs62E5CBLUB19tvz5XBTNIGAZInfogKAvbA23_rvnKEX5MvXBZKSZEVzN2XdHo3vrppJtTHXsx7vFDmO9S6NPEVGaWpsuJZo_4eoUwJnKlNDclXKGhsMgDIw65N3xI2hZg_mHrUcAdmQw3W6laU4Jf87uULugoDgyWqsiGcdMXQlu2r-YlGTnziT2j473AXU0BuOAjmvMfaa6OrbouS81ybC93hfJPofdyDn81TlpzlulanLLL6_hNQsce1-sNDoKpLPR8tXDqSrxNXAZZJwJmeD3ziJKQFtKoPSVB4S4BB7hkGKsQ9eaOmeCkA2WCas6MktVSDmfU7e1c=w1026-h769-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2571750"/>
            <a:ext cx="3522663"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CaixaDeTexto 3"/>
          <p:cNvSpPr txBox="1">
            <a:spLocks noChangeArrowheads="1"/>
          </p:cNvSpPr>
          <p:nvPr/>
        </p:nvSpPr>
        <p:spPr bwMode="auto">
          <a:xfrm>
            <a:off x="3286125" y="1785938"/>
            <a:ext cx="2979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800" b="1" u="sng"/>
              <a:t>Reuniões PMAQ</a:t>
            </a:r>
          </a:p>
        </p:txBody>
      </p:sp>
      <p:sp>
        <p:nvSpPr>
          <p:cNvPr id="4" name="Retângulo 3"/>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20486"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AutoShape 6" descr="https://attachment.outlook.live.net/owa/tinynha@live.com/service.svc/s/GetAttachmentThumbnail?id=AQMkADAwATNiZmYAZC1hMjcyLWIwN2EtMDACLTAwCgBGAAADKqs5krE2z02Wv8b6aXkURAcAszHwSWwCVkKDGOkEFi4EMwAAAgEMAAAAszHwSWwCVkKDGOkEFi4EMwAAAO7Uo0QAAAABEgAQADsAIm6j5WJFuu5wlroyaA8%3D&amp;thumbnailType=2&amp;X-OWA-CANARY=1movfi8pEECIuJ3xeLS7KsChUoJhBtUYtMlCav6J2c1cinQEr_MQVCS4N0EkwaCPmGmOHz0d7q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jQ1NzU3LTI3MjU0MjUyNzRcIixcInB1aWRcIjpcIjEwNTU1MjEwMDMxODgzNDZcIixcIm9pZFwiOlwiMDAwM2JmZmQtYTI3Mi1iMDdh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DY1OTc0NDIsIm5iZiI6MTUwNjU5Njg0Mn0.aTWlJLjtSOowEyttrqjcJyPz2RCiy_amTB5HcIXV5FH08Wotu6evrXqThRpMRBMW6q1LcGMWuST7JGy4eF4kfcARGU0V8p_L3lH72qZsD7pK40VLZeCqJUcjTTVknHSQMFgk7FGkSrFgMAxHilz2GnK4xNG69yQVwD2Xr53vE1sbbSdiJPIpImqGeYKmICpFeFLL18x2kHwHSdbpvTn6s7BSwNX8ji7v8mr76bx2xYbDAZ7RtM9QeXaRJrHS5ROfpiCZzqWxC2nWv4wb85kiY3FqhMJMWBAIVCjoE13_i8aSyWh37vInPpYUnmOZp96yRv7W2nrTxfWzmM7Z3EdS4w&amp;owa=outlook.live.com&amp;isc=1"/>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0488" name="AutoShape 8" descr="https://attachment.outlook.live.net/owa/tinynha@live.com/service.svc/s/GetAttachmentThumbnail?id=AQMkADAwATNiZmYAZC1hMjcyLWIwN2EtMDACLTAwCgBGAAADKqs5krE2z02Wv8b6aXkURAcAszHwSWwCVkKDGOkEFi4EMwAAAgEMAAAAszHwSWwCVkKDGOkEFi4EMwAAAO7Uo0QAAAABEgAQADsAIm6j5WJFuu5wlroyaA8%3D&amp;thumbnailType=2&amp;X-OWA-CANARY=1movfi8pEECIuJ3xeLS7KsChUoJhBtUYtMlCav6J2c1cinQEr_MQVCS4N0EkwaCPmGmOHz0d7q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jQ1NzU3LTI3MjU0MjUyNzRcIixcInB1aWRcIjpcIjEwNTU1MjEwMDMxODgzNDZcIixcIm9pZFwiOlwiMDAwM2JmZmQtYTI3Mi1iMDdh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DY1OTc0NDIsIm5iZiI6MTUwNjU5Njg0Mn0.aTWlJLjtSOowEyttrqjcJyPz2RCiy_amTB5HcIXV5FH08Wotu6evrXqThRpMRBMW6q1LcGMWuST7JGy4eF4kfcARGU0V8p_L3lH72qZsD7pK40VLZeCqJUcjTTVknHSQMFgk7FGkSrFgMAxHilz2GnK4xNG69yQVwD2Xr53vE1sbbSdiJPIpImqGeYKmICpFeFLL18x2kHwHSdbpvTn6s7BSwNX8ji7v8mr76bx2xYbDAZ7RtM9QeXaRJrHS5ROfpiCZzqWxC2nWv4wb85kiY3FqhMJMWBAIVCjoE13_i8aSyWh37vInPpYUnmOZp96yRv7W2nrTxfWzmM7Z3EdS4w&amp;owa=outlook.live.com&amp;isc=1"/>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0489" name="AutoShape 10" descr="https://attachment.outlook.live.net/owa/tinynha@live.com/service.svc/s/GetAttachmentThumbnail?id=AQMkADAwATNiZmYAZC1hMjcyLWIwN2EtMDACLTAwCgBGAAADKqs5krE2z02Wv8b6aXkURAcAszHwSWwCVkKDGOkEFi4EMwAAAgEMAAAAszHwSWwCVkKDGOkEFi4EMwAAAO7Uo0QAAAABEgAQADsAIm6j5WJFuu5wlroyaA8%3D&amp;thumbnailType=2&amp;X-OWA-CANARY=1movfi8pEECIuJ3xeLS7KsChUoJhBtUYtMlCav6J2c1cinQEr_MQVCS4N0EkwaCPmGmOHz0d7q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jQ1NzU3LTI3MjU0MjUyNzRcIixcInB1aWRcIjpcIjEwNTU1MjEwMDMxODgzNDZcIixcIm9pZFwiOlwiMDAwM2JmZmQtYTI3Mi1iMDdh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DY1OTc0NDIsIm5iZiI6MTUwNjU5Njg0Mn0.aTWlJLjtSOowEyttrqjcJyPz2RCiy_amTB5HcIXV5FH08Wotu6evrXqThRpMRBMW6q1LcGMWuST7JGy4eF4kfcARGU0V8p_L3lH72qZsD7pK40VLZeCqJUcjTTVknHSQMFgk7FGkSrFgMAxHilz2GnK4xNG69yQVwD2Xr53vE1sbbSdiJPIpImqGeYKmICpFeFLL18x2kHwHSdbpvTn6s7BSwNX8ji7v8mr76bx2xYbDAZ7RtM9QeXaRJrHS5ROfpiCZzqWxC2nWv4wb85kiY3FqhMJMWBAIVCjoE13_i8aSyWh37vInPpYUnmOZp96yRv7W2nrTxfWzmM7Z3EdS4w&amp;owa=outlook.live.com&amp;isc=1"/>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0490" name="AutoShape 12" descr="https://attachment.outlook.live.net/owa/tinynha@live.com/service.svc/s/GetAttachmentThumbnail?id=AQMkADAwATNiZmYAZC1hMjcyLWIwN2EtMDACLTAwCgBGAAADKqs5krE2z02Wv8b6aXkURAcAszHwSWwCVkKDGOkEFi4EMwAAAgEMAAAAszHwSWwCVkKDGOkEFi4EMwAAAO7Uo0QAAAABEgAQADsAIm6j5WJFuu5wlroyaA8%3D&amp;thumbnailType=2&amp;X-OWA-CANARY=1movfi8pEECIuJ3xeLS7KsChUoJhBtUYtMlCav6J2c1cinQEr_MQVCS4N0EkwaCPmGmOHz0d7q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jQ1NzU3LTI3MjU0MjUyNzRcIixcInB1aWRcIjpcIjEwNTU1MjEwMDMxODgzNDZcIixcIm9pZFwiOlwiMDAwM2JmZmQtYTI3Mi1iMDdh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DY1OTc0NDIsIm5iZiI6MTUwNjU5Njg0Mn0.aTWlJLjtSOowEyttrqjcJyPz2RCiy_amTB5HcIXV5FH08Wotu6evrXqThRpMRBMW6q1LcGMWuST7JGy4eF4kfcARGU0V8p_L3lH72qZsD7pK40VLZeCqJUcjTTVknHSQMFgk7FGkSrFgMAxHilz2GnK4xNG69yQVwD2Xr53vE1sbbSdiJPIpImqGeYKmICpFeFLL18x2kHwHSdbpvTn6s7BSwNX8ji7v8mr76bx2xYbDAZ7RtM9QeXaRJrHS5ROfpiCZzqWxC2nWv4wb85kiY3FqhMJMWBAIVCjoE13_i8aSyWh37vInPpYUnmOZp96yRv7W2nrTxfWzmM7Z3EdS4w&amp;owa=outlook.live.com&amp;isc=1"/>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0491" name="AutoShape 14" descr="https://attachment.outlook.live.net/owa/tinynha@live.com/service.svc/s/GetAttachmentThumbnail?id=AQMkADAwATNiZmYAZC1hMjcyLWIwN2EtMDACLTAwCgBGAAADKqs5krE2z02Wv8b6aXkURAcAszHwSWwCVkKDGOkEFi4EMwAAAgEMAAAAszHwSWwCVkKDGOkEFi4EMwAAAO7Uo0QAAAABEgAQADsAIm6j5WJFuu5wlroyaA8%3D&amp;thumbnailType=2&amp;X-OWA-CANARY=1movfi8pEECIuJ3xeLS7KsChUoJhBtUYtMlCav6J2c1cinQEr_MQVCS4N0EkwaCPmGmOHz0d7qI.&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jQ1NzU3LTI3MjU0MjUyNzRcIixcInB1aWRcIjpcIjEwNTU1MjEwMDMxODgzNDZcIixcIm9pZFwiOlwiMDAwM2JmZmQtYTI3Mi1iMDdhLTAwMDAtMDAwMDAwMDAwMDAwXCIsXCJzY29wZVwiOlwiT3dhRG93bmxvYWRcIn0iLCJpc3MiOiIwMDAwMDAwMi0wMDAwLTBmZjEtY2UwMC0wMDAwMDAwMDAwMDBAODRkZjllN2YtZTlmNi00MGFmLWI0MzUtYWFhYWFhYWFhYWFhIiwiYXVkIjoiMDAwMDAwMDItMDAwMC0wZmYxLWNlMDAtMDAwMDAwMDAwMDAwL2F0dGFjaG1lbnQub3V0bG9vay5saXZlLm5ldEA4NGRmOWU3Zi1lOWY2LTQwYWYtYjQzNS1hYWFhYWFhYWFhYWEiLCJleHAiOjE1MDY1OTc0NDIsIm5iZiI6MTUwNjU5Njg0Mn0.aTWlJLjtSOowEyttrqjcJyPz2RCiy_amTB5HcIXV5FH08Wotu6evrXqThRpMRBMW6q1LcGMWuST7JGy4eF4kfcARGU0V8p_L3lH72qZsD7pK40VLZeCqJUcjTTVknHSQMFgk7FGkSrFgMAxHilz2GnK4xNG69yQVwD2Xr53vE1sbbSdiJPIpImqGeYKmICpFeFLL18x2kHwHSdbpvTn6s7BSwNX8ji7v8mr76bx2xYbDAZ7RtM9QeXaRJrHS5ROfpiCZzqWxC2nWv4wb85kiY3FqhMJMWBAIVCjoE13_i8aSyWh37vInPpYUnmOZp96yRv7W2nrTxfWzmM7Z3EdS4w&amp;owa=outlook.live.com&amp;isc=1"/>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pic>
        <p:nvPicPr>
          <p:cNvPr id="20492" name="Picture 15" descr="C:\Users\'\Downloads\13590514_1002626129852503_464441626913511529_n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4875" y="2857500"/>
            <a:ext cx="3810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44398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CaixaDeTexto 3"/>
          <p:cNvSpPr txBox="1">
            <a:spLocks noChangeArrowheads="1"/>
          </p:cNvSpPr>
          <p:nvPr/>
        </p:nvSpPr>
        <p:spPr bwMode="auto">
          <a:xfrm>
            <a:off x="714375" y="1785938"/>
            <a:ext cx="7915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800" b="1" u="sng"/>
              <a:t>Supervisão nas Estratégias Saúde da Família</a:t>
            </a:r>
          </a:p>
        </p:txBody>
      </p:sp>
      <p:sp>
        <p:nvSpPr>
          <p:cNvPr id="4" name="Retângulo 3"/>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21509"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descr="https://lh3.googleusercontent.com/GuTMIC_4PRY0lTN9Z-Z4I27itpD_wt6fO1xe7UXHrBf6MEw99_ovy_wuMZ3f6zxOlumLwq8Zw5OcXo6xjv11ZB2CQdQp5EiGSuTdKDDLe9H-7SclGeCrvik-05YwHFXSfjr3Tdwmndaei9JPlmfyNHSmaRAZlGW-PqyXvji2uC6MM6JP4sEYS6luUJDG2kGUG6W3IsxhK5mey6J_jPV-heNzc46jpMCQBAlBw90svLfyAn0QfMFj0RTNK_MHbCa5FYcW7paiBt-iEKzFzVWBHBucHBGhdF2bqmYuwN3PPtJtVHet7tTOe5RX3XSlF7s4K2VHR3oq0OOxM0-4MAS4ZVlNU8uymrTLMsb5EpbDrujtg4mmo6ynHWv4tRd2IknkWiHlwsnqQQqecgp7zd5n2u_kWjG69cHZ-VeXs1Jw-UOezz69YVSrR-MBJXO_YnhqGiTQWmRHu1a2GHcz0hKfF1wlJDRSGCHeAWACd2qiuhqg2ULH0qYvziM32BpPkF-aux6s-XzrdVtzc87MW8gN0k-g8zK8z_EawkdJRBEORO5F3Bd02q_am18_6Rh6STUuLp5387G85-ZtzsWvvzaTKNPDTE6VTsLWhOqK4_EgVb0=w960-h540-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2938" y="2357438"/>
            <a:ext cx="267335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6" descr="https://lh3.googleusercontent.com/-AZE0MzUg-QqV3hSTVge2YIoxYJspzGAMswrclcyLMvq1Ge5q8I0wD9gttn82pTB_Cj0Zx-5-V4Rbq1RKg_bpzSLf6S6w1VVQT1n3-cAAvAXJYTvl1otoqzTe2nkXvFZ6u1vqujpSBOEDzGGM9rMKyhAMMqfvY3IikbxFMgyhM0mvdMCdbvUCsGIlbpEccyfMzauw0voDOhVJ5nJi6jjhbVrOp67J8yX83FZiPf7f3fdKLEzuRcHOYp-2-2LwanQrbbGpe9PIPAT2zTz-aiUcIjh-VBwmOIt-R3qn2z3Rfzl0LiL2VwL1WXNDbcRP5xOZwfGgloXYA2XH-5B2GPQjuvycAfhWldFjSfFzjf3yBV-BbT-d7xAE3Cb2FUgadzyxdXqAsWW1n6Qm6g3SctWMzxRXZ2WrbrzgS8ttHM4u14i_6ddMbm9ZTRck8HiWgNZKkVTvKa17ZkrTYyl3okKQoCODec28_Ou4LfeE2lGxLMzEdSAxcmzU-ccZUuwxOrNWL0qPWeP7nic-jg7TTizKtWZq81cKm1JKldDDb9PaOuhXxeWK7f__gwghFC49XOIbWmL6hzHacgw7OJNGjIUcEb81JdI6_BtBavdWXY3nyQ=w860-h532-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0" y="2357438"/>
            <a:ext cx="2306638"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https://lh3.googleusercontent.com/4hQrfJo7Tl35ONQdwImnGGyA0WI_-ZLG1Fv2b_16QtbxIO82nQMdqSh83B4_yNUTgpdgzVIaC9xaZxRNFhOgfWTQR-15ui-JphtY5uI5aalu43waYhBIk_1yYHvB2ZNu6W5PqJywuua4_bYBTUK-9RvW9G3fWD9FwClX0emVmiUaHlqMDCACqS5cdd-tq7TWaAhdl3NXJLV_X1yW0xAsg2KImu2UDVzh7wfX8PxsbMrb6QKLNtT3To7kht2bOhsC-JqDmzZTHCYclIq_7DaxMZ0roHVC98km0UVJTK97cbaxflG4EY---CDTVjWXWq97B40G9cVI5vPqBD34KtdAvU5ueXQfKigq35zb1SA24bsWWtH_8arC9JytHDPG_V-KER5YxBtiMCQf1XiCtkkJgty9G5Tu03EmnO2kG0UYs7KfkGnCh7aF6g3uxGa8IuAqliqEPcbJcjOy3jIayXSs7fieHffMeKLopo5QMV3QRN88EHUeKDQZlrLUwJhCRmQwNgvrubfGOBpejL6VAg4xYcpVhKn2InuDYGzwfFZ5Bh-Q24tR7Vw29eS5ETsAFAzEQxDjV-uepJchsUTz0Ggnkvl3boAtTEdBaxegu1A9iPE=w647-h436-n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7875" y="2357438"/>
            <a:ext cx="230663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0" descr="https://lh3.googleusercontent.com/ASKabcA6Z4o54ImJe_9is2KCE0ml_rbrM_XZ_IuS9RQy_Anas5JKGhxl3_pr7hUssqJUaQ4g6XHvG65Vob1r14qlDYdhccBRQiZADKRYiWSpze54M1eqNKeQwJws4_PcD0ASVQzdRg1iVZGRGZFldNuf7iZ7rCt8DiO1h1q5fGLO-3bm65Am7Ij2tGsgckEk-7y8H3gdL-jaFMiZfHJZhsnOZgs8I_4ftauMGJ_vv83LP69SymHkM4QzGIRcQgp2vFQn6vG00HNJ6NdUxUtIwFAfhD2TBwxd3WI9lY0rDBhczdAho3iFCovDvIsDsddSNW1PQEHWYAzooDgreuPEuOxh4Y8aSAzVZaQ8uncrKge49ldcHG6nyp3k4CTslYR6QWoK4yUG3TsjR-CTXbqpDloE4EvVc2-hmKZjnh3mu2Z8B14yCRMtisVWv2BQxi--P6Spbk5Pn76qFcXhjLC4CLadlJjWGFPyiwOlkgL_442l27amR4oK93D75-B6ZvtvFLlJGC4pLWnPMCqPB7Iygq2eTsciTpQO7EQkfP67Sf5zKXQIbQqgOGBtXMJVoGnrls1M2ZKB8Tbi8pEINxpW4t21y8ZO5sB8yQHpNYVYyQk=w960-h540-n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063" y="4000500"/>
            <a:ext cx="2968625"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2" descr="https://lh3.googleusercontent.com/tj0yKIRiaARaQugwjtg7km7PILWzSUHYr9IhK-pqp8rUvkuOP0yKgccQY9zco2QgJ5tiOROJkILM5aygajotloZInMk53tnSjPXf3jZ4QwFacS7t-WX7CM0VyHBGwMj8lOoBkLhx96I6wcdt-djaOkeqdSXljkXugaOfl_YwTEKsJgey5RmPOcMuJr6VVaOqYF65yy6wD086_V-uSEL2ca-7t63ggYiuGgwCmzHwthpF4dWlJg95Rj8e55R6rYzNfflrJAIh34Du0hilm8szKmv7t72kTPrVleGe-PHHTFT5OvUL_4XPkp_mp4IxFVg7_ZEeN7yR6lxzWBHltHWsqfhsz7VTmC0CPUZjsl33Fxs45Jb0FVf5Q2OBQITZc8bmRgNZXMMtVJpMkFy5rxrP67eMe58D2HJxb3Sj_vKfyOUXw_QfDOBuHAQW0-g_LBpJiSTxjEPGiDPDJaJWZAbLvAl4dpsoclUzQE3WBsK6hDKLYGlz_Q4Fz7ICOWc51F2aZk1VhfQ3IPrVMX5OUAne3z4ILfx6EVfrLKszmyCbh5qgHbPmw5nfHdBS570u6QUHYpR2ZKyEFsCGrFkYLAOC1GZ1MUQYcJ4Yc4v5lgWbksc=w960-h540-n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71875" y="3929063"/>
            <a:ext cx="25717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4" descr="https://lh3.googleusercontent.com/BI1bwGS7PdZyjxKErUYTOWqtUn4FuiiaXHiaRweBDIel2b4ySb51kwLJTJRb84k9OmiHKSJZQMkjJ6sDaQ4P2imAPQS_cSVEw-gxqWaE2nWGfARd1DNhzBoOZCbmOkHRVIaXdSDjIIKoIV7pFaGx76EO_miC3JimoTx1qywmGirecKrL9xA_lYk4fUagrtjVZauvlNBK9E1MwOqFKt8xDosMx1YdaTQjU1rkYe9Ra3zmH9lrhCMq2CPOOlcjQyKCrjy4EPVuv5ZYunljq4xm976GdXkFrqNIWjGrd8EqNO_FBbZ1O3vlXZVTogp5NyFZ32hZN5Et07ZIgVdYxOFxv3871t_Jnv5lfCMH2z9Naxxzt_gUa7D1MfiMdw5MT8uTtJhb54ARTup8I7D1vTBrHxZUarWsY1acRibGyO4dHyJ9HSoZT3BIiKapw6Lk9SkcTo7IuuwMSp9xGIElZPjy3N8fG-2a8J5cgcfwUUpbqNrBtub70Q6OpKibS-5j_I-Ng3bV-ksiX_P-FGvHMm5CexZ6RESD99SyZfr75tqfxX3sDOHwEMsoY7HvEtEpTBfYny1Z0T1lzyRMXHZ61jGE0CnasgpGjkQ6Nb_UD86V0cE=w960-h540-n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15063" y="3929063"/>
            <a:ext cx="26035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71149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22531"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CaixaDeTexto 5"/>
          <p:cNvSpPr txBox="1">
            <a:spLocks noChangeArrowheads="1"/>
          </p:cNvSpPr>
          <p:nvPr/>
        </p:nvSpPr>
        <p:spPr bwMode="auto">
          <a:xfrm>
            <a:off x="1428750" y="1857375"/>
            <a:ext cx="5672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b="1" u="sng"/>
              <a:t>Reunião de Planejamento Estratégico</a:t>
            </a:r>
          </a:p>
        </p:txBody>
      </p:sp>
      <p:pic>
        <p:nvPicPr>
          <p:cNvPr id="22534" name="Picture 8" descr="https://lh3.googleusercontent.com/lTFrZK0SzwPwHkFvjqsneqU_h-Fq1DqlSksaaeMYA-zJEPmPND8KW52mP77DGDEhDtAsrEvwOitMrYAssvbeGwF6tkrX9rMPmSC6u9iaYP_fsl3SEnVh8H8pORyMxMmJo_ntF-b4Orc106RcED9SAPuz1uvsuz_BxgHydOmM_2M8D6WDlCUP4wP_d9CzsYbzC6tVl6tUcRiXzi-odrKoP-T0MHhv_dK_wga4VG4Ao336kThbKBNVDWocMAt3KrF0JHSTDsJulU1dofQVEUEZU7SrNoGDhXcuHkXGrA-3hWEHiXK9XPu8xDeHb-6llscF9VNNIC6m7CpYjKX467B1-qO3WealUAaqwpWm3yqjXCnWO41qVNldVThgy7IrC8ZQF0U2sb5r56xOdl8MVsvXUMIit2fZUq7S_WePjKLVS1ZVs0xEYYMnoyJFnFxtYpMUvflL2h6TUF8JHm2TeA_y6GGj-rl98mxZ_5De0az0OwuMBgUu2jHAiGXD_iW2dlFmYLJFBd2I5JUaolYOKGTGmgwcxwvKkaYi1bSmtvxexKg6D_ATGKtIMRIGL6WC0lZsImOYZ9QE9fO2R7hQ_1Ch14sawwbpy5FPd0bMj2BtDOs=w1040-h585-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3143250"/>
            <a:ext cx="411956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0" descr="https://lh3.googleusercontent.com/ajk-YgDBSm-NNmutothODyRkHqq0R699HWM8Tn8yMX9D0SqGMzujDtvoeCHm0y6lFBrtwyJDSdBodfuU3J765bawf6aleTNFCecGXfDlbbFTCVdgBW3qs81NMHTT4nRHZMOdS7_aQddsfv0HxsywPLzi7z9Nwy7OQ0__crvvq7uEzk9OcFlmXw6eLac5XzbXyASaks18tpf0rIeK0usu78tey96B_d6fxX6Tpqrn9iUYKpWNSw2TdNclW2NWB-m4wlD24F7rXhitkVXrcHSCSN4R-tMakNtEUtoK8uAkMRJhJPnheza1ecddfo7xKthITNK0BmJtbuMVA31J46x4qRd3Up3RmXvowC5f4oRlJjvXISnj69zJN2uYZIOsM-qcGqPyp8ll3J-ngR2ppHQbB0f70p40mSO_1reTODxpXNLzWE4hDiTFo7f6Jnt6i6KufIS0F24jib4gdNO8IqSWDcxa8_NyI5ZXAXe00yHHeZqdfd4RBD-2mOfRyRmfr7uGl4TSiK_BJNnZk-aiJ7nb87THCRMGFHfEAygW0jG_JwRJHvlivk2Gh-W2iVeEsL_fM86Y3oHxrFBmzN7FceSSR4B8mAC-uxEiUfv083X8Ckc=w1280-h720-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143250"/>
            <a:ext cx="4191000"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98200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23555"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CaixaDeTexto 5"/>
          <p:cNvSpPr txBox="1">
            <a:spLocks noChangeArrowheads="1"/>
          </p:cNvSpPr>
          <p:nvPr/>
        </p:nvSpPr>
        <p:spPr bwMode="auto">
          <a:xfrm>
            <a:off x="3000375" y="1785938"/>
            <a:ext cx="334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b="1" u="sng"/>
              <a:t>Projeto Cidade Limpa</a:t>
            </a:r>
          </a:p>
        </p:txBody>
      </p:sp>
      <p:pic>
        <p:nvPicPr>
          <p:cNvPr id="23558" name="Picture 2" descr="https://lh3.googleusercontent.com/39zTgUV8vkwQ9BHYoRbqRgvMPgfF7vxXvg1mGF_OQRM8gwFTNiUedU3KLkrd_TeqjjiNfCxfwwl57M3kVmOKe7axzxOshh7qXMEFmWCx055RgFX9uvcYXdGXQX19NJKn9w8viNC-doMxW4VSsaGHKJmjx248wyCtqyu_kyTy7VoQ9YgR46ZqnTQeHm8-R3ELeMWRKcu0rYgs37UQ9a669JKIqbJYYu_zMpyXQeOt1aq95qIhXC9gvLQqN2rGppyVw9_g00S6y8sPbJaT09kDHYy-WSkRmsH-JHb_hm0l5zgHT5X_gcvswqF8vTIBLQCAoKzSQVKuAvMZ7L-eE8EFE1mp_LyWyiODImnVunKJTcGyXAWJWP9f1T_js4ZirGVCMz78gaQW1W0bs2tKeJstD7Mfn10kNPanqQi6ewdNaexQ1zn2IIYGpSma4b9U-i9tH60J_DE2gsgnNppvmBgI3AkRjCsNV3_h4RJDW79bTYCaAjlECeCKY7282lTd1Tj03IaHY1_icW_yfEAklB2e8eXZvjTXy8PjCLm_3WL2etf4uL5thQmEPrR3q9QHNmtmpD5l1AyvguHYy2sD6MDrl5Ocx4Y8JpGxBWpmY5Qj8Mo=w556-h769-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2571750"/>
            <a:ext cx="2894013"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descr="https://lh3.googleusercontent.com/sNonbgIgBcRU3KwbbYEGZoZhyfNo-BpcpkXJuZFEISLvsd7SFnSUnwMvYRwCci-UbovOKK57-SZyACd_SmLkYlmtFhxb5SvHbMtf8NPp0w4vVya6oFMNgQFubsNuHZfEhO67ofYb4xKh5F5GTK9GFw80Nv_vnssEH8yr9zpMaGZiRPhPHeA77czvlt47jrWTeK9cZNnrIUOB13lV6e77jsT4zOl4TH0vWv5UDC_amLOtoSOTkEoAJ1XQYNdpFOaPCecfa-OpjTXPUKi5_wud12E3L5ebTzdTEHPS_8Qe7a2yRN9k4wmLtZVXB3hxsi9oOeDdsGyKAJkDt8_SHBgDT188XeC8u9l092tVc6OnHgpa7_qRlRp23ckV94WphNIME2Bu9yY-vHcFgWSGdR1giVYYD-qpEBldeSX4p54A6tZa9oripf5f3qc1rDZ0wmOHn7_HjJAbxO4RjD3w7_vdGu-o4sgZbPjBeJxFppS5Xnpt2knCTf9fT80kroWXn9mNa7DwKmAB5DZ3uZxRWdl_vUv1B0n5mlOwi1xJxi6Cp9lDDcpoFFKCkjGUXnV_VPLnq0o-OXalhCIZHIQ-1yJpMFQydOQaGbObKZZFybQayHQ=w612-h427-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714625"/>
            <a:ext cx="5286375"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301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730623"/>
          </a:xfrm>
        </p:spPr>
        <p:txBody>
          <a:bodyPr>
            <a:normAutofit fontScale="90000"/>
          </a:bodyPr>
          <a:lstStyle/>
          <a:p>
            <a:r>
              <a:rPr lang="en-GB" dirty="0" smtClean="0">
                <a:solidFill>
                  <a:srgbClr val="000000"/>
                </a:solidFill>
                <a:effectLst>
                  <a:outerShdw blurRad="38100" dist="38100" dir="2700000" algn="tl">
                    <a:srgbClr val="C0C0C0"/>
                  </a:outerShdw>
                </a:effectLst>
                <a:latin typeface="Arial Black" pitchFamily="32" charset="0"/>
                <a:cs typeface="Arial Unicode MS" charset="0"/>
              </a:rPr>
              <a:t>LIMITES CONSTITUCIONAIS E LEGAIS</a:t>
            </a:r>
            <a:endParaRPr lang="pt-BR" dirty="0"/>
          </a:p>
        </p:txBody>
      </p:sp>
      <p:sp>
        <p:nvSpPr>
          <p:cNvPr id="3" name="Subtítulo 2"/>
          <p:cNvSpPr>
            <a:spLocks noGrp="1"/>
          </p:cNvSpPr>
          <p:nvPr>
            <p:ph type="subTitle" idx="1"/>
          </p:nvPr>
        </p:nvSpPr>
        <p:spPr/>
        <p:txBody>
          <a:bodyPr/>
          <a:lstStyle/>
          <a:p>
            <a:r>
              <a:rPr lang="pt-BR" dirty="0" smtClean="0"/>
              <a:t>Período: 01/2017 a 08/2017</a:t>
            </a:r>
            <a:endParaRPr lang="pt-BR" dirty="0"/>
          </a:p>
        </p:txBody>
      </p:sp>
      <p:pic>
        <p:nvPicPr>
          <p:cNvPr id="4" name="irc_mi" descr="http://cdn.fecam.org.br/images/municipios/brasao/90x90/capivaridebaixo.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188640"/>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49645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24579"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CaixaDeTexto 6"/>
          <p:cNvSpPr txBox="1">
            <a:spLocks noChangeArrowheads="1"/>
          </p:cNvSpPr>
          <p:nvPr/>
        </p:nvSpPr>
        <p:spPr bwMode="auto">
          <a:xfrm>
            <a:off x="2571750" y="1714500"/>
            <a:ext cx="4322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b="1" u="sng"/>
              <a:t>Participação dos Sábados D</a:t>
            </a:r>
          </a:p>
        </p:txBody>
      </p:sp>
      <p:pic>
        <p:nvPicPr>
          <p:cNvPr id="24582" name="Picture 7" descr="C:\Users\'\Desktop\fotos\2017-09-09-09-18-47-86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2428875"/>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descr="https://lh3.googleusercontent.com/QQZCuQp_tVaB1bGi7-uTCbJKWdbGCercVWHYMaJgT-Jc2Y5xN6cYHBVJIea6GdXAwEekHXRQIsF7LrAZnEMvypWXKdJtqDnZoUXIVt7dm49LjAA0UkqvXLPgGfN0shY2rQrYr8-f5XY5DQzJcy-tlO8Y2_pbp2mIIs8Y6q-z4nmnU2jQvKYV1Hv7a-531SOZsRBnWMYfvZLYPGmSBd39cS6w8U6Nc3gg203LIXhx58zljmUd4o21RCWJ5w6RCiSY2eHprEu5Ncn3znSfa98Mnzn3i_PCKuqhMJgz5tvlbrd8TxOSicroy6RNXlOe_3i3e869LzDlsO4mCSSUOt6QtZ19dHHoE3t-QEbWJycHf7U81HDiYgR8mBjgSCscg0LjD5QRi_7GbXbRx6V6p5Ppp0zlMk0Lc4EA4CCYCfqvUtS3JWizhkVCC7pfRmmBIDtIJ3oErp31dpqcNKTMG3kzdH6VTXxp_JvH-x2yHs71DVu2ruGrvJg-otAU2FhFZLziVdLM77fyeeLtl-j6cSXp0tk_MJ-OtC8_uEdyHSnTKUlEWxdvZuILD6tIFlkCuiEsrwDxD_tI7ShjFSeMwL_OGlcF4RVIQ6wAQnYhdpyJNRI=w1032-h581-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4750" y="2286000"/>
            <a:ext cx="3643313"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0" descr="https://lh3.googleusercontent.com/XBsqLc8I0Spj1gxfMk5a_XgrH3QqmoFuNfUr50mbA5mZtOCQUehUzMzg5T1Y5i855QPd81ypz8inu9axIHoO1qPhsgIzppL-odHPN2lYEsDj3UsKL_GRZDez5J5khVAfwpW7wDEjFboh2bIFir4ZEvzqDhDXAOgdUTvmdjA1QxHOe3i2bOkNc1AVDzFVn_yIiDxafS_y5hvqbCdR5EgF495DlQRfYYI6oGhD1jjU0tJiYUtMMhShx1xrdsAYLqgCyLi1pXpwXmFbIj77tTvA6KaQBZ4tvmSCdrirKessp7tDGsr-JrmpzbHmofjGaKOwFAzG7fSTZRouMP9rTPehVgNcqEbfRaEaoWV7qoH8-CTo-03khhfcKJjJrLW0v0raBcihdIOSHpSg12sr5QjejvyvobquFOa12Mu7D8OsUgOqVe6F_zKF6y_k6Irc3ZwBGJtsfNF_WRaQ6P27TnUMr0b1vIMAT1p9VpiCS-ScCYRqyaXv-Vl03qC9Lol6G8p87GfP6_ou_q8Atn0D9oqUVe6LiauIMvDnyiw2mzqszFDsvof6yX1lDjt0o1hq3RwKwbFQWdF_U6nui0RVPXQUn5I0ZAUX9zeDP22vgmQaaT0=w433-h769-n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8938" y="4500563"/>
            <a:ext cx="3857625"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00735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25603"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CaixaDeTexto 6"/>
          <p:cNvSpPr txBox="1">
            <a:spLocks noChangeArrowheads="1"/>
          </p:cNvSpPr>
          <p:nvPr/>
        </p:nvSpPr>
        <p:spPr bwMode="auto">
          <a:xfrm>
            <a:off x="2428875" y="1571625"/>
            <a:ext cx="4525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b="1" u="sng"/>
              <a:t>Ampliação do Horário Médico</a:t>
            </a:r>
          </a:p>
        </p:txBody>
      </p:sp>
      <p:pic>
        <p:nvPicPr>
          <p:cNvPr id="25606" name="Picture 2" descr="https://lh3.googleusercontent.com/OwdFt7-f6dyuWLaCAQBnbKak-_g0i1bGeeQwNv4Wxjygl7nfkSZDLwmTRaJD30652D4R2gUS1CtuhBc_9zfcEI5dc1iHrLvpQ-WVGrH9jrDlMstqI2ZpXIxiMsyaMsgFlQRbOK5YBljXqmgEaCRuRRFYcKMw1g_SkmI5elxL3QTYgMQGGtA-eH-0c4i2dvsXTWi2afn0PIgnxUUVCA_O-oFDCRLZ7LHSEOef44XmDcnuR1HNcviUcB0QrdDqGZJi16DRE9BK-SiGFXK7C73S9QYXwqrkdV2_ofyNB3G2MVYT7TlW70RTt9eKNb5zGw_MyKMmZh266gG90mJ9gOiHK-J_7SHuJHa81pMjgc2XQpwokTI8BbdknAZAjpOlf4rhBX---jndsvSRRGvBHnqpOf6bxTFwd0a99BeiunVhAFJ1dBp6Fw0_idkG8AbHxrEXPJEqS4gaaGjjBZ4n-sQGrdsg9w2_lbYp3WY15xFeo26TRzYgJyJ85XBjDVyarFQkgxggWWDqu1UVOfsqfBvNLoZbHq1eNDlR7_lPcssuLkFF0z7UJjnJYrV8yrAV-XYyLtdd0G6Cc9q1z0452QXArce08xeB1P5_gtxQdt21-gc=w1032-h581-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2143125"/>
            <a:ext cx="6715125"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03929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26627"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CaixaDeTexto 6"/>
          <p:cNvSpPr txBox="1">
            <a:spLocks noChangeArrowheads="1"/>
          </p:cNvSpPr>
          <p:nvPr/>
        </p:nvSpPr>
        <p:spPr bwMode="auto">
          <a:xfrm>
            <a:off x="2928938" y="1785938"/>
            <a:ext cx="3438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b="1" u="sng"/>
              <a:t>Treinamento das ACS </a:t>
            </a:r>
          </a:p>
        </p:txBody>
      </p:sp>
      <p:pic>
        <p:nvPicPr>
          <p:cNvPr id="26630" name="Picture 9" descr="https://lh3.googleusercontent.com/tQHWFq_DiYpo7_EWGbOcnNhmo_tTpHX4iyVqVz5-YzWKh_AOMUbX4BGwQ8QjlHcssfOHDf_K98Z-t2jjlpJ6RsMgAnTgfmEKo7BdegqeAAQb2zqpJEK-R7Pg5bHDKBTVF24fxNvPUtO6cg03C7R_G7eNXGPBe7RqWUqBFsUoinlSuTaJcmh_GCPeSn-_od-xrenSRHt7ZuBhWyKkVR35zZvyA_gRRlhlkS6SSl0wDfneuzT0b6t8bHoucLXpkyFd6Hb1JmRN8f-x3dZSuNrNegXrMQPv8kfNzkeSxi-2D2SetEgSermBiH50MXDsVgFmGWH3ZMXDmJJHWkzu6ZaPxz5SEc0U1f6ccQKq2dNCQoRAxJti438WwPsIUvX5fE8zb5ioatebmwThZQVp2R0u3xB6vMFYXgrobWczEDH0HS-uVxnLVl6xZ1UtfbBiR1NgmqDvPVL_A9f_Dj_zV4_yBqg0hEHi4u9Nv_SO0R59pkcldMZhyNFbz9opjvv1wuIDT9xhk7B7U8IstMhwzOmwLC73m3dyQCZJtS269XjOJxTHs2qRSEeoIqm_ARduJ7uQT1CfKy6SE3nO9fjMhhhUu17p3cwY8jtFkel1FhAh58E=w1155-h770-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2786063"/>
            <a:ext cx="41433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1" descr="https://lh3.googleusercontent.com/IyVqw5CBoPiUcyj4xpWT03TAarfQvMAfMsv9lvsEmX3ELExyuvj29X8yaGsyqr0Revq2eGXUkyyejiRJ1ahXQXwfp46sv9H6xH4GACvcxkcB7nSWsy7pD744VL8czo_MPynix-wIGgWwQ-kfmp4JdNEc4CKlWsjQtsBQezr-h50e3EgbxX1ViRKceD1jvO0VU_H_5_FL_hXF3AUxJgzMFD9aSgWfeVE_lGlCkLBVl1xgi2j1SuEorma0pilhUBgBWTo5T5U12bVeVCeAMvEQeZ0orLcibqo3PdTwfKO1jgLBt3F8UbZtQVQ7Jf81JBTh-bJX6eX3y8R3Hg_tTABrpt-wlcDX8e4Y34NgMFtywt5ftJTO2_YneoUnP1GnHD2UGkMRtGv2BFnbc-2fJ0bPMUhRlOXnKt7BMYCgVqbhNWwNg9b7h70mvUIq78NnV1MznwOBG9n8tgvDRbGMrfTB5BcWTOmAMKdRcllCd22jARJsPbv7KLgxo8xGP7Ndko3wRm8RSycfF5KR8qPVDTrAUj5WeRJuedtxg4NTlmkSwNyfvq5ceei2RsxgKbKoXTx5HNlbTUf5ky_Ll-42afx7u7rl4zUFkyF5SDhDFjSeIZc=w1155-h770-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063" y="2786063"/>
            <a:ext cx="4156075"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25847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27651"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AutoShape 2" descr="https://attachment.outlook.office.net/owa/tinynha@live.com/service.svc/s/GetAttachmentThumbnail?id=AQMkADAwATNiZmYAZC1hMjcyLWIwN2EtMDACLTAwCgBGAAADKqs5krE2z02Wv8b6aXkURAcAszHwSWwCVkKDGOkEFi4EMwAAAgEMAAAAszHwSWwCVkKDGOkEFi4EMwAAAJ3X8hgAAAABEgAQAIBp2QnvJZ5DlB8JnMxAcxk%3D&amp;thumbnailType=2&amp;X-OWA-CANARY=rLltS1MxIUW92iVhfIV3OEAv7EmhptQYahUEuTVbxFKJISXd0b6k54ALdj1hKSlnvmoXf1d85cs.&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jQ1NzU3LTI3MjU0MjUyNzRcIixcInB1aWRcIjpcIjEwNTU1MjEwMDMxODgzNDZcIixcIm9pZFwiOlwiMDAwM2JmZmQtYTI3Mi1iMDdh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Q5NjA2OTQzNCwibmJmIjoxNDk2MDY4ODM0fQ.E3knRhzEFs5-kbcfwM05ReSflD6sCh_9shExU-_r_TLV9Wjd2xfoi-p7fgZg-HXcGj2nMT5UdORu6PAHEG4FO95l6CxQxWExAV_7jsgUzmgzGm1Ee26U_6GkrOSdZ-IZdFDHXkMXGLXhLFK8p_ijt9VTI1SHJSGU8Kt7W8gT74uX4-uIX7HGy8kTHayPyRWrWKVToTkNGTKLegnTTxYQX0EjHAbSbza6mCu8hDLBYU-PF0x4AeGo9a7wqTanVMnfHxZ1GA18kARXvgJ2fHiFxenR8RZQwH3B23mCDLc8-f-dK9NaX_aXmFVbpvGYMdp-sQKfL5ObuPWf11TFcZoM_A&amp;owa=outlook.live.com&amp;isc=1"/>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7654" name="AutoShape 4" descr="https://attachment.outlook.office.net/owa/tinynha@live.com/service.svc/s/GetAttachmentThumbnail?id=AQMkADAwATNiZmYAZC1hMjcyLWIwN2EtMDACLTAwCgBGAAADKqs5krE2z02Wv8b6aXkURAcAszHwSWwCVkKDGOkEFi4EMwAAAgEMAAAAszHwSWwCVkKDGOkEFi4EMwAAAJ3X8hgAAAABEgAQAIBp2QnvJZ5DlB8JnMxAcxk%3D&amp;thumbnailType=2&amp;X-OWA-CANARY=rLltS1MxIUW92iVhfIV3OEAv7EmhptQYahUEuTVbxFKJISXd0b6k54ALdj1hKSlnvmoXf1d85cs.&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jQ1NzU3LTI3MjU0MjUyNzRcIixcInB1aWRcIjpcIjEwNTU1MjEwMDMxODgzNDZcIixcIm9pZFwiOlwiMDAwM2JmZmQtYTI3Mi1iMDdh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Q5NjA2OTQzNCwibmJmIjoxNDk2MDY4ODM0fQ.E3knRhzEFs5-kbcfwM05ReSflD6sCh_9shExU-_r_TLV9Wjd2xfoi-p7fgZg-HXcGj2nMT5UdORu6PAHEG4FO95l6CxQxWExAV_7jsgUzmgzGm1Ee26U_6GkrOSdZ-IZdFDHXkMXGLXhLFK8p_ijt9VTI1SHJSGU8Kt7W8gT74uX4-uIX7HGy8kTHayPyRWrWKVToTkNGTKLegnTTxYQX0EjHAbSbza6mCu8hDLBYU-PF0x4AeGo9a7wqTanVMnfHxZ1GA18kARXvgJ2fHiFxenR8RZQwH3B23mCDLc8-f-dK9NaX_aXmFVbpvGYMdp-sQKfL5ObuPWf11TFcZoM_A&amp;owa=outlook.live.com&amp;isc=1"/>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7655" name="AutoShape 6" descr="https://attachment.outlook.office.net/owa/tinynha@live.com/service.svc/s/GetAttachmentThumbnail?id=AQMkADAwATNiZmYAZC1hMjcyLWIwN2EtMDACLTAwCgBGAAADKqs5krE2z02Wv8b6aXkURAcAszHwSWwCVkKDGOkEFi4EMwAAAgEMAAAAszHwSWwCVkKDGOkEFi4EMwAAAJ3X8hgAAAABEgAQAIBp2QnvJZ5DlB8JnMxAcxk%3D&amp;thumbnailType=2&amp;X-OWA-CANARY=rLltS1MxIUW92iVhfIV3OEAv7EmhptQYahUEuTVbxFKJISXd0b6k54ALdj1hKSlnvmoXf1d85cs.&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jQ1NzU3LTI3MjU0MjUyNzRcIixcInB1aWRcIjpcIjEwNTU1MjEwMDMxODgzNDZcIixcIm9pZFwiOlwiMDAwM2JmZmQtYTI3Mi1iMDdh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Q5NjA2OTQzNCwibmJmIjoxNDk2MDY4ODM0fQ.E3knRhzEFs5-kbcfwM05ReSflD6sCh_9shExU-_r_TLV9Wjd2xfoi-p7fgZg-HXcGj2nMT5UdORu6PAHEG4FO95l6CxQxWExAV_7jsgUzmgzGm1Ee26U_6GkrOSdZ-IZdFDHXkMXGLXhLFK8p_ijt9VTI1SHJSGU8Kt7W8gT74uX4-uIX7HGy8kTHayPyRWrWKVToTkNGTKLegnTTxYQX0EjHAbSbza6mCu8hDLBYU-PF0x4AeGo9a7wqTanVMnfHxZ1GA18kARXvgJ2fHiFxenR8RZQwH3B23mCDLc8-f-dK9NaX_aXmFVbpvGYMdp-sQKfL5ObuPWf11TFcZoM_A&amp;owa=outlook.live.com&amp;isc=1"/>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7656" name="AutoShape 8" descr="https://attachment.outlook.office.net/owa/tinynha@live.com/service.svc/s/GetAttachmentThumbnail?id=AQMkADAwATNiZmYAZC1hMjcyLWIwN2EtMDACLTAwCgBGAAADKqs5krE2z02Wv8b6aXkURAcAszHwSWwCVkKDGOkEFi4EMwAAAgEMAAAAszHwSWwCVkKDGOkEFi4EMwAAAJ3X8hgAAAABEgAQAIBp2QnvJZ5DlB8JnMxAcxk%3D&amp;thumbnailType=2&amp;X-OWA-CANARY=rLltS1MxIUW92iVhfIV3OEAv7EmhptQYahUEuTVbxFKJISXd0b6k54ALdj1hKSlnvmoXf1d85cs.&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jQ1NzU3LTI3MjU0MjUyNzRcIixcInB1aWRcIjpcIjEwNTU1MjEwMDMxODgzNDZcIixcIm9pZFwiOlwiMDAwM2JmZmQtYTI3Mi1iMDdh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Q5NjA2OTQzNCwibmJmIjoxNDk2MDY4ODM0fQ.E3knRhzEFs5-kbcfwM05ReSflD6sCh_9shExU-_r_TLV9Wjd2xfoi-p7fgZg-HXcGj2nMT5UdORu6PAHEG4FO95l6CxQxWExAV_7jsgUzmgzGm1Ee26U_6GkrOSdZ-IZdFDHXkMXGLXhLFK8p_ijt9VTI1SHJSGU8Kt7W8gT74uX4-uIX7HGy8kTHayPyRWrWKVToTkNGTKLegnTTxYQX0EjHAbSbza6mCu8hDLBYU-PF0x4AeGo9a7wqTanVMnfHxZ1GA18kARXvgJ2fHiFxenR8RZQwH3B23mCDLc8-f-dK9NaX_aXmFVbpvGYMdp-sQKfL5ObuPWf11TFcZoM_A&amp;owa=outlook.live.com&amp;isc=1"/>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7657" name="AutoShape 10" descr="https://attachment.outlook.office.net/owa/tinynha@live.com/service.svc/s/GetAttachmentThumbnail?id=AQMkADAwATNiZmYAZC1hMjcyLWIwN2EtMDACLTAwCgBGAAADKqs5krE2z02Wv8b6aXkURAcAszHwSWwCVkKDGOkEFi4EMwAAAgEMAAAAszHwSWwCVkKDGOkEFi4EMwAAAJ3X8hgAAAABEgAQANe3VoX03v9NlM%2FJ4gpPWC4%3D&amp;thumbnailType=2&amp;X-OWA-CANARY=rLltS1MxIUW92iVhfIV3OEAv7EmhptQYahUEuTVbxFKJISXd0b6k54ALdj1hKSlnvmoXf1d85cs.&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jQ1NzU3LTI3MjU0MjUyNzRcIixcInB1aWRcIjpcIjEwNTU1MjEwMDMxODgzNDZcIixcIm9pZFwiOlwiMDAwM2JmZmQtYTI3Mi1iMDdh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Q5NjA2OTQzNCwibmJmIjoxNDk2MDY4ODM0fQ.E3knRhzEFs5-kbcfwM05ReSflD6sCh_9shExU-_r_TLV9Wjd2xfoi-p7fgZg-HXcGj2nMT5UdORu6PAHEG4FO95l6CxQxWExAV_7jsgUzmgzGm1Ee26U_6GkrOSdZ-IZdFDHXkMXGLXhLFK8p_ijt9VTI1SHJSGU8Kt7W8gT74uX4-uIX7HGy8kTHayPyRWrWKVToTkNGTKLegnTTxYQX0EjHAbSbza6mCu8hDLBYU-PF0x4AeGo9a7wqTanVMnfHxZ1GA18kARXvgJ2fHiFxenR8RZQwH3B23mCDLc8-f-dK9NaX_aXmFVbpvGYMdp-sQKfL5ObuPWf11TFcZoM_A&amp;owa=outlook.live.com&amp;isc=1"/>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sp>
        <p:nvSpPr>
          <p:cNvPr id="27658" name="AutoShape 12" descr="https://attachment.outlook.office.net/owa/tinynha@live.com/service.svc/s/GetAttachmentThumbnail?id=AQMkADAwATNiZmYAZC1hMjcyLWIwN2EtMDACLTAwCgBGAAADKqs5krE2z02Wv8b6aXkURAcAszHwSWwCVkKDGOkEFi4EMwAAAgEMAAAAszHwSWwCVkKDGOkEFi4EMwAAAJ3X8hgAAAABEgAQANe3VoX03v9NlM%2FJ4gpPWC4%3D&amp;thumbnailType=2&amp;X-OWA-CANARY=rLltS1MxIUW92iVhfIV3OEAv7EmhptQYahUEuTVbxFKJISXd0b6k54ALdj1hKSlnvmoXf1d85cs.&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jQ1NzU3LTI3MjU0MjUyNzRcIixcInB1aWRcIjpcIjEwNTU1MjEwMDMxODgzNDZcIixcIm9pZFwiOlwiMDAwM2JmZmQtYTI3Mi1iMDdh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Q5NjA2OTQzNCwibmJmIjoxNDk2MDY4ODM0fQ.E3knRhzEFs5-kbcfwM05ReSflD6sCh_9shExU-_r_TLV9Wjd2xfoi-p7fgZg-HXcGj2nMT5UdORu6PAHEG4FO95l6CxQxWExAV_7jsgUzmgzGm1Ee26U_6GkrOSdZ-IZdFDHXkMXGLXhLFK8p_ijt9VTI1SHJSGU8Kt7W8gT74uX4-uIX7HGy8kTHayPyRWrWKVToTkNGTKLegnTTxYQX0EjHAbSbza6mCu8hDLBYU-PF0x4AeGo9a7wqTanVMnfHxZ1GA18kARXvgJ2fHiFxenR8RZQwH3B23mCDLc8-f-dK9NaX_aXmFVbpvGYMdp-sQKfL5ObuPWf11TFcZoM_A&amp;owa=outlook.live.com&amp;isc=1"/>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pic>
        <p:nvPicPr>
          <p:cNvPr id="27659" name="Picture 13" descr="C:\Users\'\Downloads\IMG-20170413-WA00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2313" y="3429000"/>
            <a:ext cx="44450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C:\Users\'\Downloads\IMG_104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3" y="3429000"/>
            <a:ext cx="428625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CaixaDeTexto 12"/>
          <p:cNvSpPr txBox="1">
            <a:spLocks noChangeArrowheads="1"/>
          </p:cNvSpPr>
          <p:nvPr/>
        </p:nvSpPr>
        <p:spPr bwMode="auto">
          <a:xfrm>
            <a:off x="2214563" y="2071688"/>
            <a:ext cx="43926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b="1" u="sng"/>
              <a:t>Atividades Educativas CAPS</a:t>
            </a:r>
          </a:p>
        </p:txBody>
      </p:sp>
    </p:spTree>
    <p:extLst>
      <p:ext uri="{BB962C8B-B14F-4D97-AF65-F5344CB8AC3E}">
        <p14:creationId xmlns:p14="http://schemas.microsoft.com/office/powerpoint/2010/main" val="356658341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28675"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CaixaDeTexto 12"/>
          <p:cNvSpPr txBox="1">
            <a:spLocks noChangeArrowheads="1"/>
          </p:cNvSpPr>
          <p:nvPr/>
        </p:nvSpPr>
        <p:spPr bwMode="auto">
          <a:xfrm>
            <a:off x="3357563" y="2071688"/>
            <a:ext cx="2681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b="1" u="sng"/>
              <a:t>Reunião de Rede</a:t>
            </a:r>
          </a:p>
        </p:txBody>
      </p:sp>
      <p:pic>
        <p:nvPicPr>
          <p:cNvPr id="28678" name="Picture 2" descr="https://lh3.googleusercontent.com/OWJhNfbHDPI4Nn3Kl86fTP-7puw0xtdtrcN34TZYWvXBy_PMSJvsuObAXevzveGOgZyHrAmf7NSyhoTKVPh6wsGlMqyh_tMmLAiCkoxjxo17ZE-EL03nxzRzmMrgOjkkeRxSMo_M6ZjA9JFpEfg_oQ9g1yA1XJRyh0yerPcwCYJ1deCOmV5ucQFZrHB5E0h5xi7ZRsNkLKY9NTpQbZRXEgb9Aya_P7Dr_kAAkxF6-GKg3hPIX0JAjaqkrrh_vfHtyzJ8VxCewjzaz354-meOdWCfqejtb_zgVEWQOCUgfF3uRzFweV1ya2a2igKg9_GBSylW3XxL2HuoC8k4Mxx1xHQw0W7WLbIv43wEEtW2AuVOlr1wg2aP1i7QzIcQ-vB0pQhlYB0uog8awL3d29OfEqzwG_2jW_4SyQDyk2Hi2pQY3zn0ewvWPY866bn76W-TIdhGCNN-NZ3ZA7C-IZSHhmIrWANpxxrS8BDjcTwtWUWPbHmv1QyDrsXoyc-_WLHV3dpCVQT7fnfiA7ZfmzGH-GPMAlCVgB3MWdPMVuo3zr2ZItykQU9UCL0GWouO3xHmzREdAiRU5Vv7l3ia-ygaC2knSeY-sviRfPheXKG6IOc=w1280-h720-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0188" y="2643188"/>
            <a:ext cx="6477000"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15910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29699"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CaixaDeTexto 10"/>
          <p:cNvSpPr txBox="1">
            <a:spLocks noChangeArrowheads="1"/>
          </p:cNvSpPr>
          <p:nvPr/>
        </p:nvSpPr>
        <p:spPr bwMode="auto">
          <a:xfrm>
            <a:off x="2000250" y="1214438"/>
            <a:ext cx="5353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b="1" u="sng"/>
              <a:t>Nova Estrutura da Farmácia Básica</a:t>
            </a:r>
          </a:p>
        </p:txBody>
      </p:sp>
      <p:sp>
        <p:nvSpPr>
          <p:cNvPr id="29702" name="AutoShape 8" descr="https://attachment.outlook.office.net/owa/tinynha@live.com/service.svc/s/GetAttachmentThumbnail?id=AQMkADAwATNiZmYAZC1hMjcyLWIwN2EtMDACLTAwCgBGAAADKqs5krE2z02Wv8b6aXkURAcAszHwSWwCVkKDGOkEFi4EMwAAAgEMAAAAszHwSWwCVkKDGOkEFi4EMwAAAJ3X8hwAAAABEgAQAFCHYlmeazxBjXrxQLMy97I%3D&amp;thumbnailType=2&amp;X-OWA-CANARY=yAn-ekVWL02WjW3CDABzIhCeo1SmptQYWrCajwUlcOv4C-JkExrO14jjB_5VRE29lMXLFD1IU0Q.&amp;token=eyJ0eXAiOiJKV1QiLCJhbGciOiJSUzI1NiIsIng1dCI6ImVuaDlCSnJWUFU1aWpWMXFqWmpWLWZMMmJjbyJ9.eyJ2ZXIiOiJFeGNoYW5nZS5DYWxsYmFjay5WMSIsImFwcGN0eHNlbmRlciI6Ik93YURvd25sb2FkQDg0ZGY5ZTdmLWU5ZjYtNDBhZi1iNDM1LWFhYWFhYWFhYWFhYSIsImFwcGN0eCI6IntcIm1zZXhjaHByb3RcIjpcIm93YVwiLFwicHJpbWFyeXNpZFwiOlwiUy0xLTI4MjctMjQ1NzU3LTI3MjU0MjUyNzRcIixcInB1aWRcIjpcIjEwNTU1MjEwMDMxODgzNDZcIixcIm9pZFwiOlwiMDAwM2JmZmQtYTI3Mi1iMDdhLTAwMDAtMDAwMDAwMDAwMDAwXCIsXCJzY29wZVwiOlwiT3dhRG93bmxvYWRcIn0iLCJpc3MiOiIwMDAwMDAwMi0wMDAwLTBmZjEtY2UwMC0wMDAwMDAwMDAwMDBAODRkZjllN2YtZTlmNi00MGFmLWI0MzUtYWFhYWFhYWFhYWFhIiwiYXVkIjoiMDAwMDAwMDItMDAwMC0wZmYxLWNlMDAtMDAwMDAwMDAwMDAwL2F0dGFjaG1lbnQub3V0bG9vay5vZmZpY2UubmV0QDg0ZGY5ZTdmLWU5ZjYtNDBhZi1iNDM1LWFhYWFhYWFhYWFhYSIsImV4cCI6MTQ5NjA3MTgzNiwibmJmIjoxNDk2MDcxMjM2fQ.nG7PBKOjjYTWh0WT6Sq4ZYz3bhFL9qRXK07AVsY3MQsQR3Tlg-EK2MoY1r-QcZqdTbndo0D4zfygWthcgFEngkCzoWOsCysEgorqll8Pq13kZzZkmt69Yrqzw3Lc8bi076V5ooaPSow5LCnuR3OMc0sJh3C2V3Rkqf8WBffhbBhZWP-Y1wqmgtWvcwkHWSnpPrhFxz7mjsO2EfI6rD-Ed554DYkk8_RVBdgv3gPseUuMR7KrXjRXEqhHZmMidlGbspz544qOshoGNs0tCXqdlwrUirDQgC--1S1rHd70PxrpCHdNzJtmeUrw9zca5Zo6LB9OXknWItW5mSRQw3Nt3Q&amp;owa=outlook.live.com&amp;isc=1"/>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p>
        </p:txBody>
      </p:sp>
      <p:pic>
        <p:nvPicPr>
          <p:cNvPr id="29703" name="Picture 10" descr="https://lh3.googleusercontent.com/UbuYN4BqLsa6aQoscQ59kWgDIXn_Rio6PfWk4wWdV-zLtxD_F6u0-_4PPW-lK-QoFGO43_jUMKAJQdu16ngnfdWB0f7IAVFfopyU-oiuLRokUZcFRGSDxD8hXJ2VsOKpngG2nurhe4UGdNjgJZB2W0ICceqa-063mAocCyfAXtNju7nLsnzIYT7IbaSzo5GLXkB6Epy3sTfZG6lgpgd6VDZWAGSi3ZWFXmBjZLs2Kpd6-zqa_ABGW_CBBNY0c-E5r2EceZI0nafuE6pRQ5CKjDpEmmSZ4x-rcG6RKuAigTWVoKDTtP2csJzt3o5rU6Kkq0c_D3tL7tsMaQzaLYmBIVHLYrrln9G9GiOgPdBSykM_Mk0hSTa6GYhF-x7w3XaVb2RvRL3_zrGixi3kvo_tuIJOLuuz3Jc8c0fEp9MWu1gXkbFgvEDBMMCaxtdVAQsGo1A3C_dDsdV6rDcnkRQO_PO8QJVaLnpjwD-6FCkZXS3LuCzZlWlRckORJq0I5NBOIZcCO-R-iggCcUE6E1XEavISNIftg56eMQG8A97W5ZbHprVkSrHc5UMhqXXy_PCiU9Xhl5MddZEZx486CMk5PtTFRdjNE__uYLjiGlxGye4=w1156-h770-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063" y="1785938"/>
            <a:ext cx="47244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2" descr="https://lh3.googleusercontent.com/bUdVRHW-TQDBFv7JSxwlq5VUk9Xg6y1AdMZO8jDUeLw9-p372kVjepTKCkr6LBep_SllRqUvsTXYCxwfjd-HDVYBHvRXFBAO67D2eAvhV4HWHAoqGGdjM4fVWi4iRiSMstkXyGLZYYuyuVo-JTMeMe9GEogCwd--354yEj-LE-7DNPndSPmo5p9ZJNCCuwm-zVKZKOU33JnPOn1CEa9SGD-AQ5xdHFI6_3pePCPcZ_eA0uPqbe4jS_VwsdBpxkTGLtYEKo6N-Is09LIdg0Y3lF54l3teb_GMp0-1FQRUu9CcEocCaeOBvQhoRoPCcejk8Hc63-HnAoNgJIruzaFyHMbf2hsdXf8w-KLOl1K2ikYPKaPxP1-1SM6IdiaRuN-tRjRPCcwWyjxW7ELwFVhNbQbahEWVwjKuh_jNJOdI9HbsVTmc46AcWv35jeMuBZ6JTNwkZS0R4YhGAiXp-f8f9hpF3afEWVLa1ytkNgNfH1xBIOux5Kem_QwKjN3NcVNYj2GOC6Q8-t5oxlAZyagWM-wmE3Q12MySyPI8CNYgV0-1r5WhAGpPzoTWU2CdtmFRmT2IDjaQI1slOMBNJWFd6QVxtwkjlGcnNq1n94ZSYzQ=w1155-h770-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86375" y="1785938"/>
            <a:ext cx="364331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14" descr="https://lh3.googleusercontent.com/wcK24icB39CaA89ne7G_hfJn29tCmQjOCHdkr7J_6asu3eXjX5Gi4HHF3aTZfWn8KXLRAY3RP5IbaKxUypMlZkIPE4pwKvjJj_JoexORlRUVbRn5qnhrGEbIh_WRhndm0xSRBdUxlWYnhbneA8376A-EUNHRQ3NEnvs9d_3ewdhgCpMbtV_SjwyRo7FrBu2VTjJuk3hrdvBmE5V0wb25TRjP0egs-vzC-q79qXHzQ19_9pPoYK-ZrqfliCgOu-NAh0jDr2qiJPnHtiNQSX6CR8tw0CyPavFAPTqgOBVgOvN6E9-BJxMBBblHf0AUi9nIqT139LddTMqjWhgeiiLji0W_BliW4a4NPfks5z60PUBIWXW-o35nvIawIEA8CGUQ2viOz40Si6sdHFZY32KFfwAZIMSXIpSHg22KBxUBbVshvY-N0SzkMr43uncdTLGM2Rmn-VjglJ37k9UExQKyWFcWFC2DqG3FgbFM2XFM4PxuOgMFITJq8Aw3N7_iVrw6jPqXfb112CMD-YH6FLjTHPAiviLkIE4XM8feI9_GV9imUyS7R4pi2maDChqZ95nTzHMZtUmoTxiH8txh9jBZYoNnov638OjaRfeGkVdPsyc=w1155-h770-n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6188" y="4286250"/>
            <a:ext cx="3513137"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02017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30723"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CaixaDeTexto 5"/>
          <p:cNvSpPr txBox="1">
            <a:spLocks noChangeArrowheads="1"/>
          </p:cNvSpPr>
          <p:nvPr/>
        </p:nvSpPr>
        <p:spPr bwMode="auto">
          <a:xfrm>
            <a:off x="3357563" y="1428750"/>
            <a:ext cx="20812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b="1" u="sng"/>
              <a:t>Gupos NASF</a:t>
            </a:r>
          </a:p>
        </p:txBody>
      </p:sp>
      <p:pic>
        <p:nvPicPr>
          <p:cNvPr id="30726" name="Picture 7" descr="C:\Users\'\Desktop\fotos\IMG-20170925-WA009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8" y="2500313"/>
            <a:ext cx="4500562"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8" descr="C:\Users\'\Desktop\fotos\IMG-20170925-WA002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0625" y="2357438"/>
            <a:ext cx="3643313"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50369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31747"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descr="C:\Users\'\Downloads\FB_IMG_149606952008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7438" y="2714625"/>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CaixaDeTexto 5"/>
          <p:cNvSpPr txBox="1">
            <a:spLocks noChangeArrowheads="1"/>
          </p:cNvSpPr>
          <p:nvPr/>
        </p:nvSpPr>
        <p:spPr bwMode="auto">
          <a:xfrm>
            <a:off x="2071688" y="1785938"/>
            <a:ext cx="5024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b="1" u="sng"/>
              <a:t>Campanha Contra Influenza 2017</a:t>
            </a:r>
          </a:p>
        </p:txBody>
      </p:sp>
    </p:spTree>
    <p:extLst>
      <p:ext uri="{BB962C8B-B14F-4D97-AF65-F5344CB8AC3E}">
        <p14:creationId xmlns:p14="http://schemas.microsoft.com/office/powerpoint/2010/main" val="183182485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32771" name="Picture 6" descr="http://www.bahianapolitica.com.br/fotos/p/1925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4613"/>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CaixaDeTexto 5"/>
          <p:cNvSpPr txBox="1">
            <a:spLocks noChangeArrowheads="1"/>
          </p:cNvSpPr>
          <p:nvPr/>
        </p:nvSpPr>
        <p:spPr bwMode="auto">
          <a:xfrm>
            <a:off x="2928938" y="1357313"/>
            <a:ext cx="2911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2400" b="1" u="sng"/>
              <a:t>Setembro Amarelo</a:t>
            </a:r>
          </a:p>
        </p:txBody>
      </p:sp>
      <p:pic>
        <p:nvPicPr>
          <p:cNvPr id="32774" name="Picture 7" descr="C:\Users\'\Desktop\fotos\IMG-20170906-WA009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75" y="2143125"/>
            <a:ext cx="5786438"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573374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aixaDeTexto 3"/>
          <p:cNvSpPr txBox="1">
            <a:spLocks noChangeArrowheads="1"/>
          </p:cNvSpPr>
          <p:nvPr/>
        </p:nvSpPr>
        <p:spPr bwMode="auto">
          <a:xfrm>
            <a:off x="0" y="1214438"/>
            <a:ext cx="8713788"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0000"/>
              </a:lnSpc>
              <a:buFont typeface="Arial" charset="0"/>
              <a:buNone/>
            </a:pPr>
            <a:endParaRPr lang="pt-BR" altLang="en-US" sz="2400"/>
          </a:p>
          <a:p>
            <a:pPr algn="ctr" eaLnBrk="1" hangingPunct="1">
              <a:buFont typeface="Arial" charset="0"/>
              <a:buNone/>
            </a:pPr>
            <a:endParaRPr lang="pt-BR" altLang="en-US" sz="3200">
              <a:latin typeface="Calibri" pitchFamily="34" charset="0"/>
            </a:endParaRPr>
          </a:p>
        </p:txBody>
      </p:sp>
      <p:sp>
        <p:nvSpPr>
          <p:cNvPr id="7" name="Retângulo 6"/>
          <p:cNvSpPr/>
          <p:nvPr/>
        </p:nvSpPr>
        <p:spPr>
          <a:xfrm>
            <a:off x="142875" y="71438"/>
            <a:ext cx="8858250" cy="6715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33796" name="Picture 6" descr="http://www.bahianapolitica.com.br/fotos/p/1925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1600"/>
            <a:ext cx="24765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938" y="214313"/>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CaixaDeTexto 5"/>
          <p:cNvSpPr txBox="1">
            <a:spLocks noChangeArrowheads="1"/>
          </p:cNvSpPr>
          <p:nvPr/>
        </p:nvSpPr>
        <p:spPr bwMode="auto">
          <a:xfrm>
            <a:off x="1643063" y="2857500"/>
            <a:ext cx="60848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pt-BR" sz="6000"/>
              <a:t>Muito Obrigada!!!</a:t>
            </a:r>
          </a:p>
        </p:txBody>
      </p:sp>
    </p:spTree>
    <p:extLst>
      <p:ext uri="{BB962C8B-B14F-4D97-AF65-F5344CB8AC3E}">
        <p14:creationId xmlns:p14="http://schemas.microsoft.com/office/powerpoint/2010/main" val="3465517176"/>
      </p:ext>
    </p:extLst>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332656"/>
            <a:ext cx="8229600" cy="1225512"/>
          </a:xfrm>
        </p:spPr>
        <p:txBody>
          <a:bodyPr>
            <a:normAutofit fontScale="90000"/>
          </a:bodyPr>
          <a:lstStyle/>
          <a:p>
            <a:r>
              <a:rPr lang="pt-BR" sz="2200" b="1" dirty="0" smtClean="0">
                <a:solidFill>
                  <a:srgbClr val="000000"/>
                </a:solidFill>
                <a:latin typeface="Tahoma"/>
              </a:rPr>
              <a:t/>
            </a:r>
            <a:br>
              <a:rPr lang="pt-BR" sz="2200" b="1" dirty="0" smtClean="0">
                <a:solidFill>
                  <a:srgbClr val="000000"/>
                </a:solidFill>
                <a:latin typeface="Tahoma"/>
              </a:rPr>
            </a:br>
            <a:r>
              <a:rPr lang="pt-BR" sz="2700" b="1" dirty="0" smtClean="0">
                <a:solidFill>
                  <a:srgbClr val="000000"/>
                </a:solidFill>
              </a:rPr>
              <a:t>CÁLCULO DE CUMP. AO ARTIGO 60, § 5º DO ATO </a:t>
            </a:r>
            <a:br>
              <a:rPr lang="pt-BR" sz="2700" b="1" dirty="0" smtClean="0">
                <a:solidFill>
                  <a:srgbClr val="000000"/>
                </a:solidFill>
              </a:rPr>
            </a:br>
            <a:r>
              <a:rPr lang="pt-BR" sz="2700" b="1" dirty="0" smtClean="0">
                <a:solidFill>
                  <a:srgbClr val="000000"/>
                </a:solidFill>
              </a:rPr>
              <a:t>DAS DISPOSIÇÕES TRANSITÓRIAS</a:t>
            </a:r>
            <a:br>
              <a:rPr lang="pt-BR" sz="2700" b="1" dirty="0" smtClean="0">
                <a:solidFill>
                  <a:srgbClr val="000000"/>
                </a:solidFill>
              </a:rPr>
            </a:br>
            <a:endParaRPr lang="pt-BR" sz="2700" b="1"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469836460"/>
              </p:ext>
            </p:extLst>
          </p:nvPr>
        </p:nvGraphicFramePr>
        <p:xfrm>
          <a:off x="467544" y="1628800"/>
          <a:ext cx="8363272" cy="3929086"/>
        </p:xfrm>
        <a:graphic>
          <a:graphicData uri="http://schemas.openxmlformats.org/drawingml/2006/table">
            <a:tbl>
              <a:tblPr firstRow="1" bandRow="1">
                <a:tableStyleId>{5C22544A-7EE6-4342-B048-85BDC9FD1C3A}</a:tableStyleId>
              </a:tblPr>
              <a:tblGrid>
                <a:gridCol w="5260190"/>
                <a:gridCol w="3103082"/>
              </a:tblGrid>
              <a:tr h="443360">
                <a:tc>
                  <a:txBody>
                    <a:bodyPr/>
                    <a:lstStyle/>
                    <a:p>
                      <a:pPr algn="l" fontAlgn="b"/>
                      <a:r>
                        <a:rPr lang="pt-BR" sz="1500" b="1" i="0" u="none" strike="noStrike" dirty="0">
                          <a:solidFill>
                            <a:srgbClr val="000000"/>
                          </a:solidFill>
                          <a:effectLst/>
                          <a:latin typeface="Tahoma"/>
                        </a:rPr>
                        <a:t>RETORNO DO FUNDEB</a:t>
                      </a:r>
                    </a:p>
                  </a:txBody>
                  <a:tcPr marL="0" marR="0" marT="0" marB="0" anchor="b"/>
                </a:tc>
                <a:tc>
                  <a:txBody>
                    <a:bodyPr/>
                    <a:lstStyle/>
                    <a:p>
                      <a:pPr algn="r" fontAlgn="b"/>
                      <a:r>
                        <a:rPr lang="pt-BR" sz="1800" b="1" i="0" u="none" strike="noStrike" dirty="0" smtClean="0">
                          <a:solidFill>
                            <a:srgbClr val="000000"/>
                          </a:solidFill>
                          <a:latin typeface="Tahoma"/>
                        </a:rPr>
                        <a:t>7.453.829,22</a:t>
                      </a:r>
                      <a:endParaRPr lang="pt-BR" sz="1800" b="1" i="0" u="none" strike="noStrike" dirty="0">
                        <a:solidFill>
                          <a:srgbClr val="000000"/>
                        </a:solidFill>
                        <a:latin typeface="Tahoma"/>
                      </a:endParaRPr>
                    </a:p>
                  </a:txBody>
                  <a:tcPr marL="0" marR="0" marT="0" marB="0" anchor="b"/>
                </a:tc>
              </a:tr>
              <a:tr h="412783">
                <a:tc>
                  <a:txBody>
                    <a:bodyPr/>
                    <a:lstStyle/>
                    <a:p>
                      <a:pPr algn="l" fontAlgn="b"/>
                      <a:r>
                        <a:rPr lang="pt-BR" sz="1500" b="1" i="0" u="none" strike="noStrike">
                          <a:solidFill>
                            <a:srgbClr val="000000"/>
                          </a:solidFill>
                          <a:effectLst/>
                          <a:latin typeface="Tahoma"/>
                        </a:rPr>
                        <a:t>Rendimento de Aplicação Financeira / Fundeb</a:t>
                      </a:r>
                    </a:p>
                  </a:txBody>
                  <a:tcPr marL="0" marR="0" marT="0" marB="0" anchor="b"/>
                </a:tc>
                <a:tc>
                  <a:txBody>
                    <a:bodyPr/>
                    <a:lstStyle/>
                    <a:p>
                      <a:pPr algn="r" fontAlgn="b"/>
                      <a:r>
                        <a:rPr lang="pt-BR" sz="1500" b="1" i="0" u="none" strike="noStrike" dirty="0" smtClean="0">
                          <a:solidFill>
                            <a:srgbClr val="000000"/>
                          </a:solidFill>
                          <a:latin typeface="Tahoma"/>
                        </a:rPr>
                        <a:t>39.089,32</a:t>
                      </a:r>
                      <a:endParaRPr lang="pt-BR" sz="1500" b="1" i="0" u="none" strike="noStrike" dirty="0">
                        <a:solidFill>
                          <a:srgbClr val="000000"/>
                        </a:solidFill>
                        <a:latin typeface="Tahoma"/>
                      </a:endParaRPr>
                    </a:p>
                  </a:txBody>
                  <a:tcPr marL="0" marR="0" marT="0" marB="0" anchor="b"/>
                </a:tc>
              </a:tr>
              <a:tr h="412783">
                <a:tc>
                  <a:txBody>
                    <a:bodyPr/>
                    <a:lstStyle/>
                    <a:p>
                      <a:pPr algn="l" fontAlgn="b"/>
                      <a:r>
                        <a:rPr lang="pt-BR" sz="1500" b="1" i="0" u="none" strike="noStrike" dirty="0">
                          <a:solidFill>
                            <a:srgbClr val="000000"/>
                          </a:solidFill>
                          <a:effectLst/>
                          <a:latin typeface="Tahoma"/>
                        </a:rPr>
                        <a:t>BASE DE CALCULO</a:t>
                      </a:r>
                    </a:p>
                  </a:txBody>
                  <a:tcPr marL="0" marR="0" marT="0" marB="0" anchor="b"/>
                </a:tc>
                <a:tc>
                  <a:txBody>
                    <a:bodyPr/>
                    <a:lstStyle/>
                    <a:p>
                      <a:pPr algn="r" fontAlgn="b"/>
                      <a:r>
                        <a:rPr lang="pt-BR" sz="1500" b="1" i="0" u="none" strike="noStrike" dirty="0" smtClean="0">
                          <a:solidFill>
                            <a:srgbClr val="000000"/>
                          </a:solidFill>
                          <a:latin typeface="Tahoma"/>
                        </a:rPr>
                        <a:t>7.492.918,54</a:t>
                      </a:r>
                      <a:endParaRPr lang="pt-BR" sz="1500" b="1" i="0" u="none" strike="noStrike" dirty="0">
                        <a:solidFill>
                          <a:srgbClr val="000000"/>
                        </a:solidFill>
                        <a:latin typeface="Tahoma"/>
                      </a:endParaRPr>
                    </a:p>
                  </a:txBody>
                  <a:tcPr marL="0" marR="0" marT="0" marB="0" anchor="b"/>
                </a:tc>
              </a:tr>
              <a:tr h="665040">
                <a:tc>
                  <a:txBody>
                    <a:bodyPr/>
                    <a:lstStyle/>
                    <a:p>
                      <a:pPr algn="l" fontAlgn="b"/>
                      <a:r>
                        <a:rPr lang="pt-BR" sz="1500" b="0" i="0" u="none" strike="noStrike" dirty="0">
                          <a:solidFill>
                            <a:srgbClr val="000000"/>
                          </a:solidFill>
                          <a:effectLst/>
                          <a:latin typeface="Tahoma"/>
                        </a:rPr>
                        <a:t>60% Que Deveria Ser Aplicado Com Remuneração de Professores</a:t>
                      </a:r>
                    </a:p>
                  </a:txBody>
                  <a:tcPr marL="0" marR="0" marT="0" marB="0" anchor="b"/>
                </a:tc>
                <a:tc>
                  <a:txBody>
                    <a:bodyPr/>
                    <a:lstStyle/>
                    <a:p>
                      <a:pPr algn="r" fontAlgn="b"/>
                      <a:r>
                        <a:rPr lang="pt-BR" sz="1500" b="1" i="0" u="none" strike="noStrike" dirty="0" smtClean="0">
                          <a:solidFill>
                            <a:srgbClr val="000000"/>
                          </a:solidFill>
                          <a:latin typeface="Tahoma"/>
                        </a:rPr>
                        <a:t>4.495.751,12</a:t>
                      </a:r>
                      <a:endParaRPr lang="pt-BR" sz="1500" b="1" i="0" u="none" strike="noStrike" dirty="0">
                        <a:solidFill>
                          <a:srgbClr val="000000"/>
                        </a:solidFill>
                        <a:latin typeface="Tahoma"/>
                      </a:endParaRPr>
                    </a:p>
                  </a:txBody>
                  <a:tcPr marL="0" marR="0" marT="0" marB="0" anchor="b"/>
                </a:tc>
              </a:tr>
              <a:tr h="665040">
                <a:tc>
                  <a:txBody>
                    <a:bodyPr/>
                    <a:lstStyle/>
                    <a:p>
                      <a:pPr algn="l" fontAlgn="b"/>
                      <a:r>
                        <a:rPr lang="pt-BR" sz="1500" b="0" i="0" u="none" strike="noStrike" dirty="0">
                          <a:solidFill>
                            <a:srgbClr val="000000"/>
                          </a:solidFill>
                          <a:effectLst/>
                          <a:latin typeface="Tahoma"/>
                        </a:rPr>
                        <a:t>Valor Total Efetivamente Gasto Com Remuneração de Professores</a:t>
                      </a:r>
                    </a:p>
                  </a:txBody>
                  <a:tcPr marL="0" marR="0" marT="0" marB="0" anchor="b"/>
                </a:tc>
                <a:tc>
                  <a:txBody>
                    <a:bodyPr/>
                    <a:lstStyle/>
                    <a:p>
                      <a:pPr algn="r" fontAlgn="b"/>
                      <a:r>
                        <a:rPr lang="pt-BR" sz="1500" b="1" i="0" u="none" strike="noStrike" dirty="0" smtClean="0">
                          <a:solidFill>
                            <a:srgbClr val="000000"/>
                          </a:solidFill>
                          <a:latin typeface="Tahoma"/>
                        </a:rPr>
                        <a:t>7.256.110,96</a:t>
                      </a:r>
                      <a:endParaRPr lang="pt-BR" sz="1500" b="1" i="0" u="none" strike="noStrike" dirty="0">
                        <a:solidFill>
                          <a:srgbClr val="000000"/>
                        </a:solidFill>
                        <a:latin typeface="Tahoma"/>
                      </a:endParaRPr>
                    </a:p>
                  </a:txBody>
                  <a:tcPr marL="0" marR="0" marT="0" marB="0" anchor="b"/>
                </a:tc>
              </a:tr>
              <a:tr h="665040">
                <a:tc>
                  <a:txBody>
                    <a:bodyPr/>
                    <a:lstStyle/>
                    <a:p>
                      <a:pPr algn="l" fontAlgn="b"/>
                      <a:r>
                        <a:rPr lang="pt-BR" sz="1500" b="1" i="0" u="none" strike="noStrike" dirty="0">
                          <a:solidFill>
                            <a:srgbClr val="000000"/>
                          </a:solidFill>
                          <a:effectLst/>
                          <a:latin typeface="Tahoma"/>
                        </a:rPr>
                        <a:t>Valor Aplicado A Maior/ Menor que o Limite Constitucional</a:t>
                      </a:r>
                    </a:p>
                  </a:txBody>
                  <a:tcPr marL="0" marR="0" marT="0" marB="0" anchor="b"/>
                </a:tc>
                <a:tc>
                  <a:txBody>
                    <a:bodyPr/>
                    <a:lstStyle/>
                    <a:p>
                      <a:pPr algn="r" fontAlgn="b"/>
                      <a:r>
                        <a:rPr lang="pt-BR" sz="1500" b="1" i="0" u="none" strike="noStrike" dirty="0" smtClean="0">
                          <a:solidFill>
                            <a:srgbClr val="000000"/>
                          </a:solidFill>
                          <a:latin typeface="Tahoma"/>
                        </a:rPr>
                        <a:t>2.760.359,84</a:t>
                      </a:r>
                      <a:endParaRPr lang="pt-BR" sz="1500" b="1" i="0" u="none" strike="noStrike" dirty="0">
                        <a:solidFill>
                          <a:srgbClr val="000000"/>
                        </a:solidFill>
                        <a:latin typeface="Tahoma"/>
                      </a:endParaRPr>
                    </a:p>
                  </a:txBody>
                  <a:tcPr marL="0" marR="0" marT="0" marB="0" anchor="b"/>
                </a:tc>
              </a:tr>
              <a:tr h="665040">
                <a:tc>
                  <a:txBody>
                    <a:bodyPr/>
                    <a:lstStyle/>
                    <a:p>
                      <a:pPr algn="l" fontAlgn="b"/>
                      <a:r>
                        <a:rPr lang="pt-BR" sz="1500" b="1" i="0" u="none" strike="noStrike" dirty="0">
                          <a:solidFill>
                            <a:srgbClr val="000000"/>
                          </a:solidFill>
                          <a:effectLst/>
                          <a:latin typeface="Tahoma"/>
                        </a:rPr>
                        <a:t>Artigo 60, § 5º do Ato das Disposições Constitucionais Transitórias </a:t>
                      </a:r>
                    </a:p>
                  </a:txBody>
                  <a:tcPr marL="0" marR="0" marT="0" marB="0" anchor="b"/>
                </a:tc>
                <a:tc>
                  <a:txBody>
                    <a:bodyPr/>
                    <a:lstStyle/>
                    <a:p>
                      <a:pPr algn="r" fontAlgn="b"/>
                      <a:r>
                        <a:rPr lang="pt-BR" sz="1500" b="1" i="0" u="none" strike="noStrike" dirty="0">
                          <a:solidFill>
                            <a:srgbClr val="000000"/>
                          </a:solidFill>
                          <a:effectLst/>
                          <a:latin typeface="Tahoma"/>
                        </a:rPr>
                        <a:t>CUMPRIDO</a:t>
                      </a:r>
                    </a:p>
                  </a:txBody>
                  <a:tcPr marL="0" marR="0" marT="0" marB="0" anchor="b"/>
                </a:tc>
              </a:tr>
            </a:tbl>
          </a:graphicData>
        </a:graphic>
      </p:graphicFrame>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Resultado de imagem para imagem PARA APRESENTAÇÃO FINANCEIR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4067944" y="1124744"/>
            <a:ext cx="4464496" cy="461665"/>
          </a:xfrm>
          <a:prstGeom prst="rect">
            <a:avLst/>
          </a:prstGeom>
          <a:noFill/>
        </p:spPr>
        <p:txBody>
          <a:bodyPr wrap="square" rtlCol="0">
            <a:spAutoFit/>
          </a:bodyPr>
          <a:lstStyle/>
          <a:p>
            <a:r>
              <a:rPr lang="pt-BR" sz="2400" b="1" dirty="0" smtClean="0"/>
              <a:t>AGRADECEMOS A PARTICIPAÇÃO</a:t>
            </a:r>
          </a:p>
        </p:txBody>
      </p:sp>
      <p:sp>
        <p:nvSpPr>
          <p:cNvPr id="7" name="CaixaDeTexto 6"/>
          <p:cNvSpPr txBox="1"/>
          <p:nvPr/>
        </p:nvSpPr>
        <p:spPr>
          <a:xfrm>
            <a:off x="4283968" y="2467957"/>
            <a:ext cx="4248472" cy="1200329"/>
          </a:xfrm>
          <a:prstGeom prst="rect">
            <a:avLst/>
          </a:prstGeom>
          <a:noFill/>
        </p:spPr>
        <p:txBody>
          <a:bodyPr wrap="square" rtlCol="0">
            <a:spAutoFit/>
          </a:bodyPr>
          <a:lstStyle/>
          <a:p>
            <a:pPr algn="ctr"/>
            <a:r>
              <a:rPr lang="pt-BR" dirty="0" smtClean="0"/>
              <a:t>Selma Machado Costa</a:t>
            </a:r>
          </a:p>
          <a:p>
            <a:pPr algn="ctr"/>
            <a:r>
              <a:rPr lang="pt-BR" dirty="0" smtClean="0"/>
              <a:t>Secretaria de  Administração  e Finanças</a:t>
            </a:r>
          </a:p>
          <a:p>
            <a:pPr algn="ctr"/>
            <a:r>
              <a:rPr lang="pt-BR" dirty="0" smtClean="0">
                <a:hlinkClick r:id="rId3"/>
              </a:rPr>
              <a:t>controleinterno@capivaridebaixo.sc.gov.</a:t>
            </a:r>
            <a:r>
              <a:rPr lang="pt-BR" b="1" dirty="0" smtClean="0">
                <a:hlinkClick r:id="rId3"/>
              </a:rPr>
              <a:t>br</a:t>
            </a:r>
            <a:endParaRPr lang="pt-BR" b="1" dirty="0" smtClean="0"/>
          </a:p>
          <a:p>
            <a:pPr algn="ctr"/>
            <a:r>
              <a:rPr lang="pt-BR" b="1" dirty="0" smtClean="0"/>
              <a:t>29/09/2017</a:t>
            </a:r>
            <a:endParaRPr lang="pt-BR" b="1" dirty="0"/>
          </a:p>
        </p:txBody>
      </p:sp>
      <p:sp>
        <p:nvSpPr>
          <p:cNvPr id="8" name="CaixaDeTexto 7"/>
          <p:cNvSpPr txBox="1"/>
          <p:nvPr/>
        </p:nvSpPr>
        <p:spPr>
          <a:xfrm>
            <a:off x="5364088" y="1561490"/>
            <a:ext cx="3012635" cy="923330"/>
          </a:xfrm>
          <a:prstGeom prst="rect">
            <a:avLst/>
          </a:prstGeom>
          <a:noFill/>
        </p:spPr>
        <p:txBody>
          <a:bodyPr wrap="square" rtlCol="0">
            <a:spAutoFit/>
          </a:bodyPr>
          <a:lstStyle/>
          <a:p>
            <a:pPr algn="ctr"/>
            <a:r>
              <a:rPr lang="pt-BR" b="1" dirty="0" smtClean="0"/>
              <a:t>para prestação de contas do </a:t>
            </a:r>
          </a:p>
          <a:p>
            <a:pPr algn="ctr"/>
            <a:r>
              <a:rPr lang="pt-BR" b="1" dirty="0" smtClean="0"/>
              <a:t>2º Quadrimestre /2017</a:t>
            </a:r>
          </a:p>
          <a:p>
            <a:pPr algn="ctr"/>
            <a:r>
              <a:rPr lang="pt-BR" b="1" dirty="0" smtClean="0"/>
              <a:t>(240 dias)</a:t>
            </a:r>
            <a:endParaRPr lang="pt-BR" b="1" dirty="0"/>
          </a:p>
        </p:txBody>
      </p:sp>
      <p:pic>
        <p:nvPicPr>
          <p:cNvPr id="9" name="irc_mi" descr="http://cdn.fecam.org.br/images/municipios/brasao/90x90/capivaridebaixo.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19" y="0"/>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ixaDeTexto 9"/>
          <p:cNvSpPr txBox="1"/>
          <p:nvPr/>
        </p:nvSpPr>
        <p:spPr>
          <a:xfrm>
            <a:off x="2881732" y="80716"/>
            <a:ext cx="5904656" cy="553998"/>
          </a:xfrm>
          <a:prstGeom prst="rect">
            <a:avLst/>
          </a:prstGeom>
          <a:noFill/>
        </p:spPr>
        <p:txBody>
          <a:bodyPr wrap="square" rtlCol="0">
            <a:spAutoFit/>
          </a:bodyPr>
          <a:lstStyle/>
          <a:p>
            <a:r>
              <a:rPr lang="pt-BR" sz="3000" dirty="0" smtClean="0"/>
              <a:t>MUNICÍPIO DE CAPIVARI DE BAIXO</a:t>
            </a:r>
            <a:endParaRPr lang="pt-BR" sz="3000" dirty="0"/>
          </a:p>
        </p:txBody>
      </p:sp>
    </p:spTree>
    <p:extLst>
      <p:ext uri="{BB962C8B-B14F-4D97-AF65-F5344CB8AC3E}">
        <p14:creationId xmlns:p14="http://schemas.microsoft.com/office/powerpoint/2010/main" val="32155509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LIMITES – EDUCAÇÃO</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3751178495"/>
              </p:ext>
            </p:extLst>
          </p:nvPr>
        </p:nvGraphicFramePr>
        <p:xfrm>
          <a:off x="467544" y="1484784"/>
          <a:ext cx="8252486" cy="4896546"/>
        </p:xfrm>
        <a:graphic>
          <a:graphicData uri="http://schemas.openxmlformats.org/drawingml/2006/table">
            <a:tbl>
              <a:tblPr firstRow="1" bandRow="1">
                <a:tableStyleId>{5C22544A-7EE6-4342-B048-85BDC9FD1C3A}</a:tableStyleId>
              </a:tblPr>
              <a:tblGrid>
                <a:gridCol w="4397217"/>
                <a:gridCol w="2125321"/>
                <a:gridCol w="1729948"/>
              </a:tblGrid>
              <a:tr h="1231020">
                <a:tc>
                  <a:txBody>
                    <a:bodyPr/>
                    <a:lstStyle/>
                    <a:p>
                      <a:pPr algn="ctr" fontAlgn="ctr"/>
                      <a:r>
                        <a:rPr lang="pt-BR" sz="2000" b="1" i="0" u="none" strike="noStrike" dirty="0">
                          <a:solidFill>
                            <a:srgbClr val="FFFFFF"/>
                          </a:solidFill>
                          <a:effectLst/>
                          <a:latin typeface="Tahoma"/>
                        </a:rPr>
                        <a:t>Componente</a:t>
                      </a:r>
                    </a:p>
                  </a:txBody>
                  <a:tcPr marL="0" marR="0" marT="0" marB="0" anchor="ctr"/>
                </a:tc>
                <a:tc>
                  <a:txBody>
                    <a:bodyPr/>
                    <a:lstStyle/>
                    <a:p>
                      <a:pPr algn="ctr" fontAlgn="ctr"/>
                      <a:r>
                        <a:rPr lang="pt-BR" sz="2000" b="1" i="0" u="none" strike="noStrike" dirty="0" smtClean="0">
                          <a:solidFill>
                            <a:srgbClr val="FFFFFF"/>
                          </a:solidFill>
                          <a:effectLst/>
                          <a:latin typeface="Tahoma"/>
                        </a:rPr>
                        <a:t>Valor Empenhado</a:t>
                      </a:r>
                      <a:endParaRPr lang="pt-BR" sz="2000" b="1" i="0" u="none" strike="noStrike" dirty="0">
                        <a:solidFill>
                          <a:srgbClr val="FFFFFF"/>
                        </a:solidFill>
                        <a:effectLst/>
                        <a:latin typeface="Tahoma"/>
                      </a:endParaRPr>
                    </a:p>
                  </a:txBody>
                  <a:tcPr marL="0" marR="0" marT="0" marB="0" anchor="ctr"/>
                </a:tc>
                <a:tc>
                  <a:txBody>
                    <a:bodyPr/>
                    <a:lstStyle/>
                    <a:p>
                      <a:pPr algn="ctr" fontAlgn="ctr"/>
                      <a:r>
                        <a:rPr lang="pt-BR" sz="2000" b="1" i="0" u="none" strike="noStrike" dirty="0">
                          <a:solidFill>
                            <a:srgbClr val="FFFFFF"/>
                          </a:solidFill>
                          <a:effectLst/>
                          <a:latin typeface="Tahoma"/>
                        </a:rPr>
                        <a:t>Percentual da Receita com Impostos</a:t>
                      </a:r>
                    </a:p>
                  </a:txBody>
                  <a:tcPr marL="0" marR="0" marT="0" marB="0" anchor="ctr"/>
                </a:tc>
              </a:tr>
              <a:tr h="708049">
                <a:tc>
                  <a:txBody>
                    <a:bodyPr/>
                    <a:lstStyle/>
                    <a:p>
                      <a:pPr algn="l" fontAlgn="ctr"/>
                      <a:r>
                        <a:rPr lang="pt-BR" sz="2000" b="0" i="0" u="none" strike="noStrike" dirty="0" smtClean="0">
                          <a:solidFill>
                            <a:srgbClr val="000000"/>
                          </a:solidFill>
                          <a:effectLst/>
                          <a:latin typeface="Tahoma"/>
                        </a:rPr>
                        <a:t>Total de despesa com Educação</a:t>
                      </a:r>
                      <a:endParaRPr lang="pt-BR" sz="2000" b="0" i="0" u="none" strike="noStrike" dirty="0">
                        <a:solidFill>
                          <a:srgbClr val="000000"/>
                        </a:solidFill>
                        <a:effectLst/>
                        <a:latin typeface="Tahoma"/>
                      </a:endParaRPr>
                    </a:p>
                  </a:txBody>
                  <a:tcPr marL="0" marR="0" marT="0"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pt-BR" sz="2000" b="0" i="0" u="none" strike="noStrike" dirty="0" smtClean="0">
                          <a:solidFill>
                            <a:srgbClr val="000000"/>
                          </a:solidFill>
                          <a:effectLst/>
                          <a:latin typeface="Tahoma"/>
                        </a:rPr>
                        <a:t>12.703.227,07</a:t>
                      </a:r>
                    </a:p>
                    <a:p>
                      <a:pPr algn="r" fontAlgn="b"/>
                      <a:endParaRPr lang="pt-BR" sz="2000" b="0" i="0" u="none" strike="noStrike" dirty="0">
                        <a:solidFill>
                          <a:srgbClr val="000000"/>
                        </a:solidFill>
                        <a:latin typeface="Tahoma"/>
                      </a:endParaRPr>
                    </a:p>
                  </a:txBody>
                  <a:tcPr marL="0" marR="0" marT="0" marB="0" anchor="b"/>
                </a:tc>
                <a:tc>
                  <a:txBody>
                    <a:bodyPr/>
                    <a:lstStyle/>
                    <a:p>
                      <a:pPr algn="r" fontAlgn="ctr"/>
                      <a:endParaRPr lang="pt-BR" sz="2000" b="0" i="0" u="none" strike="noStrike" dirty="0">
                        <a:solidFill>
                          <a:srgbClr val="000000"/>
                        </a:solidFill>
                        <a:latin typeface="Tahoma"/>
                      </a:endParaRPr>
                    </a:p>
                  </a:txBody>
                  <a:tcPr marL="0" marR="0" marT="0" marB="0" anchor="ctr"/>
                </a:tc>
              </a:tr>
              <a:tr h="708049">
                <a:tc>
                  <a:txBody>
                    <a:bodyPr/>
                    <a:lstStyle/>
                    <a:p>
                      <a:pPr algn="l" fontAlgn="ctr"/>
                      <a:r>
                        <a:rPr lang="pt-BR" sz="2000" b="0" i="0" u="none" strike="noStrike" dirty="0">
                          <a:solidFill>
                            <a:srgbClr val="000000"/>
                          </a:solidFill>
                          <a:effectLst/>
                          <a:latin typeface="Tahoma"/>
                        </a:rPr>
                        <a:t>Total das Despesas para efeito de Cálculo</a:t>
                      </a:r>
                    </a:p>
                  </a:txBody>
                  <a:tcPr marL="0" marR="0" marT="0" marB="0" anchor="ctr"/>
                </a:tc>
                <a:tc>
                  <a:txBody>
                    <a:bodyPr/>
                    <a:lstStyle/>
                    <a:p>
                      <a:pPr algn="r" fontAlgn="b"/>
                      <a:r>
                        <a:rPr lang="pt-BR" sz="2000" b="0" i="0" u="none" strike="noStrike" dirty="0" smtClean="0">
                          <a:solidFill>
                            <a:srgbClr val="000000"/>
                          </a:solidFill>
                          <a:latin typeface="Tahoma"/>
                        </a:rPr>
                        <a:t>9.750.219,26</a:t>
                      </a:r>
                      <a:endParaRPr lang="pt-BR" sz="2000" b="0" i="0" u="none" strike="noStrike" dirty="0">
                        <a:solidFill>
                          <a:srgbClr val="000000"/>
                        </a:solidFill>
                        <a:latin typeface="Tahoma"/>
                      </a:endParaRPr>
                    </a:p>
                  </a:txBody>
                  <a:tcPr marL="0" marR="0" marT="0" marB="0" anchor="b"/>
                </a:tc>
                <a:tc>
                  <a:txBody>
                    <a:bodyPr/>
                    <a:lstStyle/>
                    <a:p>
                      <a:pPr algn="r" fontAlgn="ctr"/>
                      <a:r>
                        <a:rPr lang="pt-BR" sz="2000" b="0" i="0" u="none" strike="noStrike" dirty="0" smtClean="0">
                          <a:solidFill>
                            <a:srgbClr val="000000"/>
                          </a:solidFill>
                          <a:latin typeface="Tahoma"/>
                        </a:rPr>
                        <a:t>31,69%</a:t>
                      </a:r>
                      <a:endParaRPr lang="pt-BR" sz="2000" b="0" i="0" u="none" strike="noStrike" dirty="0">
                        <a:solidFill>
                          <a:srgbClr val="000000"/>
                        </a:solidFill>
                        <a:latin typeface="Tahoma"/>
                      </a:endParaRPr>
                    </a:p>
                  </a:txBody>
                  <a:tcPr marL="0" marR="0" marT="0" marB="0" anchor="ctr"/>
                </a:tc>
              </a:tr>
              <a:tr h="708049">
                <a:tc>
                  <a:txBody>
                    <a:bodyPr/>
                    <a:lstStyle/>
                    <a:p>
                      <a:pPr algn="l" fontAlgn="ctr"/>
                      <a:r>
                        <a:rPr lang="pt-BR" sz="2000" b="0" i="0" u="none" strike="noStrike" dirty="0">
                          <a:solidFill>
                            <a:srgbClr val="000000"/>
                          </a:solidFill>
                          <a:effectLst/>
                          <a:latin typeface="Tahoma"/>
                        </a:rPr>
                        <a:t>Valor Mínimo de 25% das Receitas com Impostos</a:t>
                      </a:r>
                    </a:p>
                  </a:txBody>
                  <a:tcPr marL="0" marR="0" marT="0" marB="0" anchor="ctr"/>
                </a:tc>
                <a:tc>
                  <a:txBody>
                    <a:bodyPr/>
                    <a:lstStyle/>
                    <a:p>
                      <a:pPr algn="r" fontAlgn="ctr"/>
                      <a:r>
                        <a:rPr lang="pt-BR" sz="2000" b="0" i="0" u="none" strike="noStrike" dirty="0" smtClean="0">
                          <a:solidFill>
                            <a:srgbClr val="000000"/>
                          </a:solidFill>
                          <a:effectLst/>
                          <a:latin typeface="Tahoma"/>
                        </a:rPr>
                        <a:t>7.691.521,08</a:t>
                      </a:r>
                      <a:endParaRPr lang="pt-BR" sz="2000" b="0" i="0" u="none" strike="noStrike" dirty="0">
                        <a:solidFill>
                          <a:srgbClr val="000000"/>
                        </a:solidFill>
                        <a:effectLst/>
                        <a:latin typeface="Tahoma"/>
                      </a:endParaRPr>
                    </a:p>
                  </a:txBody>
                  <a:tcPr marL="0" marR="0" marT="0" marB="0" anchor="ctr"/>
                </a:tc>
                <a:tc>
                  <a:txBody>
                    <a:bodyPr/>
                    <a:lstStyle/>
                    <a:p>
                      <a:pPr algn="r" fontAlgn="ctr"/>
                      <a:r>
                        <a:rPr lang="pt-BR" sz="2000" b="0" i="0" u="none" strike="noStrike" dirty="0" smtClean="0">
                          <a:solidFill>
                            <a:srgbClr val="000000"/>
                          </a:solidFill>
                          <a:effectLst/>
                          <a:latin typeface="Tahoma"/>
                        </a:rPr>
                        <a:t>25,00%</a:t>
                      </a:r>
                      <a:endParaRPr lang="pt-BR" sz="2000" b="0" i="0" u="none" strike="noStrike" dirty="0">
                        <a:solidFill>
                          <a:srgbClr val="000000"/>
                        </a:solidFill>
                        <a:effectLst/>
                        <a:latin typeface="Tahoma"/>
                      </a:endParaRPr>
                    </a:p>
                  </a:txBody>
                  <a:tcPr marL="0" marR="0" marT="0" marB="0" anchor="ctr"/>
                </a:tc>
              </a:tr>
              <a:tr h="708049">
                <a:tc>
                  <a:txBody>
                    <a:bodyPr/>
                    <a:lstStyle/>
                    <a:p>
                      <a:pPr algn="l" fontAlgn="ctr"/>
                      <a:r>
                        <a:rPr lang="pt-BR" sz="2000" b="0" i="0" u="none" strike="noStrike" dirty="0">
                          <a:solidFill>
                            <a:srgbClr val="000000"/>
                          </a:solidFill>
                          <a:effectLst/>
                          <a:latin typeface="Tahoma"/>
                        </a:rPr>
                        <a:t>Valor acima/abaixo do Limite</a:t>
                      </a:r>
                    </a:p>
                  </a:txBody>
                  <a:tcPr marL="0" marR="0" marT="0" marB="0" anchor="ctr"/>
                </a:tc>
                <a:tc>
                  <a:txBody>
                    <a:bodyPr/>
                    <a:lstStyle/>
                    <a:p>
                      <a:pPr algn="r" fontAlgn="ctr"/>
                      <a:r>
                        <a:rPr lang="pt-BR" sz="2000" b="0" i="0" u="none" strike="noStrike" dirty="0" smtClean="0">
                          <a:solidFill>
                            <a:srgbClr val="000000"/>
                          </a:solidFill>
                          <a:effectLst/>
                          <a:latin typeface="Tahoma"/>
                        </a:rPr>
                        <a:t>2.058.698,18</a:t>
                      </a:r>
                      <a:endParaRPr lang="pt-BR" sz="2000" b="0" i="0" u="none" strike="noStrike" dirty="0">
                        <a:solidFill>
                          <a:srgbClr val="000000"/>
                        </a:solidFill>
                        <a:effectLst/>
                        <a:latin typeface="Tahoma"/>
                      </a:endParaRPr>
                    </a:p>
                  </a:txBody>
                  <a:tcPr marL="0" marR="0" marT="0" marB="0" anchor="ctr"/>
                </a:tc>
                <a:tc>
                  <a:txBody>
                    <a:bodyPr/>
                    <a:lstStyle/>
                    <a:p>
                      <a:pPr algn="r" fontAlgn="ctr"/>
                      <a:r>
                        <a:rPr lang="pt-BR" sz="2000" b="0" i="0" u="none" strike="noStrike" dirty="0" smtClean="0">
                          <a:solidFill>
                            <a:srgbClr val="000000"/>
                          </a:solidFill>
                          <a:effectLst/>
                          <a:latin typeface="Tahoma"/>
                        </a:rPr>
                        <a:t>6,69%</a:t>
                      </a:r>
                      <a:endParaRPr lang="pt-BR" sz="2000" b="0" i="0" u="none" strike="noStrike" dirty="0">
                        <a:solidFill>
                          <a:srgbClr val="000000"/>
                        </a:solidFill>
                        <a:effectLst/>
                        <a:latin typeface="Tahoma"/>
                      </a:endParaRPr>
                    </a:p>
                  </a:txBody>
                  <a:tcPr marL="0" marR="0" marT="0" marB="0" anchor="ctr"/>
                </a:tc>
              </a:tr>
              <a:tr h="833330">
                <a:tc>
                  <a:txBody>
                    <a:bodyPr/>
                    <a:lstStyle/>
                    <a:p>
                      <a:pPr algn="l" fontAlgn="b"/>
                      <a:r>
                        <a:rPr lang="pt-BR" sz="1600" b="1" i="0" u="none" strike="noStrike" dirty="0" smtClean="0">
                          <a:solidFill>
                            <a:srgbClr val="000000"/>
                          </a:solidFill>
                          <a:effectLst/>
                          <a:latin typeface="Tahoma"/>
                        </a:rPr>
                        <a:t>CUMPRIMENTO</a:t>
                      </a:r>
                      <a:r>
                        <a:rPr lang="pt-BR" sz="1600" b="1" i="0" u="none" strike="noStrike" baseline="0" dirty="0" smtClean="0">
                          <a:solidFill>
                            <a:srgbClr val="000000"/>
                          </a:solidFill>
                          <a:effectLst/>
                          <a:latin typeface="Tahoma"/>
                        </a:rPr>
                        <a:t> </a:t>
                      </a:r>
                      <a:r>
                        <a:rPr lang="pt-BR" sz="1600" b="1" i="0" u="none" strike="noStrike" dirty="0" smtClean="0">
                          <a:solidFill>
                            <a:srgbClr val="000000"/>
                          </a:solidFill>
                          <a:effectLst/>
                          <a:latin typeface="Tahoma"/>
                        </a:rPr>
                        <a:t>LIMITE CONSTITUCIONAL</a:t>
                      </a:r>
                      <a:endParaRPr lang="pt-BR" sz="1600" b="1" i="0" u="none" strike="noStrike" dirty="0">
                        <a:solidFill>
                          <a:srgbClr val="000000"/>
                        </a:solidFill>
                        <a:effectLst/>
                        <a:latin typeface="Tahoma"/>
                      </a:endParaRPr>
                    </a:p>
                  </a:txBody>
                  <a:tcPr marL="0" marR="0" marT="0" marB="0" anchor="ctr"/>
                </a:tc>
                <a:tc>
                  <a:txBody>
                    <a:bodyPr/>
                    <a:lstStyle/>
                    <a:p>
                      <a:pPr algn="r" fontAlgn="b"/>
                      <a:endParaRPr lang="pt-BR" sz="2000" b="1" i="0" u="none" strike="noStrike" dirty="0">
                        <a:solidFill>
                          <a:srgbClr val="000000"/>
                        </a:solidFill>
                        <a:effectLst/>
                        <a:latin typeface="Tahoma"/>
                      </a:endParaRPr>
                    </a:p>
                  </a:txBody>
                  <a:tcPr marL="0" marR="0" marT="0" marB="0" anchor="b"/>
                </a:tc>
                <a:tc>
                  <a:txBody>
                    <a:bodyPr/>
                    <a:lstStyle/>
                    <a:p>
                      <a:pPr algn="r" fontAlgn="b"/>
                      <a:r>
                        <a:rPr lang="pt-BR" sz="2000" b="1" i="0" u="none" strike="noStrike" dirty="0" smtClean="0">
                          <a:solidFill>
                            <a:srgbClr val="000000"/>
                          </a:solidFill>
                          <a:effectLst/>
                          <a:latin typeface="Tahoma"/>
                        </a:rPr>
                        <a:t>CUMPRIDO</a:t>
                      </a:r>
                      <a:endParaRPr lang="pt-BR" sz="2000" b="1" i="0" u="none" strike="noStrike" dirty="0">
                        <a:solidFill>
                          <a:srgbClr val="000000"/>
                        </a:solidFill>
                        <a:effectLst/>
                        <a:latin typeface="Tahoma"/>
                      </a:endParaRPr>
                    </a:p>
                  </a:txBody>
                  <a:tcPr marL="0" marR="0" marT="0" marB="0" anchor="ctr"/>
                </a:tc>
              </a:tr>
            </a:tbl>
          </a:graphicData>
        </a:graphic>
      </p:graphicFrame>
    </p:spTree>
    <p:extLst>
      <p:ext uri="{BB962C8B-B14F-4D97-AF65-F5344CB8AC3E}">
        <p14:creationId xmlns:p14="http://schemas.microsoft.com/office/powerpoint/2010/main" val="3023247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LIMITES – SAÚDE</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357151554"/>
              </p:ext>
            </p:extLst>
          </p:nvPr>
        </p:nvGraphicFramePr>
        <p:xfrm>
          <a:off x="457201" y="1600201"/>
          <a:ext cx="8363271" cy="4485268"/>
        </p:xfrm>
        <a:graphic>
          <a:graphicData uri="http://schemas.openxmlformats.org/drawingml/2006/table">
            <a:tbl>
              <a:tblPr firstRow="1" bandRow="1">
                <a:tableStyleId>{5C22544A-7EE6-4342-B048-85BDC9FD1C3A}</a:tableStyleId>
              </a:tblPr>
              <a:tblGrid>
                <a:gridCol w="4454522"/>
                <a:gridCol w="1863962"/>
                <a:gridCol w="2044787"/>
              </a:tblGrid>
              <a:tr h="834033">
                <a:tc>
                  <a:txBody>
                    <a:bodyPr/>
                    <a:lstStyle/>
                    <a:p>
                      <a:pPr algn="ctr" fontAlgn="ctr"/>
                      <a:r>
                        <a:rPr lang="pt-BR" sz="2000" b="1" i="0" u="none" strike="noStrike" dirty="0">
                          <a:solidFill>
                            <a:srgbClr val="FFFFFF"/>
                          </a:solidFill>
                          <a:effectLst/>
                          <a:latin typeface="Tahoma"/>
                        </a:rPr>
                        <a:t>Componente</a:t>
                      </a:r>
                    </a:p>
                  </a:txBody>
                  <a:tcPr marL="0" marR="0" marT="0" marB="0" anchor="ctr"/>
                </a:tc>
                <a:tc>
                  <a:txBody>
                    <a:bodyPr/>
                    <a:lstStyle/>
                    <a:p>
                      <a:pPr algn="ctr" fontAlgn="ctr"/>
                      <a:r>
                        <a:rPr lang="pt-BR" sz="2000" b="1" i="0" u="none" strike="noStrike" dirty="0" smtClean="0">
                          <a:solidFill>
                            <a:srgbClr val="FFFFFF"/>
                          </a:solidFill>
                          <a:effectLst/>
                          <a:latin typeface="Tahoma"/>
                        </a:rPr>
                        <a:t>Valor Empenhado</a:t>
                      </a:r>
                      <a:endParaRPr lang="pt-BR" sz="2000" b="1" i="0" u="none" strike="noStrike" dirty="0">
                        <a:solidFill>
                          <a:srgbClr val="FFFFFF"/>
                        </a:solidFill>
                        <a:effectLst/>
                        <a:latin typeface="Tahoma"/>
                      </a:endParaRPr>
                    </a:p>
                  </a:txBody>
                  <a:tcPr marL="0" marR="0" marT="0" marB="0" anchor="ctr"/>
                </a:tc>
                <a:tc>
                  <a:txBody>
                    <a:bodyPr/>
                    <a:lstStyle/>
                    <a:p>
                      <a:pPr algn="ctr" fontAlgn="ctr"/>
                      <a:r>
                        <a:rPr lang="pt-BR" sz="2000" b="1" i="0" u="none" strike="noStrike">
                          <a:solidFill>
                            <a:srgbClr val="FFFFFF"/>
                          </a:solidFill>
                          <a:effectLst/>
                          <a:latin typeface="Tahoma"/>
                        </a:rPr>
                        <a:t>Percentual da Receita com Impostos</a:t>
                      </a:r>
                    </a:p>
                  </a:txBody>
                  <a:tcPr marL="0" marR="0" marT="0" marB="0" anchor="ctr"/>
                </a:tc>
              </a:tr>
              <a:tr h="621515">
                <a:tc>
                  <a:txBody>
                    <a:bodyPr/>
                    <a:lstStyle/>
                    <a:p>
                      <a:pPr algn="l" fontAlgn="ctr"/>
                      <a:r>
                        <a:rPr lang="pt-BR" sz="2000" b="0" i="0" u="none" strike="noStrike" dirty="0" smtClean="0">
                          <a:solidFill>
                            <a:srgbClr val="000000"/>
                          </a:solidFill>
                          <a:effectLst/>
                          <a:latin typeface="Tahoma"/>
                        </a:rPr>
                        <a:t>Total das Despesas com Saúde</a:t>
                      </a:r>
                      <a:endParaRPr lang="pt-BR" sz="2000" b="0" i="0" u="none" strike="noStrike" dirty="0">
                        <a:solidFill>
                          <a:srgbClr val="000000"/>
                        </a:solidFill>
                        <a:effectLst/>
                        <a:latin typeface="Tahoma"/>
                      </a:endParaRPr>
                    </a:p>
                  </a:txBody>
                  <a:tcPr marL="0" marR="0" marT="0" marB="0" anchor="ctr"/>
                </a:tc>
                <a:tc>
                  <a:txBody>
                    <a:bodyPr/>
                    <a:lstStyle/>
                    <a:p>
                      <a:pPr algn="r" fontAlgn="b"/>
                      <a:r>
                        <a:rPr lang="pt-BR" sz="2000" b="0" i="0" u="none" strike="noStrike" dirty="0" smtClean="0">
                          <a:solidFill>
                            <a:srgbClr val="000000"/>
                          </a:solidFill>
                          <a:latin typeface="Tahoma" pitchFamily="34" charset="0"/>
                          <a:ea typeface="Tahoma" pitchFamily="34" charset="0"/>
                          <a:cs typeface="Tahoma" pitchFamily="34" charset="0"/>
                        </a:rPr>
                        <a:t>8.546.865,33</a:t>
                      </a:r>
                      <a:endParaRPr lang="pt-BR" sz="20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endParaRPr lang="pt-BR" sz="2000" b="0" i="0" u="none" strike="noStrike" dirty="0">
                        <a:solidFill>
                          <a:srgbClr val="000000"/>
                        </a:solidFill>
                        <a:latin typeface="Tahoma" pitchFamily="34" charset="0"/>
                        <a:ea typeface="Tahoma" pitchFamily="34" charset="0"/>
                        <a:cs typeface="Tahoma" pitchFamily="34" charset="0"/>
                      </a:endParaRPr>
                    </a:p>
                  </a:txBody>
                  <a:tcPr marL="0" marR="0" marT="0" marB="0" anchor="b"/>
                </a:tc>
              </a:tr>
              <a:tr h="621515">
                <a:tc>
                  <a:txBody>
                    <a:bodyPr/>
                    <a:lstStyle/>
                    <a:p>
                      <a:pPr algn="l" fontAlgn="ctr"/>
                      <a:r>
                        <a:rPr lang="pt-BR" sz="2000" b="0" i="0" u="none" strike="noStrike" dirty="0">
                          <a:solidFill>
                            <a:srgbClr val="000000"/>
                          </a:solidFill>
                          <a:effectLst/>
                          <a:latin typeface="Tahoma"/>
                        </a:rPr>
                        <a:t>Total das Despesas para efeito de Cálculo</a:t>
                      </a:r>
                    </a:p>
                  </a:txBody>
                  <a:tcPr marL="0" marR="0" marT="0" marB="0" anchor="ctr"/>
                </a:tc>
                <a:tc>
                  <a:txBody>
                    <a:bodyPr/>
                    <a:lstStyle/>
                    <a:p>
                      <a:pPr algn="r" fontAlgn="b"/>
                      <a:r>
                        <a:rPr lang="pt-BR" sz="2000" b="0" i="0" u="none" strike="noStrike" dirty="0" smtClean="0">
                          <a:solidFill>
                            <a:srgbClr val="000000"/>
                          </a:solidFill>
                          <a:latin typeface="Tahoma"/>
                        </a:rPr>
                        <a:t>4.850.295,55</a:t>
                      </a:r>
                      <a:endParaRPr lang="pt-BR" sz="2000" b="0" i="0" u="none" strike="noStrike" dirty="0">
                        <a:solidFill>
                          <a:srgbClr val="000000"/>
                        </a:solidFill>
                        <a:latin typeface="Tahoma"/>
                      </a:endParaRPr>
                    </a:p>
                  </a:txBody>
                  <a:tcPr marL="0" marR="0" marT="0" marB="0" anchor="b"/>
                </a:tc>
                <a:tc>
                  <a:txBody>
                    <a:bodyPr/>
                    <a:lstStyle/>
                    <a:p>
                      <a:pPr algn="r" fontAlgn="b"/>
                      <a:r>
                        <a:rPr lang="pt-BR" sz="2000" b="0" i="0" u="none" strike="noStrike" dirty="0" smtClean="0">
                          <a:solidFill>
                            <a:srgbClr val="000000"/>
                          </a:solidFill>
                          <a:effectLst/>
                          <a:latin typeface="Tahoma" pitchFamily="34" charset="0"/>
                          <a:ea typeface="Tahoma" pitchFamily="34" charset="0"/>
                          <a:cs typeface="Tahoma" pitchFamily="34" charset="0"/>
                        </a:rPr>
                        <a:t>15,77</a:t>
                      </a:r>
                      <a:r>
                        <a:rPr lang="pt-BR" sz="2000" b="0" i="0" u="none" strike="noStrike" dirty="0" smtClean="0">
                          <a:solidFill>
                            <a:srgbClr val="000000"/>
                          </a:solidFill>
                          <a:effectLst/>
                          <a:latin typeface="+mn-lt"/>
                        </a:rPr>
                        <a:t>%</a:t>
                      </a:r>
                      <a:endParaRPr lang="pt-BR" sz="2000" b="0" i="0" u="none" strike="noStrike" dirty="0">
                        <a:solidFill>
                          <a:srgbClr val="000000"/>
                        </a:solidFill>
                        <a:effectLst/>
                        <a:latin typeface="+mn-lt"/>
                      </a:endParaRPr>
                    </a:p>
                  </a:txBody>
                  <a:tcPr marL="0" marR="0" marT="0" marB="0" anchor="b"/>
                </a:tc>
              </a:tr>
              <a:tr h="621515">
                <a:tc>
                  <a:txBody>
                    <a:bodyPr/>
                    <a:lstStyle/>
                    <a:p>
                      <a:pPr algn="l" fontAlgn="ctr"/>
                      <a:r>
                        <a:rPr lang="pt-BR" sz="2000" b="0" i="0" u="none" strike="noStrike" dirty="0">
                          <a:solidFill>
                            <a:srgbClr val="000000"/>
                          </a:solidFill>
                          <a:effectLst/>
                          <a:latin typeface="Tahoma"/>
                        </a:rPr>
                        <a:t>Valor Mínimo de 15% das Receitas com Impostos</a:t>
                      </a:r>
                    </a:p>
                  </a:txBody>
                  <a:tcPr marL="0" marR="0" marT="0" marB="0" anchor="ctr"/>
                </a:tc>
                <a:tc>
                  <a:txBody>
                    <a:bodyPr/>
                    <a:lstStyle/>
                    <a:p>
                      <a:pPr algn="r" fontAlgn="b"/>
                      <a:r>
                        <a:rPr lang="pt-BR" sz="2000" b="0" i="0" u="none" strike="noStrike" dirty="0" smtClean="0">
                          <a:solidFill>
                            <a:srgbClr val="000000"/>
                          </a:solidFill>
                          <a:latin typeface="Tahoma" pitchFamily="34" charset="0"/>
                          <a:ea typeface="Tahoma" pitchFamily="34" charset="0"/>
                          <a:cs typeface="Tahoma" pitchFamily="34" charset="0"/>
                        </a:rPr>
                        <a:t>4.614.912,65</a:t>
                      </a:r>
                      <a:endParaRPr lang="pt-BR" sz="20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2000" b="0" i="0" u="none" strike="noStrike" dirty="0" smtClean="0">
                          <a:solidFill>
                            <a:srgbClr val="000000"/>
                          </a:solidFill>
                          <a:effectLst/>
                          <a:latin typeface="Tahoma" pitchFamily="34" charset="0"/>
                          <a:ea typeface="Tahoma" pitchFamily="34" charset="0"/>
                          <a:cs typeface="Tahoma" pitchFamily="34" charset="0"/>
                        </a:rPr>
                        <a:t>15,00%</a:t>
                      </a:r>
                      <a:endParaRPr lang="pt-BR" sz="2000" b="0" i="0" u="none" strike="noStrike" dirty="0">
                        <a:solidFill>
                          <a:srgbClr val="000000"/>
                        </a:solidFill>
                        <a:effectLst/>
                        <a:latin typeface="Tahoma" pitchFamily="34" charset="0"/>
                        <a:ea typeface="Tahoma" pitchFamily="34" charset="0"/>
                        <a:cs typeface="Tahoma" pitchFamily="34" charset="0"/>
                      </a:endParaRPr>
                    </a:p>
                  </a:txBody>
                  <a:tcPr marL="0" marR="0" marT="0" marB="0" anchor="b"/>
                </a:tc>
              </a:tr>
              <a:tr h="778046">
                <a:tc>
                  <a:txBody>
                    <a:bodyPr/>
                    <a:lstStyle/>
                    <a:p>
                      <a:pPr algn="l" fontAlgn="ctr"/>
                      <a:r>
                        <a:rPr lang="pt-BR" sz="2000" b="0" i="0" u="none" strike="noStrike" dirty="0">
                          <a:solidFill>
                            <a:srgbClr val="000000"/>
                          </a:solidFill>
                          <a:effectLst/>
                          <a:latin typeface="Tahoma"/>
                        </a:rPr>
                        <a:t>Valor acima/abaixo do Limite</a:t>
                      </a:r>
                    </a:p>
                  </a:txBody>
                  <a:tcPr marL="0" marR="0" marT="0" marB="0" anchor="ctr"/>
                </a:tc>
                <a:tc>
                  <a:txBody>
                    <a:bodyPr/>
                    <a:lstStyle/>
                    <a:p>
                      <a:pPr algn="r" fontAlgn="ctr"/>
                      <a:r>
                        <a:rPr lang="pt-BR" sz="2000" b="0" i="0" u="none" strike="noStrike" dirty="0" smtClean="0">
                          <a:solidFill>
                            <a:srgbClr val="000000"/>
                          </a:solidFill>
                          <a:latin typeface="Tahoma"/>
                        </a:rPr>
                        <a:t>235.382,90</a:t>
                      </a:r>
                      <a:endParaRPr lang="pt-BR" sz="2000" b="0" i="0" u="none" strike="noStrike" dirty="0">
                        <a:solidFill>
                          <a:srgbClr val="000000"/>
                        </a:solidFill>
                        <a:latin typeface="Tahoma"/>
                      </a:endParaRPr>
                    </a:p>
                  </a:txBody>
                  <a:tcPr marL="0" marR="0" marT="0" marB="0" anchor="ctr"/>
                </a:tc>
                <a:tc>
                  <a:txBody>
                    <a:bodyPr/>
                    <a:lstStyle/>
                    <a:p>
                      <a:pPr algn="r" fontAlgn="ctr"/>
                      <a:r>
                        <a:rPr lang="pt-BR" sz="2000" b="0" i="0" u="none" strike="noStrike" dirty="0" smtClean="0">
                          <a:solidFill>
                            <a:srgbClr val="000000"/>
                          </a:solidFill>
                          <a:effectLst/>
                          <a:latin typeface="Tahoma"/>
                        </a:rPr>
                        <a:t>0,77%</a:t>
                      </a:r>
                      <a:endParaRPr lang="pt-BR" sz="2000" b="0" i="0" u="none" strike="noStrike" dirty="0">
                        <a:solidFill>
                          <a:srgbClr val="000000"/>
                        </a:solidFill>
                        <a:effectLst/>
                        <a:latin typeface="Tahoma"/>
                      </a:endParaRPr>
                    </a:p>
                  </a:txBody>
                  <a:tcPr marL="0" marR="0" marT="0" marB="0" anchor="ctr"/>
                </a:tc>
              </a:tr>
              <a:tr h="928277">
                <a:tc>
                  <a:txBody>
                    <a:bodyPr/>
                    <a:lstStyle/>
                    <a:p>
                      <a:pPr algn="l" fontAlgn="b"/>
                      <a:r>
                        <a:rPr lang="pt-BR" sz="1600" b="1" i="0" u="none" strike="noStrike" dirty="0" smtClean="0">
                          <a:solidFill>
                            <a:srgbClr val="000000"/>
                          </a:solidFill>
                          <a:effectLst/>
                          <a:latin typeface="Tahoma"/>
                        </a:rPr>
                        <a:t>CUMPRIMENTO LIMITE CONSTITUCIONAL</a:t>
                      </a:r>
                      <a:endParaRPr lang="pt-BR" sz="1600" b="1" i="0" u="none" strike="noStrike" dirty="0">
                        <a:solidFill>
                          <a:srgbClr val="000000"/>
                        </a:solidFill>
                        <a:effectLst/>
                        <a:latin typeface="Tahoma"/>
                      </a:endParaRPr>
                    </a:p>
                  </a:txBody>
                  <a:tcPr marL="0" marR="0" marT="0" marB="0" anchor="ctr"/>
                </a:tc>
                <a:tc>
                  <a:txBody>
                    <a:bodyPr/>
                    <a:lstStyle/>
                    <a:p>
                      <a:pPr algn="r" fontAlgn="b"/>
                      <a:endParaRPr lang="pt-BR" sz="2000" b="1" i="0" u="none" strike="noStrike" dirty="0">
                        <a:solidFill>
                          <a:srgbClr val="000000"/>
                        </a:solidFill>
                        <a:effectLst/>
                        <a:latin typeface="Tahoma"/>
                      </a:endParaRPr>
                    </a:p>
                  </a:txBody>
                  <a:tcPr marL="0" marR="0" marT="0" marB="0" anchor="b"/>
                </a:tc>
                <a:tc>
                  <a:txBody>
                    <a:bodyPr/>
                    <a:lstStyle/>
                    <a:p>
                      <a:pPr algn="r" fontAlgn="b"/>
                      <a:r>
                        <a:rPr lang="pt-BR" sz="2000" b="1" i="0" u="none" strike="noStrike" dirty="0" smtClean="0">
                          <a:solidFill>
                            <a:srgbClr val="000000"/>
                          </a:solidFill>
                          <a:effectLst/>
                          <a:latin typeface="Tahoma"/>
                        </a:rPr>
                        <a:t>CUMPRIDO</a:t>
                      </a:r>
                      <a:endParaRPr lang="pt-BR" sz="2000" b="1" i="0" u="none" strike="noStrike" dirty="0">
                        <a:solidFill>
                          <a:srgbClr val="000000"/>
                        </a:solidFill>
                        <a:effectLst/>
                        <a:latin typeface="Tahoma"/>
                      </a:endParaRPr>
                    </a:p>
                  </a:txBody>
                  <a:tcPr marL="0" marR="0" marT="0" marB="0" anchor="ctr"/>
                </a:tc>
              </a:tr>
            </a:tbl>
          </a:graphicData>
        </a:graphic>
      </p:graphicFrame>
    </p:spTree>
    <p:extLst>
      <p:ext uri="{BB962C8B-B14F-4D97-AF65-F5344CB8AC3E}">
        <p14:creationId xmlns:p14="http://schemas.microsoft.com/office/powerpoint/2010/main" val="22089273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LIMITES – PESSOAL</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2659164375"/>
              </p:ext>
            </p:extLst>
          </p:nvPr>
        </p:nvGraphicFramePr>
        <p:xfrm>
          <a:off x="285720" y="1428736"/>
          <a:ext cx="8572560" cy="4922731"/>
        </p:xfrm>
        <a:graphic>
          <a:graphicData uri="http://schemas.openxmlformats.org/drawingml/2006/table">
            <a:tbl>
              <a:tblPr firstRow="1" bandRow="1">
                <a:tableStyleId>{5C22544A-7EE6-4342-B048-85BDC9FD1C3A}</a:tableStyleId>
              </a:tblPr>
              <a:tblGrid>
                <a:gridCol w="2198048"/>
                <a:gridCol w="1676967"/>
                <a:gridCol w="1851425"/>
                <a:gridCol w="1584176"/>
                <a:gridCol w="1261944"/>
              </a:tblGrid>
              <a:tr h="858729">
                <a:tc>
                  <a:txBody>
                    <a:bodyPr/>
                    <a:lstStyle/>
                    <a:p>
                      <a:pPr algn="ctr" rtl="0" fontAlgn="ctr"/>
                      <a:r>
                        <a:rPr lang="pt-BR" sz="1400" b="1" i="0" u="none" strike="noStrike" dirty="0">
                          <a:solidFill>
                            <a:srgbClr val="FFFFFF"/>
                          </a:solidFill>
                          <a:latin typeface="Tahoma"/>
                        </a:rPr>
                        <a:t>Período</a:t>
                      </a:r>
                    </a:p>
                  </a:txBody>
                  <a:tcPr marL="0" marR="0" marT="0" marB="0" anchor="ctr"/>
                </a:tc>
                <a:tc>
                  <a:txBody>
                    <a:bodyPr/>
                    <a:lstStyle/>
                    <a:p>
                      <a:pPr algn="ctr" rtl="0" fontAlgn="ctr"/>
                      <a:r>
                        <a:rPr lang="pt-BR" sz="1400" b="1" i="0" u="none" strike="noStrike" dirty="0">
                          <a:solidFill>
                            <a:srgbClr val="FFFFFF"/>
                          </a:solidFill>
                          <a:latin typeface="Tahoma"/>
                        </a:rPr>
                        <a:t>RCL do Município - últimos 12 meses</a:t>
                      </a:r>
                    </a:p>
                  </a:txBody>
                  <a:tcPr marL="0" marR="0" marT="0" marB="0" anchor="ctr"/>
                </a:tc>
                <a:tc>
                  <a:txBody>
                    <a:bodyPr/>
                    <a:lstStyle/>
                    <a:p>
                      <a:pPr algn="ctr" rtl="0" fontAlgn="ctr"/>
                      <a:r>
                        <a:rPr lang="pt-BR" sz="1400" b="1" i="0" u="none" strike="noStrike" dirty="0">
                          <a:solidFill>
                            <a:srgbClr val="FFFFFF"/>
                          </a:solidFill>
                          <a:latin typeface="Tahoma"/>
                        </a:rPr>
                        <a:t>Despesa com Pessoal - Limite máximo </a:t>
                      </a:r>
                    </a:p>
                  </a:txBody>
                  <a:tcPr marL="0" marR="0" marT="0" marB="0" anchor="ctr"/>
                </a:tc>
                <a:tc>
                  <a:txBody>
                    <a:bodyPr/>
                    <a:lstStyle/>
                    <a:p>
                      <a:pPr algn="ctr" rtl="0" fontAlgn="ctr"/>
                      <a:r>
                        <a:rPr lang="pt-BR" sz="1400" b="1" i="0" u="none" strike="noStrike">
                          <a:solidFill>
                            <a:srgbClr val="FFFFFF"/>
                          </a:solidFill>
                          <a:latin typeface="Tahoma"/>
                        </a:rPr>
                        <a:t>Despesa com pessoal realizada</a:t>
                      </a:r>
                    </a:p>
                  </a:txBody>
                  <a:tcPr marL="0" marR="0" marT="0" marB="0" anchor="ctr"/>
                </a:tc>
                <a:tc>
                  <a:txBody>
                    <a:bodyPr/>
                    <a:lstStyle/>
                    <a:p>
                      <a:pPr algn="ctr" rtl="0" fontAlgn="ctr"/>
                      <a:r>
                        <a:rPr lang="pt-BR" sz="1400" b="1" i="0" u="none" strike="noStrike">
                          <a:solidFill>
                            <a:srgbClr val="FFFFFF"/>
                          </a:solidFill>
                          <a:latin typeface="Tahoma"/>
                        </a:rPr>
                        <a:t>Percentual da RCL</a:t>
                      </a:r>
                    </a:p>
                  </a:txBody>
                  <a:tcPr marL="0" marR="0" marT="0" marB="0" anchor="ctr"/>
                </a:tc>
              </a:tr>
              <a:tr h="514175">
                <a:tc>
                  <a:txBody>
                    <a:bodyPr/>
                    <a:lstStyle/>
                    <a:p>
                      <a:pPr algn="l" rtl="0" fontAlgn="b"/>
                      <a:r>
                        <a:rPr lang="pt-BR" sz="1600" b="1" i="0" u="none" strike="noStrike" dirty="0">
                          <a:solidFill>
                            <a:srgbClr val="000000"/>
                          </a:solidFill>
                          <a:latin typeface="Tahoma"/>
                        </a:rPr>
                        <a:t>PODER EXECUTIVO</a:t>
                      </a:r>
                    </a:p>
                  </a:txBody>
                  <a:tcPr marL="0" marR="0" marT="0" marB="0" anchor="ctr"/>
                </a:tc>
                <a:tc>
                  <a:txBody>
                    <a:bodyPr/>
                    <a:lstStyle/>
                    <a:p>
                      <a:endParaRPr lang="pt-BR"/>
                    </a:p>
                  </a:txBody>
                  <a:tcPr marL="0" marR="0" marT="0" marB="0" anchor="b"/>
                </a:tc>
                <a:tc>
                  <a:txBody>
                    <a:bodyPr/>
                    <a:lstStyle/>
                    <a:p>
                      <a:endParaRPr lang="pt-BR"/>
                    </a:p>
                  </a:txBody>
                  <a:tcPr marL="0" marR="0" marT="0" marB="0" anchor="b"/>
                </a:tc>
                <a:tc>
                  <a:txBody>
                    <a:bodyPr/>
                    <a:lstStyle/>
                    <a:p>
                      <a:endParaRPr lang="pt-BR"/>
                    </a:p>
                  </a:txBody>
                  <a:tcPr marL="0" marR="0" marT="0" marB="0" anchor="b"/>
                </a:tc>
                <a:tc>
                  <a:txBody>
                    <a:bodyPr/>
                    <a:lstStyle/>
                    <a:p>
                      <a:endParaRPr lang="pt-BR" dirty="0"/>
                    </a:p>
                  </a:txBody>
                  <a:tcPr marL="0" marR="0" marT="0" marB="0" anchor="b"/>
                </a:tc>
              </a:tr>
              <a:tr h="736054">
                <a:tc>
                  <a:txBody>
                    <a:bodyPr/>
                    <a:lstStyle/>
                    <a:p>
                      <a:pPr algn="l" rtl="0" fontAlgn="b"/>
                      <a:r>
                        <a:rPr lang="pt-BR" sz="1600" b="0" i="0" u="none" strike="noStrike" dirty="0" smtClean="0">
                          <a:solidFill>
                            <a:srgbClr val="000000"/>
                          </a:solidFill>
                          <a:latin typeface="Tahoma"/>
                        </a:rPr>
                        <a:t>2º Quadrimestre </a:t>
                      </a:r>
                      <a:endParaRPr lang="pt-BR" sz="1600" b="0" i="0" u="none" strike="noStrike" dirty="0">
                        <a:solidFill>
                          <a:srgbClr val="000000"/>
                        </a:solidFill>
                        <a:latin typeface="Tahoma"/>
                      </a:endParaRPr>
                    </a:p>
                  </a:txBody>
                  <a:tcPr marL="0" marR="0" marT="0" marB="0" anchor="ctr"/>
                </a:tc>
                <a:tc>
                  <a:txBody>
                    <a:bodyPr/>
                    <a:lstStyle/>
                    <a:p>
                      <a:pPr algn="r" rtl="0" fontAlgn="b"/>
                      <a:r>
                        <a:rPr lang="pt-BR" sz="2000" b="1" i="0" u="none" strike="noStrike" dirty="0" smtClean="0">
                          <a:solidFill>
                            <a:srgbClr val="000000"/>
                          </a:solidFill>
                          <a:latin typeface="+mn-lt"/>
                          <a:cs typeface="Aharoni" pitchFamily="2" charset="-79"/>
                        </a:rPr>
                        <a:t>66.408.335,93</a:t>
                      </a:r>
                      <a:endParaRPr lang="pt-BR" sz="2000" b="1" i="0" u="none" strike="noStrike" dirty="0">
                        <a:solidFill>
                          <a:srgbClr val="000000"/>
                        </a:solidFill>
                        <a:latin typeface="+mn-lt"/>
                        <a:cs typeface="Aharoni" pitchFamily="2" charset="-79"/>
                      </a:endParaRPr>
                    </a:p>
                  </a:txBody>
                  <a:tcPr marL="0" marR="0" marT="0" marB="0" anchor="ctr"/>
                </a:tc>
                <a:tc>
                  <a:txBody>
                    <a:bodyPr/>
                    <a:lstStyle/>
                    <a:p>
                      <a:pPr algn="r" rtl="0" fontAlgn="b"/>
                      <a:r>
                        <a:rPr lang="pt-BR" sz="2000" b="1" i="0" u="none" strike="noStrike" dirty="0" smtClean="0">
                          <a:solidFill>
                            <a:srgbClr val="000000"/>
                          </a:solidFill>
                          <a:latin typeface="+mn-lt"/>
                          <a:cs typeface="Aharoni" pitchFamily="2" charset="-79"/>
                        </a:rPr>
                        <a:t>35.860.501,40</a:t>
                      </a:r>
                      <a:endParaRPr lang="pt-BR" sz="2000" b="1" i="0" u="none" strike="noStrike" dirty="0">
                        <a:solidFill>
                          <a:srgbClr val="000000"/>
                        </a:solidFill>
                        <a:latin typeface="+mn-lt"/>
                        <a:cs typeface="Aharoni" pitchFamily="2" charset="-79"/>
                      </a:endParaRPr>
                    </a:p>
                  </a:txBody>
                  <a:tcPr marL="0" marR="0" marT="0" marB="0" anchor="ctr"/>
                </a:tc>
                <a:tc>
                  <a:txBody>
                    <a:bodyPr/>
                    <a:lstStyle/>
                    <a:p>
                      <a:pPr algn="r" rtl="0" fontAlgn="b"/>
                      <a:r>
                        <a:rPr lang="pt-BR" sz="2000" b="1" i="0" u="none" strike="noStrike" dirty="0" smtClean="0">
                          <a:solidFill>
                            <a:srgbClr val="000000"/>
                          </a:solidFill>
                          <a:latin typeface="+mn-lt"/>
                          <a:cs typeface="Aharoni" pitchFamily="2" charset="-79"/>
                        </a:rPr>
                        <a:t>32.383.698,55</a:t>
                      </a:r>
                      <a:endParaRPr lang="pt-BR" sz="2000" b="1" i="0" u="none" strike="noStrike" dirty="0">
                        <a:solidFill>
                          <a:srgbClr val="000000"/>
                        </a:solidFill>
                        <a:latin typeface="+mn-lt"/>
                        <a:cs typeface="Aharoni" pitchFamily="2" charset="-79"/>
                      </a:endParaRPr>
                    </a:p>
                  </a:txBody>
                  <a:tcPr marL="0" marR="0" marT="0" marB="0" anchor="ctr"/>
                </a:tc>
                <a:tc>
                  <a:txBody>
                    <a:bodyPr/>
                    <a:lstStyle/>
                    <a:p>
                      <a:pPr algn="r" rtl="0" fontAlgn="b"/>
                      <a:r>
                        <a:rPr lang="pt-BR" sz="2000" b="1" i="0" u="none" strike="noStrike" dirty="0">
                          <a:solidFill>
                            <a:srgbClr val="000000"/>
                          </a:solidFill>
                          <a:latin typeface="+mn-lt"/>
                          <a:cs typeface="Aharoni" pitchFamily="2" charset="-79"/>
                        </a:rPr>
                        <a:t> </a:t>
                      </a:r>
                      <a:r>
                        <a:rPr lang="pt-BR" sz="2000" b="1" i="0" u="none" strike="noStrike" dirty="0" smtClean="0">
                          <a:solidFill>
                            <a:srgbClr val="000000"/>
                          </a:solidFill>
                          <a:latin typeface="+mn-lt"/>
                          <a:cs typeface="Aharoni" pitchFamily="2" charset="-79"/>
                        </a:rPr>
                        <a:t>48,76%</a:t>
                      </a:r>
                      <a:endParaRPr lang="pt-BR" sz="2000" b="1" i="0" u="none" strike="noStrike" dirty="0">
                        <a:solidFill>
                          <a:srgbClr val="000000"/>
                        </a:solidFill>
                        <a:latin typeface="+mn-lt"/>
                        <a:cs typeface="Aharoni" pitchFamily="2" charset="-79"/>
                      </a:endParaRPr>
                    </a:p>
                  </a:txBody>
                  <a:tcPr marL="0" marR="0" marT="0" marB="0" anchor="ctr"/>
                </a:tc>
              </a:tr>
              <a:tr h="395362">
                <a:tc>
                  <a:txBody>
                    <a:bodyPr/>
                    <a:lstStyle/>
                    <a:p>
                      <a:pPr algn="l" rtl="0" fontAlgn="b"/>
                      <a:r>
                        <a:rPr lang="pt-BR" sz="1600" b="1" i="0" u="none" strike="noStrike" dirty="0">
                          <a:solidFill>
                            <a:srgbClr val="000000"/>
                          </a:solidFill>
                          <a:latin typeface="Tahoma"/>
                        </a:rPr>
                        <a:t>PODER LEGISLATIVO</a:t>
                      </a:r>
                    </a:p>
                  </a:txBody>
                  <a:tcPr marL="0" marR="0" marT="0" marB="0" anchor="ctr"/>
                </a:tc>
                <a:tc>
                  <a:txBody>
                    <a:bodyPr/>
                    <a:lstStyle/>
                    <a:p>
                      <a:pPr algn="r" rtl="0" fontAlgn="b"/>
                      <a:endParaRPr lang="pt-BR" sz="2000" b="1" i="0" u="none" strike="noStrike" dirty="0">
                        <a:solidFill>
                          <a:srgbClr val="000000"/>
                        </a:solidFill>
                        <a:latin typeface="+mn-lt"/>
                        <a:cs typeface="Aharoni" pitchFamily="2" charset="-79"/>
                      </a:endParaRPr>
                    </a:p>
                  </a:txBody>
                  <a:tcPr marL="0" marR="0" marT="0" marB="0" anchor="ctr"/>
                </a:tc>
                <a:tc>
                  <a:txBody>
                    <a:bodyPr/>
                    <a:lstStyle/>
                    <a:p>
                      <a:pPr algn="r" rtl="0" fontAlgn="b"/>
                      <a:endParaRPr lang="pt-BR" sz="2000" b="1" i="0" u="none" strike="noStrike" dirty="0">
                        <a:solidFill>
                          <a:srgbClr val="000000"/>
                        </a:solidFill>
                        <a:latin typeface="+mn-lt"/>
                        <a:cs typeface="Aharoni" pitchFamily="2" charset="-79"/>
                      </a:endParaRPr>
                    </a:p>
                  </a:txBody>
                  <a:tcPr marL="0" marR="0" marT="0" marB="0" anchor="ctr"/>
                </a:tc>
                <a:tc>
                  <a:txBody>
                    <a:bodyPr/>
                    <a:lstStyle/>
                    <a:p>
                      <a:pPr algn="r" rtl="0" fontAlgn="b"/>
                      <a:endParaRPr lang="pt-BR" sz="2000" b="1" i="0" u="none" strike="noStrike" dirty="0">
                        <a:solidFill>
                          <a:srgbClr val="000000"/>
                        </a:solidFill>
                        <a:latin typeface="+mn-lt"/>
                        <a:cs typeface="Aharoni" pitchFamily="2" charset="-79"/>
                      </a:endParaRPr>
                    </a:p>
                  </a:txBody>
                  <a:tcPr marL="0" marR="0" marT="0" marB="0" anchor="ctr"/>
                </a:tc>
                <a:tc>
                  <a:txBody>
                    <a:bodyPr/>
                    <a:lstStyle/>
                    <a:p>
                      <a:pPr algn="r" rtl="0" fontAlgn="b"/>
                      <a:endParaRPr lang="pt-BR" sz="2000" b="1" i="0" u="none" strike="noStrike" dirty="0">
                        <a:solidFill>
                          <a:srgbClr val="000000"/>
                        </a:solidFill>
                        <a:latin typeface="+mn-lt"/>
                        <a:ea typeface="Tahoma" pitchFamily="34" charset="0"/>
                        <a:cs typeface="Aharoni" pitchFamily="2" charset="-79"/>
                      </a:endParaRPr>
                    </a:p>
                  </a:txBody>
                  <a:tcPr marL="0" marR="0" marT="0" marB="0" anchor="ctr"/>
                </a:tc>
              </a:tr>
              <a:tr h="736054">
                <a:tc>
                  <a:txBody>
                    <a:bodyPr/>
                    <a:lstStyle/>
                    <a:p>
                      <a:pPr algn="l" rtl="0" fontAlgn="b"/>
                      <a:r>
                        <a:rPr lang="pt-BR" sz="1600" b="0" i="0" u="none" strike="noStrike" dirty="0">
                          <a:solidFill>
                            <a:srgbClr val="000000"/>
                          </a:solidFill>
                          <a:latin typeface="Tahoma"/>
                        </a:rPr>
                        <a:t>2</a:t>
                      </a:r>
                      <a:r>
                        <a:rPr lang="pt-BR" sz="1600" b="0" i="0" u="none" strike="noStrike" dirty="0" smtClean="0">
                          <a:solidFill>
                            <a:srgbClr val="000000"/>
                          </a:solidFill>
                          <a:latin typeface="Tahoma"/>
                        </a:rPr>
                        <a:t>º Quadrimestre </a:t>
                      </a:r>
                      <a:endParaRPr lang="pt-BR" sz="1600" b="0" i="0" u="none" strike="noStrike" dirty="0">
                        <a:solidFill>
                          <a:srgbClr val="000000"/>
                        </a:solidFill>
                        <a:latin typeface="Tahoma"/>
                      </a:endParaRPr>
                    </a:p>
                  </a:txBody>
                  <a:tcPr marL="0" marR="0" marT="0" marB="0" anchor="ctr"/>
                </a:tc>
                <a:tc>
                  <a:txBody>
                    <a:bodyPr/>
                    <a:lstStyle/>
                    <a:p>
                      <a:pPr algn="r" fontAlgn="ctr"/>
                      <a:r>
                        <a:rPr lang="pt-BR" sz="2000" b="1" i="0" u="none" strike="noStrike" dirty="0" smtClean="0">
                          <a:solidFill>
                            <a:srgbClr val="000000"/>
                          </a:solidFill>
                          <a:effectLst/>
                          <a:latin typeface="+mn-lt"/>
                          <a:cs typeface="Aharoni" pitchFamily="2" charset="-79"/>
                        </a:rPr>
                        <a:t>66.408.335,93</a:t>
                      </a:r>
                      <a:endParaRPr lang="pt-BR" sz="2000" b="1" i="0" u="none" strike="noStrike" dirty="0">
                        <a:solidFill>
                          <a:srgbClr val="000000"/>
                        </a:solidFill>
                        <a:effectLst/>
                        <a:latin typeface="+mn-lt"/>
                        <a:cs typeface="Aharoni" pitchFamily="2" charset="-79"/>
                      </a:endParaRPr>
                    </a:p>
                  </a:txBody>
                  <a:tcPr marL="0" marR="0" marT="0" marB="0" anchor="ctr"/>
                </a:tc>
                <a:tc>
                  <a:txBody>
                    <a:bodyPr/>
                    <a:lstStyle/>
                    <a:p>
                      <a:pPr algn="r" fontAlgn="ctr"/>
                      <a:r>
                        <a:rPr lang="pt-BR" sz="2000" b="1" i="0" u="none" strike="noStrike" dirty="0" smtClean="0">
                          <a:solidFill>
                            <a:srgbClr val="000000"/>
                          </a:solidFill>
                          <a:effectLst/>
                          <a:latin typeface="+mn-lt"/>
                          <a:cs typeface="Aharoni" pitchFamily="2" charset="-79"/>
                        </a:rPr>
                        <a:t>3.984.500,16</a:t>
                      </a:r>
                      <a:endParaRPr lang="pt-BR" sz="2000" b="1" i="0" u="none" strike="noStrike" dirty="0">
                        <a:solidFill>
                          <a:srgbClr val="000000"/>
                        </a:solidFill>
                        <a:effectLst/>
                        <a:latin typeface="+mn-lt"/>
                        <a:cs typeface="Aharoni" pitchFamily="2" charset="-79"/>
                      </a:endParaRPr>
                    </a:p>
                  </a:txBody>
                  <a:tcPr marL="0" marR="0" marT="0" marB="0" anchor="ctr"/>
                </a:tc>
                <a:tc>
                  <a:txBody>
                    <a:bodyPr/>
                    <a:lstStyle/>
                    <a:p>
                      <a:pPr algn="r" fontAlgn="ctr"/>
                      <a:r>
                        <a:rPr lang="pt-BR" sz="2000" b="1" i="0" u="none" strike="noStrike" dirty="0" smtClean="0">
                          <a:solidFill>
                            <a:srgbClr val="000000"/>
                          </a:solidFill>
                          <a:effectLst/>
                          <a:latin typeface="+mn-lt"/>
                          <a:cs typeface="Aharoni" pitchFamily="2" charset="-79"/>
                        </a:rPr>
                        <a:t>2.367.437,33</a:t>
                      </a:r>
                      <a:endParaRPr lang="pt-BR" sz="2000" b="1" i="0" u="none" strike="noStrike" dirty="0">
                        <a:solidFill>
                          <a:srgbClr val="000000"/>
                        </a:solidFill>
                        <a:effectLst/>
                        <a:latin typeface="+mn-lt"/>
                        <a:cs typeface="Aharoni" pitchFamily="2" charset="-79"/>
                      </a:endParaRPr>
                    </a:p>
                  </a:txBody>
                  <a:tcPr marL="0" marR="0" marT="0" marB="0" anchor="ctr"/>
                </a:tc>
                <a:tc>
                  <a:txBody>
                    <a:bodyPr/>
                    <a:lstStyle/>
                    <a:p>
                      <a:pPr algn="r" fontAlgn="b"/>
                      <a:r>
                        <a:rPr lang="pt-BR" sz="2000" b="1" i="0" u="none" strike="noStrike" dirty="0" smtClean="0">
                          <a:solidFill>
                            <a:srgbClr val="000000"/>
                          </a:solidFill>
                          <a:effectLst/>
                          <a:latin typeface="+mn-lt"/>
                          <a:ea typeface="Tahoma" pitchFamily="34" charset="0"/>
                          <a:cs typeface="Aharoni" pitchFamily="2" charset="-79"/>
                        </a:rPr>
                        <a:t>3,56%</a:t>
                      </a:r>
                      <a:endParaRPr lang="pt-BR" sz="2000" b="1" i="0" u="none" strike="noStrike" dirty="0">
                        <a:solidFill>
                          <a:srgbClr val="000000"/>
                        </a:solidFill>
                        <a:effectLst/>
                        <a:latin typeface="+mn-lt"/>
                        <a:ea typeface="Tahoma" pitchFamily="34" charset="0"/>
                        <a:cs typeface="Aharoni" pitchFamily="2" charset="-79"/>
                      </a:endParaRPr>
                    </a:p>
                  </a:txBody>
                  <a:tcPr marL="0" marR="0" marT="0" marB="0" anchor="ctr"/>
                </a:tc>
              </a:tr>
              <a:tr h="767957">
                <a:tc>
                  <a:txBody>
                    <a:bodyPr/>
                    <a:lstStyle/>
                    <a:p>
                      <a:pPr algn="l" rtl="0" fontAlgn="b"/>
                      <a:r>
                        <a:rPr lang="pt-BR" sz="1600" b="1" i="0" u="none" strike="noStrike" dirty="0" smtClean="0">
                          <a:solidFill>
                            <a:srgbClr val="000000"/>
                          </a:solidFill>
                          <a:latin typeface="Tahoma"/>
                        </a:rPr>
                        <a:t>CONSOLIDADO</a:t>
                      </a:r>
                      <a:endParaRPr lang="pt-BR" sz="1600" b="1" i="0" u="none" strike="noStrike" dirty="0">
                        <a:solidFill>
                          <a:srgbClr val="000000"/>
                        </a:solidFill>
                        <a:latin typeface="Tahoma"/>
                      </a:endParaRPr>
                    </a:p>
                  </a:txBody>
                  <a:tcPr marL="0" marR="0" marT="0" marB="0" anchor="ctr"/>
                </a:tc>
                <a:tc>
                  <a:txBody>
                    <a:bodyPr/>
                    <a:lstStyle/>
                    <a:p>
                      <a:pPr algn="r" rtl="0" fontAlgn="b"/>
                      <a:r>
                        <a:rPr lang="pt-BR" sz="2000" b="1" i="0" u="none" strike="noStrike" dirty="0" smtClean="0">
                          <a:solidFill>
                            <a:srgbClr val="000000"/>
                          </a:solidFill>
                          <a:latin typeface="+mn-lt"/>
                          <a:cs typeface="Aharoni" pitchFamily="2" charset="-79"/>
                        </a:rPr>
                        <a:t>66.408335,93</a:t>
                      </a:r>
                      <a:endParaRPr lang="pt-BR" sz="2000" b="1" i="0" u="none" strike="noStrike" dirty="0">
                        <a:solidFill>
                          <a:srgbClr val="000000"/>
                        </a:solidFill>
                        <a:latin typeface="+mn-lt"/>
                        <a:cs typeface="Aharoni" pitchFamily="2" charset="-79"/>
                      </a:endParaRPr>
                    </a:p>
                  </a:txBody>
                  <a:tcPr marL="0" marR="0" marT="0" marB="0" anchor="ctr"/>
                </a:tc>
                <a:tc>
                  <a:txBody>
                    <a:bodyPr/>
                    <a:lstStyle/>
                    <a:p>
                      <a:pPr algn="r" rtl="0" fontAlgn="b"/>
                      <a:r>
                        <a:rPr lang="pt-BR" sz="2000" b="1" i="0" u="none" strike="noStrike" dirty="0" smtClean="0">
                          <a:solidFill>
                            <a:srgbClr val="000000"/>
                          </a:solidFill>
                          <a:latin typeface="+mn-lt"/>
                          <a:cs typeface="Aharoni" pitchFamily="2" charset="-79"/>
                        </a:rPr>
                        <a:t>39.845.001,56</a:t>
                      </a:r>
                      <a:endParaRPr lang="pt-BR" sz="2000" b="1" i="0" u="none" strike="noStrike" dirty="0">
                        <a:solidFill>
                          <a:srgbClr val="000000"/>
                        </a:solidFill>
                        <a:latin typeface="+mn-lt"/>
                        <a:cs typeface="Aharoni" pitchFamily="2" charset="-79"/>
                      </a:endParaRPr>
                    </a:p>
                  </a:txBody>
                  <a:tcPr marL="0" marR="0" marT="0"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endParaRPr lang="pt-BR" sz="2000" b="1" i="0" u="none" strike="noStrike" dirty="0" smtClean="0">
                        <a:solidFill>
                          <a:srgbClr val="000000"/>
                        </a:solidFill>
                        <a:latin typeface="+mn-lt"/>
                        <a:cs typeface="Aharoni" pitchFamily="2" charset="-79"/>
                      </a:endParaRPr>
                    </a:p>
                    <a:p>
                      <a:pPr marL="0" marR="0" indent="0" algn="r" defTabSz="914400" rtl="0" eaLnBrk="1" fontAlgn="ctr" latinLnBrk="0" hangingPunct="1">
                        <a:lnSpc>
                          <a:spcPct val="100000"/>
                        </a:lnSpc>
                        <a:spcBef>
                          <a:spcPts val="0"/>
                        </a:spcBef>
                        <a:spcAft>
                          <a:spcPts val="0"/>
                        </a:spcAft>
                        <a:buClrTx/>
                        <a:buSzTx/>
                        <a:buFontTx/>
                        <a:buNone/>
                        <a:tabLst/>
                        <a:defRPr/>
                      </a:pPr>
                      <a:r>
                        <a:rPr lang="pt-BR" sz="2000" b="1" i="0" u="none" strike="noStrike" dirty="0" smtClean="0">
                          <a:solidFill>
                            <a:srgbClr val="000000"/>
                          </a:solidFill>
                          <a:latin typeface="+mn-lt"/>
                          <a:cs typeface="Aharoni" pitchFamily="2" charset="-79"/>
                        </a:rPr>
                        <a:t>34.751.135,88</a:t>
                      </a:r>
                    </a:p>
                    <a:p>
                      <a:pPr marL="0" marR="0" indent="0" algn="r" defTabSz="914400" rtl="0" eaLnBrk="1" fontAlgn="ctr" latinLnBrk="0" hangingPunct="1">
                        <a:lnSpc>
                          <a:spcPct val="100000"/>
                        </a:lnSpc>
                        <a:spcBef>
                          <a:spcPts val="0"/>
                        </a:spcBef>
                        <a:spcAft>
                          <a:spcPts val="0"/>
                        </a:spcAft>
                        <a:buClrTx/>
                        <a:buSzTx/>
                        <a:buFontTx/>
                        <a:buNone/>
                        <a:tabLst/>
                        <a:defRPr/>
                      </a:pPr>
                      <a:endParaRPr lang="pt-BR" sz="2000" b="1" i="0" u="none" strike="noStrike" dirty="0" smtClean="0">
                        <a:solidFill>
                          <a:srgbClr val="000000"/>
                        </a:solidFill>
                        <a:effectLst/>
                        <a:latin typeface="+mn-lt"/>
                        <a:cs typeface="Aharoni" pitchFamily="2" charset="-79"/>
                      </a:endParaRPr>
                    </a:p>
                  </a:txBody>
                  <a:tcPr marL="0" marR="0" marT="0" marB="0" anchor="ctr"/>
                </a:tc>
                <a:tc>
                  <a:txBody>
                    <a:bodyPr/>
                    <a:lstStyle/>
                    <a:p>
                      <a:pPr algn="r" fontAlgn="b"/>
                      <a:r>
                        <a:rPr lang="pt-BR" sz="2000" b="1" i="0" u="none" strike="noStrike" dirty="0" smtClean="0">
                          <a:solidFill>
                            <a:srgbClr val="000000"/>
                          </a:solidFill>
                          <a:effectLst/>
                          <a:latin typeface="+mn-lt"/>
                          <a:ea typeface="Tahoma" pitchFamily="34" charset="0"/>
                          <a:cs typeface="Aharoni" pitchFamily="2" charset="-79"/>
                        </a:rPr>
                        <a:t>52,33%</a:t>
                      </a:r>
                      <a:endParaRPr lang="pt-BR" sz="2000" b="1" i="0" u="none" strike="noStrike" dirty="0">
                        <a:solidFill>
                          <a:srgbClr val="000000"/>
                        </a:solidFill>
                        <a:effectLst/>
                        <a:latin typeface="+mn-lt"/>
                        <a:ea typeface="Tahoma" pitchFamily="34" charset="0"/>
                        <a:cs typeface="Aharoni" pitchFamily="2" charset="-79"/>
                      </a:endParaRPr>
                    </a:p>
                  </a:txBody>
                  <a:tcPr marL="0" marR="0" marT="0" marB="0" anchor="ctr"/>
                </a:tc>
              </a:tr>
              <a:tr h="767957">
                <a:tc>
                  <a:txBody>
                    <a:bodyPr/>
                    <a:lstStyle/>
                    <a:p>
                      <a:pPr algn="l" rtl="0" fontAlgn="ctr"/>
                      <a:r>
                        <a:rPr lang="pt-BR" sz="1600" b="0" i="0" u="none" strike="noStrike">
                          <a:solidFill>
                            <a:srgbClr val="000000"/>
                          </a:solidFill>
                          <a:latin typeface="Arial"/>
                        </a:rPr>
                        <a:t> </a:t>
                      </a:r>
                    </a:p>
                  </a:txBody>
                  <a:tcPr marL="0" marR="0" marT="0" marB="0" anchor="ctr"/>
                </a:tc>
                <a:tc>
                  <a:txBody>
                    <a:bodyPr/>
                    <a:lstStyle/>
                    <a:p>
                      <a:pPr algn="r" rtl="0" fontAlgn="ctr"/>
                      <a:endParaRPr lang="pt-BR" sz="1600" b="0" i="0" u="none" strike="noStrike" dirty="0">
                        <a:solidFill>
                          <a:srgbClr val="000000"/>
                        </a:solidFill>
                        <a:latin typeface="Arial"/>
                      </a:endParaRPr>
                    </a:p>
                  </a:txBody>
                  <a:tcPr marL="0" marR="0" marT="0" marB="0" anchor="ctr"/>
                </a:tc>
                <a:tc>
                  <a:txBody>
                    <a:bodyPr/>
                    <a:lstStyle/>
                    <a:p>
                      <a:pPr algn="r" rtl="0" fontAlgn="ctr"/>
                      <a:endParaRPr lang="pt-BR" sz="1600" b="0" i="0" u="none" strike="noStrike" dirty="0">
                        <a:solidFill>
                          <a:srgbClr val="000000"/>
                        </a:solidFill>
                        <a:latin typeface="Arial"/>
                      </a:endParaRPr>
                    </a:p>
                  </a:txBody>
                  <a:tcPr marL="0" marR="0" marT="0" marB="0" anchor="ctr"/>
                </a:tc>
                <a:tc>
                  <a:txBody>
                    <a:bodyPr/>
                    <a:lstStyle/>
                    <a:p>
                      <a:pPr algn="r" rtl="0" fontAlgn="b"/>
                      <a:endParaRPr lang="pt-BR" sz="1600" b="1" i="0" u="none" strike="noStrike" dirty="0">
                        <a:solidFill>
                          <a:srgbClr val="000000"/>
                        </a:solidFill>
                        <a:latin typeface="Arial"/>
                      </a:endParaRPr>
                    </a:p>
                  </a:txBody>
                  <a:tcPr marL="0" marR="0" marT="0" marB="0" anchor="b"/>
                </a:tc>
                <a:tc>
                  <a:txBody>
                    <a:bodyPr/>
                    <a:lstStyle/>
                    <a:p>
                      <a:pPr algn="r" rtl="0" fontAlgn="b"/>
                      <a:r>
                        <a:rPr lang="pt-BR" sz="1600" b="1" i="0" u="none" strike="noStrike" dirty="0" smtClean="0">
                          <a:solidFill>
                            <a:srgbClr val="000000"/>
                          </a:solidFill>
                          <a:latin typeface="Tahoma" pitchFamily="34" charset="0"/>
                          <a:ea typeface="Tahoma" pitchFamily="34" charset="0"/>
                          <a:cs typeface="Tahoma" pitchFamily="34" charset="0"/>
                        </a:rPr>
                        <a:t>CUMPRIDO</a:t>
                      </a:r>
                      <a:endParaRPr lang="pt-BR" sz="1600" b="1" i="0" u="none" strike="noStrike" dirty="0">
                        <a:solidFill>
                          <a:srgbClr val="000000"/>
                        </a:solidFill>
                        <a:latin typeface="Tahoma" pitchFamily="34" charset="0"/>
                        <a:ea typeface="Tahoma" pitchFamily="34" charset="0"/>
                        <a:cs typeface="Tahoma" pitchFamily="34" charset="0"/>
                      </a:endParaRPr>
                    </a:p>
                  </a:txBody>
                  <a:tcPr marL="0" marR="0" marT="0" marB="0" anchor="ctr"/>
                </a:tc>
              </a:tr>
            </a:tbl>
          </a:graphicData>
        </a:graphic>
      </p:graphicFrame>
    </p:spTree>
    <p:extLst>
      <p:ext uri="{BB962C8B-B14F-4D97-AF65-F5344CB8AC3E}">
        <p14:creationId xmlns:p14="http://schemas.microsoft.com/office/powerpoint/2010/main" val="1123091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730623"/>
          </a:xfrm>
        </p:spPr>
        <p:txBody>
          <a:bodyPr>
            <a:normAutofit/>
          </a:bodyPr>
          <a:lstStyle/>
          <a:p>
            <a:r>
              <a:rPr lang="en-GB" dirty="0" err="1" smtClean="0">
                <a:solidFill>
                  <a:srgbClr val="000000"/>
                </a:solidFill>
                <a:effectLst>
                  <a:outerShdw blurRad="38100" dist="38100" dir="2700000" algn="tl">
                    <a:srgbClr val="C0C0C0"/>
                  </a:outerShdw>
                </a:effectLst>
                <a:latin typeface="Arial Black" pitchFamily="32" charset="0"/>
                <a:cs typeface="Arial Unicode MS" charset="0"/>
              </a:rPr>
              <a:t>Acompanhamento</a:t>
            </a:r>
            <a:r>
              <a:rPr lang="en-GB" dirty="0" smtClean="0">
                <a:solidFill>
                  <a:srgbClr val="000000"/>
                </a:solidFill>
                <a:effectLst>
                  <a:outerShdw blurRad="38100" dist="38100" dir="2700000" algn="tl">
                    <a:srgbClr val="C0C0C0"/>
                  </a:outerShdw>
                </a:effectLst>
                <a:latin typeface="Arial Black" pitchFamily="32" charset="0"/>
                <a:cs typeface="Arial Unicode MS" charset="0"/>
              </a:rPr>
              <a:t> das </a:t>
            </a:r>
            <a:r>
              <a:rPr lang="en-GB" dirty="0" err="1" smtClean="0">
                <a:solidFill>
                  <a:srgbClr val="000000"/>
                </a:solidFill>
                <a:effectLst>
                  <a:outerShdw blurRad="38100" dist="38100" dir="2700000" algn="tl">
                    <a:srgbClr val="C0C0C0"/>
                  </a:outerShdw>
                </a:effectLst>
                <a:latin typeface="Arial Black" pitchFamily="32" charset="0"/>
                <a:cs typeface="Arial Unicode MS" charset="0"/>
              </a:rPr>
              <a:t>Metas</a:t>
            </a:r>
            <a:r>
              <a:rPr lang="en-GB" dirty="0" smtClean="0">
                <a:solidFill>
                  <a:srgbClr val="000000"/>
                </a:solidFill>
                <a:effectLst>
                  <a:outerShdw blurRad="38100" dist="38100" dir="2700000" algn="tl">
                    <a:srgbClr val="C0C0C0"/>
                  </a:outerShdw>
                </a:effectLst>
                <a:latin typeface="Arial Black" pitchFamily="32" charset="0"/>
                <a:cs typeface="Arial Unicode MS" charset="0"/>
              </a:rPr>
              <a:t> </a:t>
            </a:r>
            <a:r>
              <a:rPr lang="en-GB" dirty="0" err="1" smtClean="0">
                <a:solidFill>
                  <a:srgbClr val="000000"/>
                </a:solidFill>
                <a:effectLst>
                  <a:outerShdw blurRad="38100" dist="38100" dir="2700000" algn="tl">
                    <a:srgbClr val="C0C0C0"/>
                  </a:outerShdw>
                </a:effectLst>
                <a:latin typeface="Arial Black" pitchFamily="32" charset="0"/>
                <a:cs typeface="Arial Unicode MS" charset="0"/>
              </a:rPr>
              <a:t>bimestrais</a:t>
            </a:r>
            <a:endParaRPr lang="pt-BR" dirty="0"/>
          </a:p>
        </p:txBody>
      </p:sp>
      <p:sp>
        <p:nvSpPr>
          <p:cNvPr id="3" name="Subtítulo 2"/>
          <p:cNvSpPr>
            <a:spLocks noGrp="1"/>
          </p:cNvSpPr>
          <p:nvPr>
            <p:ph type="subTitle" idx="1"/>
          </p:nvPr>
        </p:nvSpPr>
        <p:spPr/>
        <p:txBody>
          <a:bodyPr/>
          <a:lstStyle/>
          <a:p>
            <a:r>
              <a:rPr lang="pt-BR" dirty="0" smtClean="0"/>
              <a:t>Consolidadas até o </a:t>
            </a:r>
          </a:p>
          <a:p>
            <a:r>
              <a:rPr lang="pt-BR" dirty="0" smtClean="0"/>
              <a:t>2º quadrimestre/2017</a:t>
            </a:r>
            <a:endParaRPr lang="pt-BR" dirty="0"/>
          </a:p>
        </p:txBody>
      </p:sp>
      <p:pic>
        <p:nvPicPr>
          <p:cNvPr id="4" name="irc_mi" descr="http://cdn.fecam.org.br/images/municipios/brasao/90x90/capivaridebaixo.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188640"/>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457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COMPARATIVO </a:t>
            </a:r>
            <a:br>
              <a:rPr lang="pt-BR" dirty="0" smtClean="0"/>
            </a:br>
            <a:r>
              <a:rPr lang="pt-BR" dirty="0" smtClean="0"/>
              <a:t>RECEITA PREVISTA X REALIZADA</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2135084329"/>
              </p:ext>
            </p:extLst>
          </p:nvPr>
        </p:nvGraphicFramePr>
        <p:xfrm>
          <a:off x="457200" y="1443089"/>
          <a:ext cx="8229600" cy="4648181"/>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1008236">
                <a:tc>
                  <a:txBody>
                    <a:bodyPr/>
                    <a:lstStyle/>
                    <a:p>
                      <a:pPr algn="ctr" fontAlgn="ctr"/>
                      <a:r>
                        <a:rPr lang="pt-BR" sz="1600" b="1" i="0" u="none" strike="noStrike" dirty="0" smtClean="0">
                          <a:solidFill>
                            <a:srgbClr val="FFFFFF"/>
                          </a:solidFill>
                          <a:latin typeface="Tahoma"/>
                        </a:rPr>
                        <a:t>Até o 2º quadrimestre</a:t>
                      </a:r>
                      <a:endParaRPr lang="pt-BR" sz="1600" b="1" i="0" u="none" strike="noStrike" dirty="0">
                        <a:solidFill>
                          <a:srgbClr val="FFFFFF"/>
                        </a:solidFill>
                        <a:latin typeface="Tahoma"/>
                      </a:endParaRPr>
                    </a:p>
                  </a:txBody>
                  <a:tcPr marL="9525" marR="9525" marT="9525" marB="0" anchor="ctr"/>
                </a:tc>
                <a:tc>
                  <a:txBody>
                    <a:bodyPr/>
                    <a:lstStyle/>
                    <a:p>
                      <a:pPr algn="ctr" fontAlgn="ctr"/>
                      <a:r>
                        <a:rPr lang="pt-BR" sz="1600" b="1" i="0" u="none" strike="noStrike" dirty="0">
                          <a:solidFill>
                            <a:srgbClr val="FFFFFF"/>
                          </a:solidFill>
                          <a:latin typeface="Tahoma"/>
                        </a:rPr>
                        <a:t>Prevista na LOA</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t-BR" sz="1600" b="1" i="0" u="none" strike="noStrike" dirty="0">
                          <a:solidFill>
                            <a:srgbClr val="FFFFFF"/>
                          </a:solidFill>
                          <a:latin typeface="Tahoma"/>
                        </a:rPr>
                        <a:t>Realizada até o </a:t>
                      </a:r>
                      <a:r>
                        <a:rPr lang="pt-BR" sz="1600" b="1" i="0" u="none" strike="noStrike" dirty="0" smtClean="0">
                          <a:solidFill>
                            <a:srgbClr val="FFFFFF"/>
                          </a:solidFill>
                          <a:latin typeface="Tahoma"/>
                        </a:rPr>
                        <a:t> 2º quadrimestre</a:t>
                      </a:r>
                    </a:p>
                  </a:txBody>
                  <a:tcPr marL="9525" marR="9525" marT="9525" marB="0" anchor="ctr"/>
                </a:tc>
                <a:tc>
                  <a:txBody>
                    <a:bodyPr/>
                    <a:lstStyle/>
                    <a:p>
                      <a:pPr algn="ctr" fontAlgn="ctr"/>
                      <a:r>
                        <a:rPr lang="pt-BR" sz="1600" b="1" i="0" u="none" strike="noStrike">
                          <a:solidFill>
                            <a:srgbClr val="FFFFFF"/>
                          </a:solidFill>
                          <a:latin typeface="Tahoma"/>
                        </a:rPr>
                        <a:t>Diferença</a:t>
                      </a:r>
                    </a:p>
                  </a:txBody>
                  <a:tcPr marL="9525" marR="9525" marT="9525" marB="0" anchor="ctr"/>
                </a:tc>
                <a:tc>
                  <a:txBody>
                    <a:bodyPr/>
                    <a:lstStyle/>
                    <a:p>
                      <a:pPr algn="ctr" fontAlgn="ctr"/>
                      <a:r>
                        <a:rPr lang="pt-BR" sz="1600" b="1" i="0" u="none" strike="noStrike">
                          <a:solidFill>
                            <a:srgbClr val="FFFFFF"/>
                          </a:solidFill>
                          <a:latin typeface="Tahoma"/>
                        </a:rPr>
                        <a:t>Percental da meta</a:t>
                      </a:r>
                    </a:p>
                  </a:txBody>
                  <a:tcPr marL="9525" marR="9525" marT="9525" marB="0" anchor="ctr"/>
                </a:tc>
              </a:tr>
              <a:tr h="677687">
                <a:tc>
                  <a:txBody>
                    <a:bodyPr/>
                    <a:lstStyle/>
                    <a:p>
                      <a:pPr algn="l" fontAlgn="ctr"/>
                      <a:r>
                        <a:rPr lang="pt-BR" sz="1600" b="0" i="0" u="none" strike="noStrike" dirty="0">
                          <a:solidFill>
                            <a:srgbClr val="000000"/>
                          </a:solidFill>
                          <a:latin typeface="Tahoma"/>
                        </a:rPr>
                        <a:t>1º Bimestre</a:t>
                      </a:r>
                    </a:p>
                  </a:txBody>
                  <a:tcPr marL="9525" marR="9525" marT="9525" marB="0" anchor="ctr"/>
                </a:tc>
                <a:tc>
                  <a:txBody>
                    <a:bodyPr/>
                    <a:lstStyle/>
                    <a:p>
                      <a:pPr algn="r"/>
                      <a:r>
                        <a:rPr lang="pt-BR" sz="1600" dirty="0" smtClean="0"/>
                        <a:t>73.000.000,00</a:t>
                      </a:r>
                      <a:endParaRPr lang="pt-BR" sz="1600" dirty="0"/>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11.278.511,55</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62.774.960,39</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ctr"/>
                      <a:r>
                        <a:rPr lang="pt-BR" sz="1600" b="0" i="0" u="none" strike="noStrike" dirty="0" smtClean="0">
                          <a:solidFill>
                            <a:srgbClr val="000000"/>
                          </a:solidFill>
                          <a:latin typeface="Tahoma"/>
                        </a:rPr>
                        <a:t>15,45%</a:t>
                      </a:r>
                      <a:endParaRPr lang="pt-BR" sz="1600" b="0" i="0" u="none" strike="noStrike" dirty="0">
                        <a:solidFill>
                          <a:srgbClr val="000000"/>
                        </a:solidFill>
                        <a:latin typeface="Tahoma"/>
                      </a:endParaRPr>
                    </a:p>
                  </a:txBody>
                  <a:tcPr marL="9525" marR="9525" marT="9525" marB="0" anchor="ctr"/>
                </a:tc>
              </a:tr>
              <a:tr h="642942">
                <a:tc>
                  <a:txBody>
                    <a:bodyPr/>
                    <a:lstStyle/>
                    <a:p>
                      <a:pPr algn="l" fontAlgn="ctr"/>
                      <a:r>
                        <a:rPr lang="pt-BR" sz="1600" b="0" i="0" u="none" strike="noStrike">
                          <a:solidFill>
                            <a:srgbClr val="000000"/>
                          </a:solidFill>
                          <a:latin typeface="Tahoma"/>
                        </a:rPr>
                        <a:t>2º Bimestre</a:t>
                      </a:r>
                    </a:p>
                  </a:txBody>
                  <a:tcPr marL="9525" marR="9525" marT="9525" marB="0" anchor="ctr"/>
                </a:tc>
                <a:tc>
                  <a:txBody>
                    <a:bodyPr/>
                    <a:lstStyle/>
                    <a:p>
                      <a:pPr algn="r"/>
                      <a:r>
                        <a:rPr lang="pt-BR" sz="1600" dirty="0" smtClean="0"/>
                        <a:t>73.000.000,00</a:t>
                      </a:r>
                      <a:endParaRPr lang="pt-BR" sz="1600" dirty="0"/>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22.943.846,13</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52.682.022,98</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ctr"/>
                      <a:r>
                        <a:rPr lang="pt-BR" sz="1600" b="0" i="0" u="none" strike="noStrike" dirty="0" smtClean="0">
                          <a:solidFill>
                            <a:srgbClr val="000000"/>
                          </a:solidFill>
                          <a:latin typeface="Tahoma"/>
                        </a:rPr>
                        <a:t>31,43%</a:t>
                      </a:r>
                    </a:p>
                  </a:txBody>
                  <a:tcPr marL="9525" marR="9525" marT="9525" marB="0" anchor="ctr"/>
                </a:tc>
              </a:tr>
              <a:tr h="714380">
                <a:tc>
                  <a:txBody>
                    <a:bodyPr/>
                    <a:lstStyle/>
                    <a:p>
                      <a:pPr algn="l" fontAlgn="ctr"/>
                      <a:r>
                        <a:rPr lang="pt-BR" sz="1600" b="0" i="0" u="none" strike="noStrike">
                          <a:solidFill>
                            <a:srgbClr val="000000"/>
                          </a:solidFill>
                          <a:latin typeface="Tahoma"/>
                        </a:rPr>
                        <a:t>3º Bimestre</a:t>
                      </a:r>
                    </a:p>
                  </a:txBody>
                  <a:tcPr marL="9525" marR="9525" marT="9525" marB="0" anchor="ctr"/>
                </a:tc>
                <a:tc>
                  <a:txBody>
                    <a:bodyPr/>
                    <a:lstStyle/>
                    <a:p>
                      <a:pPr algn="r" fontAlgn="b"/>
                      <a:r>
                        <a:rPr lang="pt-BR" sz="1600" dirty="0" smtClean="0"/>
                        <a:t>73.000.000,00</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33.534.562,44</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39.465.437,56</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ctr"/>
                      <a:r>
                        <a:rPr lang="pt-BR" sz="1600" b="0" i="0" u="none" strike="noStrike" dirty="0" smtClean="0">
                          <a:solidFill>
                            <a:srgbClr val="000000"/>
                          </a:solidFill>
                          <a:latin typeface="Tahoma"/>
                        </a:rPr>
                        <a:t>45,94%</a:t>
                      </a:r>
                      <a:endParaRPr lang="pt-BR" sz="1600" b="0" i="0" u="none" strike="noStrike" dirty="0">
                        <a:solidFill>
                          <a:srgbClr val="000000"/>
                        </a:solidFill>
                        <a:latin typeface="Tahoma"/>
                      </a:endParaRPr>
                    </a:p>
                  </a:txBody>
                  <a:tcPr marL="9525" marR="9525" marT="9525" marB="0" anchor="ctr"/>
                </a:tc>
              </a:tr>
              <a:tr h="510502">
                <a:tc>
                  <a:txBody>
                    <a:bodyPr/>
                    <a:lstStyle/>
                    <a:p>
                      <a:pPr algn="l" fontAlgn="ctr"/>
                      <a:r>
                        <a:rPr lang="pt-BR" sz="1600" b="0" i="0" u="none" strike="noStrike">
                          <a:solidFill>
                            <a:srgbClr val="000000"/>
                          </a:solidFill>
                          <a:latin typeface="Tahoma"/>
                        </a:rPr>
                        <a:t>4º Bimestre</a:t>
                      </a:r>
                    </a:p>
                  </a:txBody>
                  <a:tcPr marL="9525" marR="9525" marT="9525" marB="0" anchor="ctr"/>
                </a:tc>
                <a:tc>
                  <a:txBody>
                    <a:bodyPr/>
                    <a:lstStyle/>
                    <a:p>
                      <a:pPr algn="r" fontAlgn="b"/>
                      <a:r>
                        <a:rPr lang="pt-BR" sz="1600" dirty="0" smtClean="0"/>
                        <a:t>73.000.000,00</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44.431.600,80</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28.568.399,20</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ctr"/>
                      <a:r>
                        <a:rPr lang="pt-BR" sz="1600" b="0" i="0" u="none" strike="noStrike" dirty="0" smtClean="0">
                          <a:solidFill>
                            <a:srgbClr val="000000"/>
                          </a:solidFill>
                          <a:latin typeface="Tahoma"/>
                        </a:rPr>
                        <a:t>60,86%</a:t>
                      </a:r>
                      <a:endParaRPr lang="pt-BR" sz="1600" b="0" i="0" u="none" strike="noStrike" dirty="0">
                        <a:solidFill>
                          <a:srgbClr val="000000"/>
                        </a:solidFill>
                        <a:latin typeface="Tahoma"/>
                      </a:endParaRPr>
                    </a:p>
                  </a:txBody>
                  <a:tcPr marL="9525" marR="9525" marT="9525" marB="0" anchor="ctr"/>
                </a:tc>
              </a:tr>
              <a:tr h="510502">
                <a:tc>
                  <a:txBody>
                    <a:bodyPr/>
                    <a:lstStyle/>
                    <a:p>
                      <a:pPr algn="l" fontAlgn="ctr"/>
                      <a:r>
                        <a:rPr lang="pt-BR" sz="1600" b="0" i="0" u="none" strike="noStrike" dirty="0" smtClean="0">
                          <a:solidFill>
                            <a:srgbClr val="000000"/>
                          </a:solidFill>
                          <a:latin typeface="Tahoma"/>
                        </a:rPr>
                        <a:t>5º Bimestre</a:t>
                      </a:r>
                      <a:endParaRPr lang="pt-BR" sz="1600" b="0" i="0" u="none" strike="noStrike" dirty="0">
                        <a:solidFill>
                          <a:srgbClr val="000000"/>
                        </a:solidFill>
                        <a:latin typeface="Tahoma"/>
                      </a:endParaRPr>
                    </a:p>
                  </a:txBody>
                  <a:tcPr marL="9525" marR="9525" marT="9525" marB="0" anchor="ctr"/>
                </a:tc>
                <a:tc>
                  <a:txBody>
                    <a:bodyPr/>
                    <a:lstStyle/>
                    <a:p>
                      <a:pPr algn="r" fontAlgn="b"/>
                      <a:r>
                        <a:rPr lang="pt-BR" sz="1600" dirty="0" smtClean="0"/>
                        <a:t>73.000.000,00</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ctr"/>
                      <a:endParaRPr lang="pt-BR" sz="1600" b="0" i="0" u="none" strike="noStrike" dirty="0">
                        <a:solidFill>
                          <a:srgbClr val="000000"/>
                        </a:solidFill>
                        <a:latin typeface="Tahoma"/>
                      </a:endParaRPr>
                    </a:p>
                  </a:txBody>
                  <a:tcPr marL="9525" marR="9525" marT="9525" marB="0" anchor="ctr"/>
                </a:tc>
              </a:tr>
              <a:tr h="583932">
                <a:tc>
                  <a:txBody>
                    <a:bodyPr/>
                    <a:lstStyle/>
                    <a:p>
                      <a:pPr algn="l" fontAlgn="ctr"/>
                      <a:r>
                        <a:rPr lang="pt-BR" sz="1600" b="0" i="0" u="none" strike="noStrike" dirty="0" smtClean="0">
                          <a:solidFill>
                            <a:srgbClr val="000000"/>
                          </a:solidFill>
                          <a:latin typeface="Tahoma"/>
                        </a:rPr>
                        <a:t>6° Bimestre</a:t>
                      </a:r>
                      <a:endParaRPr lang="pt-BR" sz="1600" b="0" i="0" u="none" strike="noStrike" dirty="0">
                        <a:solidFill>
                          <a:srgbClr val="000000"/>
                        </a:solidFill>
                        <a:latin typeface="Tahoma"/>
                      </a:endParaRPr>
                    </a:p>
                  </a:txBody>
                  <a:tcPr marL="9525" marR="9525" marT="9525" marB="0" anchor="ctr"/>
                </a:tc>
                <a:tc>
                  <a:txBody>
                    <a:bodyPr/>
                    <a:lstStyle/>
                    <a:p>
                      <a:pPr algn="r" fontAlgn="ctr"/>
                      <a:r>
                        <a:rPr lang="pt-BR" sz="1600" smtClean="0"/>
                        <a:t>73.000.000,00</a:t>
                      </a:r>
                      <a:endParaRPr lang="pt-BR" sz="1600" b="0" i="0" u="none" strike="noStrike" dirty="0">
                        <a:solidFill>
                          <a:srgbClr val="000000"/>
                        </a:solidFill>
                        <a:latin typeface="Tahoma"/>
                      </a:endParaRPr>
                    </a:p>
                  </a:txBody>
                  <a:tcPr marL="9525" marR="9525" marT="9525" marB="0" anchor="ctr"/>
                </a:tc>
                <a:tc>
                  <a:txBody>
                    <a:bodyPr/>
                    <a:lstStyle/>
                    <a:p>
                      <a:pPr algn="r" fontAlgn="b"/>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ctr"/>
                      <a:endParaRPr lang="pt-BR" sz="1600" b="0" i="0" u="none" strike="noStrike" dirty="0">
                        <a:solidFill>
                          <a:srgbClr val="000000"/>
                        </a:solidFill>
                        <a:latin typeface="Tahoma"/>
                      </a:endParaRPr>
                    </a:p>
                  </a:txBody>
                  <a:tcPr marL="9525" marR="9525" marT="9525" marB="0" anchor="ctr"/>
                </a:tc>
              </a:tr>
            </a:tbl>
          </a:graphicData>
        </a:graphic>
      </p:graphicFrame>
    </p:spTree>
    <p:extLst>
      <p:ext uri="{BB962C8B-B14F-4D97-AF65-F5344CB8AC3E}">
        <p14:creationId xmlns:p14="http://schemas.microsoft.com/office/powerpoint/2010/main" val="16295865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88640"/>
            <a:ext cx="8229600" cy="1575048"/>
          </a:xfrm>
        </p:spPr>
        <p:txBody>
          <a:bodyPr>
            <a:normAutofit fontScale="90000"/>
          </a:bodyPr>
          <a:lstStyle/>
          <a:p>
            <a:r>
              <a:rPr lang="en-GB" dirty="0" smtClean="0">
                <a:solidFill>
                  <a:srgbClr val="000000"/>
                </a:solidFill>
                <a:latin typeface="Arial Black" pitchFamily="34" charset="0"/>
              </a:rPr>
              <a:t/>
            </a:r>
            <a:br>
              <a:rPr lang="en-GB" dirty="0" smtClean="0">
                <a:solidFill>
                  <a:srgbClr val="000000"/>
                </a:solidFill>
                <a:latin typeface="Arial Black" pitchFamily="34" charset="0"/>
              </a:rPr>
            </a:br>
            <a:r>
              <a:rPr lang="en-GB" sz="3300" dirty="0" smtClean="0">
                <a:solidFill>
                  <a:srgbClr val="000000"/>
                </a:solidFill>
                <a:latin typeface="Arial Black" pitchFamily="34" charset="0"/>
              </a:rPr>
              <a:t>AUDIÊNCIA PÚBLICA</a:t>
            </a:r>
            <a:br>
              <a:rPr lang="en-GB" sz="3300" dirty="0" smtClean="0">
                <a:solidFill>
                  <a:srgbClr val="000000"/>
                </a:solidFill>
                <a:latin typeface="Arial Black" pitchFamily="34" charset="0"/>
              </a:rPr>
            </a:br>
            <a:r>
              <a:rPr lang="en-GB" sz="3300" dirty="0" smtClean="0">
                <a:solidFill>
                  <a:srgbClr val="000000"/>
                </a:solidFill>
                <a:latin typeface="Arial Black" pitchFamily="34" charset="0"/>
              </a:rPr>
              <a:t>2º </a:t>
            </a:r>
            <a:r>
              <a:rPr lang="en-GB" sz="3300" dirty="0" err="1" smtClean="0">
                <a:solidFill>
                  <a:srgbClr val="000000"/>
                </a:solidFill>
                <a:latin typeface="Arial Black" pitchFamily="34" charset="0"/>
              </a:rPr>
              <a:t>Quadrimestre</a:t>
            </a:r>
            <a:r>
              <a:rPr lang="en-GB" sz="3300" dirty="0" smtClean="0">
                <a:solidFill>
                  <a:srgbClr val="000000"/>
                </a:solidFill>
                <a:latin typeface="Arial Black" pitchFamily="34" charset="0"/>
              </a:rPr>
              <a:t/>
            </a:r>
            <a:br>
              <a:rPr lang="en-GB" sz="3300" dirty="0" smtClean="0">
                <a:solidFill>
                  <a:srgbClr val="000000"/>
                </a:solidFill>
                <a:latin typeface="Arial Black" pitchFamily="34" charset="0"/>
              </a:rPr>
            </a:br>
            <a:r>
              <a:rPr lang="en-GB" sz="3300" dirty="0" smtClean="0">
                <a:solidFill>
                  <a:srgbClr val="DDDDDD"/>
                </a:solidFill>
                <a:latin typeface="Arial Black" pitchFamily="34" charset="0"/>
              </a:rPr>
              <a:t/>
            </a:r>
            <a:br>
              <a:rPr lang="en-GB" sz="3300" dirty="0" smtClean="0">
                <a:solidFill>
                  <a:srgbClr val="DDDDDD"/>
                </a:solidFill>
                <a:latin typeface="Arial Black" pitchFamily="34" charset="0"/>
              </a:rPr>
            </a:br>
            <a:endParaRPr lang="pt-BR" sz="3300" dirty="0"/>
          </a:p>
        </p:txBody>
      </p:sp>
      <p:sp>
        <p:nvSpPr>
          <p:cNvPr id="3" name="Espaço Reservado para Conteúdo 2"/>
          <p:cNvSpPr>
            <a:spLocks noGrp="1"/>
          </p:cNvSpPr>
          <p:nvPr>
            <p:ph idx="1"/>
          </p:nvPr>
        </p:nvSpPr>
        <p:spPr/>
        <p:txBody>
          <a:bodyPr>
            <a:normAutofit lnSpcReduction="10000"/>
          </a:bodyPr>
          <a:lstStyle/>
          <a:p>
            <a:pPr marL="0" indent="0" algn="ctr">
              <a:buNone/>
            </a:pPr>
            <a:r>
              <a:rPr lang="en-GB" dirty="0" err="1" smtClean="0">
                <a:solidFill>
                  <a:srgbClr val="000000"/>
                </a:solidFill>
                <a:effectLst>
                  <a:outerShdw blurRad="38100" dist="38100" dir="2700000" algn="tl">
                    <a:srgbClr val="FFFFFF"/>
                  </a:outerShdw>
                </a:effectLst>
                <a:latin typeface="Verdana" pitchFamily="34" charset="0"/>
              </a:rPr>
              <a:t>Cumprindo</a:t>
            </a:r>
            <a:r>
              <a:rPr lang="en-GB" dirty="0" smtClean="0">
                <a:solidFill>
                  <a:srgbClr val="000000"/>
                </a:solidFill>
                <a:effectLst>
                  <a:outerShdw blurRad="38100" dist="38100" dir="2700000" algn="tl">
                    <a:srgbClr val="FFFFFF"/>
                  </a:outerShdw>
                </a:effectLst>
                <a:latin typeface="Verdana" pitchFamily="34" charset="0"/>
              </a:rPr>
              <a:t> as </a:t>
            </a:r>
            <a:r>
              <a:rPr lang="en-GB" dirty="0" err="1" smtClean="0">
                <a:solidFill>
                  <a:srgbClr val="000000"/>
                </a:solidFill>
                <a:effectLst>
                  <a:outerShdw blurRad="38100" dist="38100" dir="2700000" algn="tl">
                    <a:srgbClr val="FFFFFF"/>
                  </a:outerShdw>
                </a:effectLst>
                <a:latin typeface="Verdana" pitchFamily="34" charset="0"/>
              </a:rPr>
              <a:t>disposições</a:t>
            </a:r>
            <a:r>
              <a:rPr lang="en-GB" dirty="0" smtClean="0">
                <a:solidFill>
                  <a:srgbClr val="000000"/>
                </a:solidFill>
                <a:effectLst>
                  <a:outerShdw blurRad="38100" dist="38100" dir="2700000" algn="tl">
                    <a:srgbClr val="FFFFFF"/>
                  </a:outerShdw>
                </a:effectLst>
                <a:latin typeface="Verdana" pitchFamily="34" charset="0"/>
              </a:rPr>
              <a:t> </a:t>
            </a:r>
            <a:r>
              <a:rPr lang="en-GB" dirty="0" err="1" smtClean="0">
                <a:solidFill>
                  <a:srgbClr val="000000"/>
                </a:solidFill>
                <a:effectLst>
                  <a:outerShdw blurRad="38100" dist="38100" dir="2700000" algn="tl">
                    <a:srgbClr val="FFFFFF"/>
                  </a:outerShdw>
                </a:effectLst>
                <a:latin typeface="Verdana" pitchFamily="34" charset="0"/>
              </a:rPr>
              <a:t>legais</a:t>
            </a:r>
            <a:r>
              <a:rPr lang="en-GB" dirty="0" smtClean="0">
                <a:solidFill>
                  <a:srgbClr val="000000"/>
                </a:solidFill>
                <a:effectLst>
                  <a:outerShdw blurRad="38100" dist="38100" dir="2700000" algn="tl">
                    <a:srgbClr val="FFFFFF"/>
                  </a:outerShdw>
                </a:effectLst>
                <a:latin typeface="Verdana" pitchFamily="34" charset="0"/>
              </a:rPr>
              <a:t>, </a:t>
            </a:r>
            <a:r>
              <a:rPr lang="en-GB" dirty="0" err="1" smtClean="0">
                <a:solidFill>
                  <a:srgbClr val="000000"/>
                </a:solidFill>
                <a:effectLst>
                  <a:outerShdw blurRad="38100" dist="38100" dir="2700000" algn="tl">
                    <a:srgbClr val="FFFFFF"/>
                  </a:outerShdw>
                </a:effectLst>
                <a:latin typeface="Verdana" pitchFamily="34" charset="0"/>
              </a:rPr>
              <a:t>especialmente</a:t>
            </a:r>
            <a:r>
              <a:rPr lang="en-GB" dirty="0" smtClean="0">
                <a:solidFill>
                  <a:srgbClr val="000000"/>
                </a:solidFill>
                <a:effectLst>
                  <a:outerShdw blurRad="38100" dist="38100" dir="2700000" algn="tl">
                    <a:srgbClr val="FFFFFF"/>
                  </a:outerShdw>
                </a:effectLst>
                <a:latin typeface="Verdana" pitchFamily="34" charset="0"/>
              </a:rPr>
              <a:t> </a:t>
            </a:r>
            <a:r>
              <a:rPr lang="en-GB" dirty="0" err="1" smtClean="0">
                <a:solidFill>
                  <a:srgbClr val="000000"/>
                </a:solidFill>
                <a:effectLst>
                  <a:outerShdw blurRad="38100" dist="38100" dir="2700000" algn="tl">
                    <a:srgbClr val="FFFFFF"/>
                  </a:outerShdw>
                </a:effectLst>
                <a:latin typeface="Verdana" pitchFamily="34" charset="0"/>
              </a:rPr>
              <a:t>em</a:t>
            </a:r>
            <a:r>
              <a:rPr lang="en-GB" dirty="0" smtClean="0">
                <a:solidFill>
                  <a:srgbClr val="000000"/>
                </a:solidFill>
                <a:effectLst>
                  <a:outerShdw blurRad="38100" dist="38100" dir="2700000" algn="tl">
                    <a:srgbClr val="FFFFFF"/>
                  </a:outerShdw>
                </a:effectLst>
                <a:latin typeface="Verdana" pitchFamily="34" charset="0"/>
              </a:rPr>
              <a:t> </a:t>
            </a:r>
            <a:r>
              <a:rPr lang="en-GB" dirty="0" err="1" smtClean="0">
                <a:solidFill>
                  <a:srgbClr val="000000"/>
                </a:solidFill>
                <a:effectLst>
                  <a:outerShdw blurRad="38100" dist="38100" dir="2700000" algn="tl">
                    <a:srgbClr val="FFFFFF"/>
                  </a:outerShdw>
                </a:effectLst>
                <a:latin typeface="Verdana" pitchFamily="34" charset="0"/>
              </a:rPr>
              <a:t>cumprimento</a:t>
            </a:r>
            <a:r>
              <a:rPr lang="en-GB" dirty="0" smtClean="0">
                <a:solidFill>
                  <a:srgbClr val="000000"/>
                </a:solidFill>
                <a:effectLst>
                  <a:outerShdw blurRad="38100" dist="38100" dir="2700000" algn="tl">
                    <a:srgbClr val="FFFFFF"/>
                  </a:outerShdw>
                </a:effectLst>
                <a:latin typeface="Verdana" pitchFamily="34" charset="0"/>
              </a:rPr>
              <a:t> </a:t>
            </a:r>
            <a:r>
              <a:rPr lang="en-GB" dirty="0" err="1" smtClean="0">
                <a:solidFill>
                  <a:srgbClr val="000000"/>
                </a:solidFill>
                <a:effectLst>
                  <a:outerShdw blurRad="38100" dist="38100" dir="2700000" algn="tl">
                    <a:srgbClr val="FFFFFF"/>
                  </a:outerShdw>
                </a:effectLst>
                <a:latin typeface="Verdana" pitchFamily="34" charset="0"/>
              </a:rPr>
              <a:t>ao</a:t>
            </a:r>
            <a:r>
              <a:rPr lang="en-GB" dirty="0" smtClean="0">
                <a:solidFill>
                  <a:srgbClr val="000000"/>
                </a:solidFill>
                <a:effectLst>
                  <a:outerShdw blurRad="38100" dist="38100" dir="2700000" algn="tl">
                    <a:srgbClr val="FFFFFF"/>
                  </a:outerShdw>
                </a:effectLst>
                <a:latin typeface="Verdana" pitchFamily="34" charset="0"/>
              </a:rPr>
              <a:t> </a:t>
            </a:r>
          </a:p>
          <a:p>
            <a:pPr marL="0" indent="0" algn="ctr">
              <a:buNone/>
            </a:pPr>
            <a:r>
              <a:rPr lang="en-GB" dirty="0" smtClean="0">
                <a:solidFill>
                  <a:srgbClr val="000000"/>
                </a:solidFill>
                <a:effectLst>
                  <a:outerShdw blurRad="38100" dist="38100" dir="2700000" algn="tl">
                    <a:srgbClr val="FFFFFF"/>
                  </a:outerShdw>
                </a:effectLst>
                <a:latin typeface="Verdana" pitchFamily="34" charset="0"/>
              </a:rPr>
              <a:t>§ 4º do art. 9º da LC 101/2000, o </a:t>
            </a:r>
            <a:r>
              <a:rPr lang="en-GB" dirty="0" err="1" smtClean="0">
                <a:solidFill>
                  <a:srgbClr val="000000"/>
                </a:solidFill>
                <a:effectLst>
                  <a:outerShdw blurRad="38100" dist="38100" dir="2700000" algn="tl">
                    <a:srgbClr val="FFFFFF"/>
                  </a:outerShdw>
                </a:effectLst>
                <a:latin typeface="Verdana" pitchFamily="34" charset="0"/>
              </a:rPr>
              <a:t>Município</a:t>
            </a:r>
            <a:r>
              <a:rPr lang="en-GB" dirty="0" smtClean="0">
                <a:solidFill>
                  <a:srgbClr val="000000"/>
                </a:solidFill>
                <a:effectLst>
                  <a:outerShdw blurRad="38100" dist="38100" dir="2700000" algn="tl">
                    <a:srgbClr val="FFFFFF"/>
                  </a:outerShdw>
                </a:effectLst>
                <a:latin typeface="Verdana" pitchFamily="34" charset="0"/>
              </a:rPr>
              <a:t> de </a:t>
            </a:r>
            <a:r>
              <a:rPr lang="en-GB" dirty="0" err="1" smtClean="0">
                <a:solidFill>
                  <a:srgbClr val="000000"/>
                </a:solidFill>
                <a:effectLst>
                  <a:outerShdw blurRad="38100" dist="38100" dir="2700000" algn="tl">
                    <a:srgbClr val="FFFFFF"/>
                  </a:outerShdw>
                </a:effectLst>
                <a:latin typeface="Verdana" pitchFamily="34" charset="0"/>
              </a:rPr>
              <a:t>Capivari</a:t>
            </a:r>
            <a:r>
              <a:rPr lang="en-GB" dirty="0" smtClean="0">
                <a:solidFill>
                  <a:srgbClr val="000000"/>
                </a:solidFill>
                <a:effectLst>
                  <a:outerShdw blurRad="38100" dist="38100" dir="2700000" algn="tl">
                    <a:srgbClr val="FFFFFF"/>
                  </a:outerShdw>
                </a:effectLst>
                <a:latin typeface="Verdana" pitchFamily="34" charset="0"/>
              </a:rPr>
              <a:t> de </a:t>
            </a:r>
            <a:r>
              <a:rPr lang="en-GB" dirty="0" err="1" smtClean="0">
                <a:solidFill>
                  <a:srgbClr val="000000"/>
                </a:solidFill>
                <a:effectLst>
                  <a:outerShdw blurRad="38100" dist="38100" dir="2700000" algn="tl">
                    <a:srgbClr val="FFFFFF"/>
                  </a:outerShdw>
                </a:effectLst>
                <a:latin typeface="Verdana" pitchFamily="34" charset="0"/>
              </a:rPr>
              <a:t>Baixo</a:t>
            </a:r>
            <a:r>
              <a:rPr lang="en-GB" dirty="0" smtClean="0">
                <a:solidFill>
                  <a:srgbClr val="000000"/>
                </a:solidFill>
                <a:effectLst>
                  <a:outerShdw blurRad="38100" dist="38100" dir="2700000" algn="tl">
                    <a:srgbClr val="FFFFFF"/>
                  </a:outerShdw>
                </a:effectLst>
                <a:latin typeface="Verdana" pitchFamily="34" charset="0"/>
              </a:rPr>
              <a:t>/SC </a:t>
            </a:r>
            <a:r>
              <a:rPr lang="en-GB" dirty="0" err="1" smtClean="0">
                <a:solidFill>
                  <a:srgbClr val="000000"/>
                </a:solidFill>
                <a:effectLst>
                  <a:outerShdw blurRad="38100" dist="38100" dir="2700000" algn="tl">
                    <a:srgbClr val="FFFFFF"/>
                  </a:outerShdw>
                </a:effectLst>
                <a:latin typeface="Verdana" pitchFamily="34" charset="0"/>
              </a:rPr>
              <a:t>procede</a:t>
            </a:r>
            <a:r>
              <a:rPr lang="en-GB" dirty="0" smtClean="0">
                <a:solidFill>
                  <a:srgbClr val="000000"/>
                </a:solidFill>
                <a:effectLst>
                  <a:outerShdw blurRad="38100" dist="38100" dir="2700000" algn="tl">
                    <a:srgbClr val="FFFFFF"/>
                  </a:outerShdw>
                </a:effectLst>
                <a:latin typeface="Verdana" pitchFamily="34" charset="0"/>
              </a:rPr>
              <a:t> a </a:t>
            </a:r>
            <a:r>
              <a:rPr lang="en-GB" u="sng" dirty="0" err="1" smtClean="0">
                <a:solidFill>
                  <a:srgbClr val="000000"/>
                </a:solidFill>
                <a:effectLst>
                  <a:outerShdw blurRad="38100" dist="38100" dir="2700000" algn="tl">
                    <a:srgbClr val="FFFFFF"/>
                  </a:outerShdw>
                </a:effectLst>
                <a:latin typeface="Verdana" pitchFamily="34" charset="0"/>
              </a:rPr>
              <a:t>Audiência</a:t>
            </a:r>
            <a:r>
              <a:rPr lang="en-GB" u="sng" dirty="0" smtClean="0">
                <a:solidFill>
                  <a:srgbClr val="000000"/>
                </a:solidFill>
                <a:effectLst>
                  <a:outerShdw blurRad="38100" dist="38100" dir="2700000" algn="tl">
                    <a:srgbClr val="FFFFFF"/>
                  </a:outerShdw>
                </a:effectLst>
                <a:latin typeface="Verdana" pitchFamily="34" charset="0"/>
              </a:rPr>
              <a:t> </a:t>
            </a:r>
            <a:r>
              <a:rPr lang="en-GB" u="sng" dirty="0" err="1" smtClean="0">
                <a:solidFill>
                  <a:srgbClr val="000000"/>
                </a:solidFill>
                <a:effectLst>
                  <a:outerShdw blurRad="38100" dist="38100" dir="2700000" algn="tl">
                    <a:srgbClr val="FFFFFF"/>
                  </a:outerShdw>
                </a:effectLst>
                <a:latin typeface="Verdana" pitchFamily="34" charset="0"/>
              </a:rPr>
              <a:t>Pública</a:t>
            </a:r>
            <a:r>
              <a:rPr lang="en-GB" u="sng" dirty="0" smtClean="0">
                <a:solidFill>
                  <a:srgbClr val="000000"/>
                </a:solidFill>
                <a:effectLst>
                  <a:outerShdw blurRad="38100" dist="38100" dir="2700000" algn="tl">
                    <a:srgbClr val="FFFFFF"/>
                  </a:outerShdw>
                </a:effectLst>
                <a:latin typeface="Verdana" pitchFamily="34" charset="0"/>
              </a:rPr>
              <a:t> </a:t>
            </a:r>
            <a:r>
              <a:rPr lang="en-GB" dirty="0" err="1" smtClean="0">
                <a:solidFill>
                  <a:srgbClr val="000000"/>
                </a:solidFill>
                <a:effectLst>
                  <a:outerShdw blurRad="38100" dist="38100" dir="2700000" algn="tl">
                    <a:srgbClr val="FFFFFF"/>
                  </a:outerShdw>
                </a:effectLst>
                <a:latin typeface="Verdana" pitchFamily="34" charset="0"/>
              </a:rPr>
              <a:t>referente</a:t>
            </a:r>
            <a:r>
              <a:rPr lang="en-GB" dirty="0" smtClean="0">
                <a:solidFill>
                  <a:srgbClr val="000000"/>
                </a:solidFill>
                <a:effectLst>
                  <a:outerShdw blurRad="38100" dist="38100" dir="2700000" algn="tl">
                    <a:srgbClr val="FFFFFF"/>
                  </a:outerShdw>
                </a:effectLst>
                <a:latin typeface="Verdana" pitchFamily="34" charset="0"/>
              </a:rPr>
              <a:t> </a:t>
            </a:r>
            <a:r>
              <a:rPr lang="en-GB" dirty="0" err="1" smtClean="0">
                <a:solidFill>
                  <a:srgbClr val="000000"/>
                </a:solidFill>
                <a:effectLst>
                  <a:outerShdw blurRad="38100" dist="38100" dir="2700000" algn="tl">
                    <a:srgbClr val="FFFFFF"/>
                  </a:outerShdw>
                </a:effectLst>
                <a:latin typeface="Verdana" pitchFamily="34" charset="0"/>
              </a:rPr>
              <a:t>ao</a:t>
            </a:r>
            <a:r>
              <a:rPr lang="en-GB" dirty="0" smtClean="0">
                <a:solidFill>
                  <a:srgbClr val="000000"/>
                </a:solidFill>
                <a:effectLst>
                  <a:outerShdw blurRad="38100" dist="38100" dir="2700000" algn="tl">
                    <a:srgbClr val="FFFFFF"/>
                  </a:outerShdw>
                </a:effectLst>
                <a:latin typeface="Verdana" pitchFamily="34" charset="0"/>
              </a:rPr>
              <a:t> 2º </a:t>
            </a:r>
            <a:r>
              <a:rPr lang="en-GB" dirty="0" err="1" smtClean="0">
                <a:solidFill>
                  <a:srgbClr val="000000"/>
                </a:solidFill>
                <a:effectLst>
                  <a:outerShdw blurRad="38100" dist="38100" dir="2700000" algn="tl">
                    <a:srgbClr val="FFFFFF"/>
                  </a:outerShdw>
                </a:effectLst>
                <a:latin typeface="Verdana" pitchFamily="34" charset="0"/>
              </a:rPr>
              <a:t>Quadrimestre</a:t>
            </a:r>
            <a:r>
              <a:rPr lang="en-GB" dirty="0" smtClean="0">
                <a:solidFill>
                  <a:srgbClr val="000000"/>
                </a:solidFill>
                <a:effectLst>
                  <a:outerShdw blurRad="38100" dist="38100" dir="2700000" algn="tl">
                    <a:srgbClr val="FFFFFF"/>
                  </a:outerShdw>
                </a:effectLst>
                <a:latin typeface="Verdana" pitchFamily="34" charset="0"/>
              </a:rPr>
              <a:t> de 2017 </a:t>
            </a:r>
            <a:r>
              <a:rPr lang="en-GB" dirty="0" err="1" smtClean="0">
                <a:solidFill>
                  <a:srgbClr val="000000"/>
                </a:solidFill>
                <a:effectLst>
                  <a:outerShdw blurRad="38100" dist="38100" dir="2700000" algn="tl">
                    <a:srgbClr val="FFFFFF"/>
                  </a:outerShdw>
                </a:effectLst>
                <a:latin typeface="Verdana" pitchFamily="34" charset="0"/>
              </a:rPr>
              <a:t>às</a:t>
            </a:r>
            <a:r>
              <a:rPr lang="en-GB" dirty="0" smtClean="0">
                <a:solidFill>
                  <a:srgbClr val="000000"/>
                </a:solidFill>
                <a:effectLst>
                  <a:outerShdw blurRad="38100" dist="38100" dir="2700000" algn="tl">
                    <a:srgbClr val="FFFFFF"/>
                  </a:outerShdw>
                </a:effectLst>
                <a:latin typeface="Verdana" pitchFamily="34" charset="0"/>
              </a:rPr>
              <a:t> 09</a:t>
            </a:r>
            <a:r>
              <a:rPr lang="en-GB" dirty="0" smtClean="0">
                <a:solidFill>
                  <a:schemeClr val="tx1"/>
                </a:solidFill>
                <a:effectLst>
                  <a:outerShdw blurRad="38100" dist="38100" dir="2700000" algn="tl">
                    <a:srgbClr val="FFFFFF"/>
                  </a:outerShdw>
                </a:effectLst>
                <a:latin typeface="Verdana" pitchFamily="34" charset="0"/>
              </a:rPr>
              <a:t>h</a:t>
            </a:r>
            <a:r>
              <a:rPr lang="en-GB" dirty="0" smtClean="0">
                <a:solidFill>
                  <a:srgbClr val="000000"/>
                </a:solidFill>
                <a:effectLst>
                  <a:outerShdw blurRad="38100" dist="38100" dir="2700000" algn="tl">
                    <a:srgbClr val="FFFFFF"/>
                  </a:outerShdw>
                </a:effectLst>
                <a:latin typeface="Verdana" pitchFamily="34" charset="0"/>
              </a:rPr>
              <a:t> do </a:t>
            </a:r>
            <a:r>
              <a:rPr lang="en-GB" dirty="0" err="1" smtClean="0">
                <a:solidFill>
                  <a:srgbClr val="000000"/>
                </a:solidFill>
                <a:effectLst>
                  <a:outerShdw blurRad="38100" dist="38100" dir="2700000" algn="tl">
                    <a:srgbClr val="FFFFFF"/>
                  </a:outerShdw>
                </a:effectLst>
                <a:latin typeface="Verdana" pitchFamily="34" charset="0"/>
              </a:rPr>
              <a:t>dia</a:t>
            </a:r>
            <a:r>
              <a:rPr lang="en-GB" dirty="0" smtClean="0">
                <a:solidFill>
                  <a:srgbClr val="000000"/>
                </a:solidFill>
                <a:effectLst>
                  <a:outerShdw blurRad="38100" dist="38100" dir="2700000" algn="tl">
                    <a:srgbClr val="FFFFFF"/>
                  </a:outerShdw>
                </a:effectLst>
                <a:latin typeface="Verdana" pitchFamily="34" charset="0"/>
              </a:rPr>
              <a:t> 29/09/2017 </a:t>
            </a:r>
            <a:r>
              <a:rPr lang="en-GB" dirty="0" err="1" smtClean="0">
                <a:solidFill>
                  <a:srgbClr val="000000"/>
                </a:solidFill>
                <a:effectLst>
                  <a:outerShdw blurRad="38100" dist="38100" dir="2700000" algn="tl">
                    <a:srgbClr val="FFFFFF"/>
                  </a:outerShdw>
                </a:effectLst>
                <a:latin typeface="Verdana" pitchFamily="34" charset="0"/>
              </a:rPr>
              <a:t>na</a:t>
            </a:r>
            <a:r>
              <a:rPr lang="en-GB" dirty="0" smtClean="0">
                <a:solidFill>
                  <a:srgbClr val="000000"/>
                </a:solidFill>
                <a:effectLst>
                  <a:outerShdw blurRad="38100" dist="38100" dir="2700000" algn="tl">
                    <a:srgbClr val="FFFFFF"/>
                  </a:outerShdw>
                </a:effectLst>
                <a:latin typeface="Verdana" pitchFamily="34" charset="0"/>
              </a:rPr>
              <a:t> </a:t>
            </a:r>
            <a:r>
              <a:rPr lang="en-GB" dirty="0" err="1" smtClean="0">
                <a:solidFill>
                  <a:srgbClr val="000000"/>
                </a:solidFill>
                <a:effectLst>
                  <a:outerShdw blurRad="38100" dist="38100" dir="2700000" algn="tl">
                    <a:srgbClr val="FFFFFF"/>
                  </a:outerShdw>
                </a:effectLst>
                <a:latin typeface="Verdana" pitchFamily="34" charset="0"/>
              </a:rPr>
              <a:t>Câmara</a:t>
            </a:r>
            <a:r>
              <a:rPr lang="en-GB" dirty="0" smtClean="0">
                <a:solidFill>
                  <a:srgbClr val="000000"/>
                </a:solidFill>
                <a:effectLst>
                  <a:outerShdw blurRad="38100" dist="38100" dir="2700000" algn="tl">
                    <a:srgbClr val="FFFFFF"/>
                  </a:outerShdw>
                </a:effectLst>
                <a:latin typeface="Verdana" pitchFamily="34" charset="0"/>
              </a:rPr>
              <a:t> Municipal de </a:t>
            </a:r>
            <a:r>
              <a:rPr lang="en-GB" dirty="0" err="1" smtClean="0">
                <a:solidFill>
                  <a:srgbClr val="000000"/>
                </a:solidFill>
                <a:effectLst>
                  <a:outerShdw blurRad="38100" dist="38100" dir="2700000" algn="tl">
                    <a:srgbClr val="FFFFFF"/>
                  </a:outerShdw>
                </a:effectLst>
                <a:latin typeface="Verdana" pitchFamily="34" charset="0"/>
              </a:rPr>
              <a:t>Vereadores</a:t>
            </a:r>
            <a:r>
              <a:rPr lang="en-GB" dirty="0" smtClean="0">
                <a:solidFill>
                  <a:srgbClr val="000000"/>
                </a:solidFill>
                <a:effectLst>
                  <a:outerShdw blurRad="38100" dist="38100" dir="2700000" algn="tl">
                    <a:srgbClr val="FFFFFF"/>
                  </a:outerShdw>
                </a:effectLst>
                <a:latin typeface="Verdana" pitchFamily="34" charset="0"/>
              </a:rPr>
              <a:t>, </a:t>
            </a:r>
            <a:r>
              <a:rPr lang="en-GB" dirty="0" err="1" smtClean="0">
                <a:solidFill>
                  <a:srgbClr val="000000"/>
                </a:solidFill>
                <a:effectLst>
                  <a:outerShdw blurRad="38100" dist="38100" dir="2700000" algn="tl">
                    <a:srgbClr val="FFFFFF"/>
                  </a:outerShdw>
                </a:effectLst>
                <a:latin typeface="Verdana" pitchFamily="34" charset="0"/>
              </a:rPr>
              <a:t>apresentando</a:t>
            </a:r>
            <a:r>
              <a:rPr lang="en-GB" dirty="0" smtClean="0">
                <a:solidFill>
                  <a:srgbClr val="000000"/>
                </a:solidFill>
                <a:effectLst>
                  <a:outerShdw blurRad="38100" dist="38100" dir="2700000" algn="tl">
                    <a:srgbClr val="FFFFFF"/>
                  </a:outerShdw>
                </a:effectLst>
                <a:latin typeface="Verdana" pitchFamily="34" charset="0"/>
              </a:rPr>
              <a:t> </a:t>
            </a:r>
            <a:r>
              <a:rPr lang="en-GB" dirty="0" err="1" smtClean="0">
                <a:solidFill>
                  <a:srgbClr val="000000"/>
                </a:solidFill>
                <a:effectLst>
                  <a:outerShdw blurRad="38100" dist="38100" dir="2700000" algn="tl">
                    <a:srgbClr val="FFFFFF"/>
                  </a:outerShdw>
                </a:effectLst>
                <a:latin typeface="Verdana" pitchFamily="34" charset="0"/>
              </a:rPr>
              <a:t>os</a:t>
            </a:r>
            <a:r>
              <a:rPr lang="en-GB" dirty="0" smtClean="0">
                <a:solidFill>
                  <a:srgbClr val="000000"/>
                </a:solidFill>
                <a:effectLst>
                  <a:outerShdw blurRad="38100" dist="38100" dir="2700000" algn="tl">
                    <a:srgbClr val="FFFFFF"/>
                  </a:outerShdw>
                </a:effectLst>
                <a:latin typeface="Verdana" pitchFamily="34" charset="0"/>
              </a:rPr>
              <a:t> </a:t>
            </a:r>
            <a:r>
              <a:rPr lang="en-GB" dirty="0" err="1" smtClean="0">
                <a:solidFill>
                  <a:srgbClr val="000000"/>
                </a:solidFill>
                <a:effectLst>
                  <a:outerShdw blurRad="38100" dist="38100" dir="2700000" algn="tl">
                    <a:srgbClr val="FFFFFF"/>
                  </a:outerShdw>
                </a:effectLst>
                <a:latin typeface="Verdana" pitchFamily="34" charset="0"/>
              </a:rPr>
              <a:t>seguintes</a:t>
            </a:r>
            <a:r>
              <a:rPr lang="en-GB" dirty="0" smtClean="0">
                <a:solidFill>
                  <a:srgbClr val="000000"/>
                </a:solidFill>
                <a:effectLst>
                  <a:outerShdw blurRad="38100" dist="38100" dir="2700000" algn="tl">
                    <a:srgbClr val="FFFFFF"/>
                  </a:outerShdw>
                </a:effectLst>
                <a:latin typeface="Verdana" pitchFamily="34" charset="0"/>
              </a:rPr>
              <a:t> </a:t>
            </a:r>
            <a:r>
              <a:rPr lang="en-GB" dirty="0" err="1" smtClean="0">
                <a:solidFill>
                  <a:srgbClr val="000000"/>
                </a:solidFill>
                <a:effectLst>
                  <a:outerShdw blurRad="38100" dist="38100" dir="2700000" algn="tl">
                    <a:srgbClr val="FFFFFF"/>
                  </a:outerShdw>
                </a:effectLst>
                <a:latin typeface="Verdana" pitchFamily="34" charset="0"/>
              </a:rPr>
              <a:t>demonstrativos</a:t>
            </a:r>
            <a:r>
              <a:rPr lang="en-GB" dirty="0" smtClean="0">
                <a:solidFill>
                  <a:srgbClr val="000000"/>
                </a:solidFill>
                <a:effectLst>
                  <a:outerShdw blurRad="38100" dist="38100" dir="2700000" algn="tl">
                    <a:srgbClr val="FFFFFF"/>
                  </a:outerShdw>
                </a:effectLst>
                <a:latin typeface="Verdana" pitchFamily="34" charset="0"/>
              </a:rPr>
              <a:t>:</a:t>
            </a:r>
            <a:endParaRPr lang="pt-BR" dirty="0"/>
          </a:p>
        </p:txBody>
      </p:sp>
      <p:pic>
        <p:nvPicPr>
          <p:cNvPr id="4" name="irc_mi" descr="http://cdn.fecam.org.br/images/municipios/brasao/90x90/capivaridebaixo.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188640"/>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3773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COMPARATIVO </a:t>
            </a:r>
            <a:br>
              <a:rPr lang="pt-BR" dirty="0" smtClean="0"/>
            </a:br>
            <a:r>
              <a:rPr lang="pt-BR" dirty="0" smtClean="0"/>
              <a:t>DESPESA AUTORIZADA X EMPENHADA</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8900630"/>
              </p:ext>
            </p:extLst>
          </p:nvPr>
        </p:nvGraphicFramePr>
        <p:xfrm>
          <a:off x="357158" y="1357297"/>
          <a:ext cx="8103275" cy="4808008"/>
        </p:xfrm>
        <a:graphic>
          <a:graphicData uri="http://schemas.openxmlformats.org/drawingml/2006/table">
            <a:tbl>
              <a:tblPr firstRow="1" bandRow="1">
                <a:tableStyleId>{5C22544A-7EE6-4342-B048-85BDC9FD1C3A}</a:tableStyleId>
              </a:tblPr>
              <a:tblGrid>
                <a:gridCol w="1620655"/>
                <a:gridCol w="1620655"/>
                <a:gridCol w="1620655"/>
                <a:gridCol w="1620655"/>
                <a:gridCol w="1620655"/>
              </a:tblGrid>
              <a:tr h="1252861">
                <a:tc>
                  <a:txBody>
                    <a:bodyPr/>
                    <a:lstStyle/>
                    <a:p>
                      <a:pPr algn="ctr" fontAlgn="ctr"/>
                      <a:r>
                        <a:rPr lang="pt-BR" sz="1600" b="1" i="0" u="none" strike="noStrike" dirty="0">
                          <a:solidFill>
                            <a:srgbClr val="FFFFFF"/>
                          </a:solidFill>
                          <a:latin typeface="Tahoma"/>
                        </a:rPr>
                        <a:t>Até o </a:t>
                      </a:r>
                      <a:r>
                        <a:rPr lang="pt-BR" sz="1600" b="1" i="0" u="none" strike="noStrike" dirty="0" smtClean="0">
                          <a:solidFill>
                            <a:srgbClr val="FFFFFF"/>
                          </a:solidFill>
                          <a:latin typeface="Tahoma"/>
                        </a:rPr>
                        <a:t>2º quadrimestre</a:t>
                      </a:r>
                      <a:endParaRPr lang="pt-BR" sz="1600" b="1" i="0" u="none" strike="noStrike" dirty="0">
                        <a:solidFill>
                          <a:srgbClr val="FFFFFF"/>
                        </a:solidFill>
                        <a:latin typeface="Tahoma"/>
                      </a:endParaRPr>
                    </a:p>
                  </a:txBody>
                  <a:tcPr marL="9525" marR="9525" marT="9525" marB="0" anchor="ctr"/>
                </a:tc>
                <a:tc>
                  <a:txBody>
                    <a:bodyPr/>
                    <a:lstStyle/>
                    <a:p>
                      <a:pPr algn="ctr" fontAlgn="ctr"/>
                      <a:r>
                        <a:rPr lang="pt-BR" sz="1600" b="1" i="0" u="none" strike="noStrike" dirty="0">
                          <a:solidFill>
                            <a:srgbClr val="FFFFFF"/>
                          </a:solidFill>
                          <a:latin typeface="Tahoma"/>
                        </a:rPr>
                        <a:t>Prevista na LOA</a:t>
                      </a:r>
                    </a:p>
                  </a:txBody>
                  <a:tcPr marL="9525" marR="9525" marT="9525" marB="0" anchor="ctr"/>
                </a:tc>
                <a:tc>
                  <a:txBody>
                    <a:bodyPr/>
                    <a:lstStyle/>
                    <a:p>
                      <a:pPr algn="ctr" fontAlgn="ctr"/>
                      <a:r>
                        <a:rPr lang="pt-BR" sz="1600" b="1" i="0" u="none" strike="noStrike" dirty="0" smtClean="0">
                          <a:solidFill>
                            <a:srgbClr val="FFFFFF"/>
                          </a:solidFill>
                          <a:latin typeface="Tahoma"/>
                        </a:rPr>
                        <a:t>Empenhada </a:t>
                      </a:r>
                      <a:r>
                        <a:rPr lang="pt-BR" sz="1600" b="1" i="0" u="none" strike="noStrike" dirty="0">
                          <a:solidFill>
                            <a:srgbClr val="FFFFFF"/>
                          </a:solidFill>
                          <a:latin typeface="Tahoma"/>
                        </a:rPr>
                        <a:t>até o </a:t>
                      </a:r>
                      <a:r>
                        <a:rPr lang="pt-BR" sz="1600" b="1" i="0" u="none" strike="noStrike" dirty="0" smtClean="0">
                          <a:solidFill>
                            <a:srgbClr val="FFFFFF"/>
                          </a:solidFill>
                          <a:latin typeface="Tahoma"/>
                        </a:rPr>
                        <a:t>2º quadrimestre</a:t>
                      </a:r>
                      <a:endParaRPr lang="pt-BR" sz="1600" b="1" i="0" u="none" strike="noStrike" dirty="0">
                        <a:solidFill>
                          <a:srgbClr val="FFFFFF"/>
                        </a:solidFill>
                        <a:latin typeface="Tahoma"/>
                      </a:endParaRPr>
                    </a:p>
                  </a:txBody>
                  <a:tcPr marL="9525" marR="9525" marT="9525" marB="0" anchor="ctr"/>
                </a:tc>
                <a:tc>
                  <a:txBody>
                    <a:bodyPr/>
                    <a:lstStyle/>
                    <a:p>
                      <a:pPr algn="ctr" fontAlgn="ctr"/>
                      <a:r>
                        <a:rPr lang="pt-BR" sz="1600" b="1" i="0" u="none" strike="noStrike">
                          <a:solidFill>
                            <a:srgbClr val="FFFFFF"/>
                          </a:solidFill>
                          <a:latin typeface="Tahoma"/>
                        </a:rPr>
                        <a:t>Diferença</a:t>
                      </a:r>
                    </a:p>
                  </a:txBody>
                  <a:tcPr marL="9525" marR="9525" marT="9525" marB="0" anchor="ctr"/>
                </a:tc>
                <a:tc>
                  <a:txBody>
                    <a:bodyPr/>
                    <a:lstStyle/>
                    <a:p>
                      <a:pPr algn="ctr" fontAlgn="ctr"/>
                      <a:r>
                        <a:rPr lang="pt-BR" sz="1600" b="1" i="0" u="none" strike="noStrike" dirty="0" smtClean="0">
                          <a:solidFill>
                            <a:srgbClr val="FFFFFF"/>
                          </a:solidFill>
                          <a:latin typeface="Tahoma"/>
                        </a:rPr>
                        <a:t>Percentual </a:t>
                      </a:r>
                      <a:r>
                        <a:rPr lang="pt-BR" sz="1600" b="1" i="0" u="none" strike="noStrike" dirty="0">
                          <a:solidFill>
                            <a:srgbClr val="FFFFFF"/>
                          </a:solidFill>
                          <a:latin typeface="Tahoma"/>
                        </a:rPr>
                        <a:t>da meta</a:t>
                      </a:r>
                    </a:p>
                  </a:txBody>
                  <a:tcPr marL="9525" marR="9525" marT="9525" marB="0" anchor="ctr"/>
                </a:tc>
              </a:tr>
              <a:tr h="642546">
                <a:tc>
                  <a:txBody>
                    <a:bodyPr/>
                    <a:lstStyle/>
                    <a:p>
                      <a:pPr algn="l" fontAlgn="b"/>
                      <a:r>
                        <a:rPr lang="pt-BR" sz="1600" b="0" i="0" u="none" strike="noStrike" dirty="0">
                          <a:solidFill>
                            <a:srgbClr val="000000"/>
                          </a:solidFill>
                          <a:latin typeface="Tahoma"/>
                        </a:rPr>
                        <a:t>1º Bimestre</a:t>
                      </a:r>
                    </a:p>
                  </a:txBody>
                  <a:tcPr marL="9525" marR="9525" marT="9525" marB="0" anchor="b"/>
                </a:tc>
                <a:tc>
                  <a:txBody>
                    <a:bodyPr/>
                    <a:lstStyle/>
                    <a:p>
                      <a:pPr algn="r" fontAlgn="ctr"/>
                      <a:r>
                        <a:rPr lang="pt-BR" sz="1600" b="0" i="0" u="none" strike="noStrike" dirty="0" smtClean="0">
                          <a:solidFill>
                            <a:srgbClr val="000000"/>
                          </a:solidFill>
                          <a:latin typeface="Tahoma"/>
                        </a:rPr>
                        <a:t>73.000.000,00</a:t>
                      </a:r>
                      <a:endParaRPr lang="pt-BR" sz="1600" b="0" i="0" u="none" strike="noStrike" dirty="0">
                        <a:solidFill>
                          <a:srgbClr val="000000"/>
                        </a:solidFill>
                        <a:latin typeface="Tahoma"/>
                      </a:endParaRPr>
                    </a:p>
                  </a:txBody>
                  <a:tcPr marL="9525" marR="9525" marT="9525" marB="0" anchor="ctr"/>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16.759.383,09</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56.240.616,91</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23%</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r>
              <a:tr h="631803">
                <a:tc>
                  <a:txBody>
                    <a:bodyPr/>
                    <a:lstStyle/>
                    <a:p>
                      <a:pPr algn="l" fontAlgn="b"/>
                      <a:r>
                        <a:rPr lang="pt-BR" sz="1600" b="0" i="0" u="none" strike="noStrike" dirty="0">
                          <a:solidFill>
                            <a:srgbClr val="000000"/>
                          </a:solidFill>
                          <a:latin typeface="Tahoma"/>
                        </a:rPr>
                        <a:t>2º Bimestre</a:t>
                      </a:r>
                    </a:p>
                  </a:txBody>
                  <a:tcPr marL="9525" marR="9525" marT="9525" marB="0" anchor="b"/>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pt-BR" sz="1600" b="0" i="0" u="none" strike="noStrike" dirty="0" smtClean="0">
                          <a:solidFill>
                            <a:srgbClr val="000000"/>
                          </a:solidFill>
                          <a:latin typeface="Tahoma"/>
                        </a:rPr>
                        <a:t>73.000.000,00</a:t>
                      </a:r>
                    </a:p>
                    <a:p>
                      <a:pPr algn="r" fontAlgn="ctr"/>
                      <a:endParaRPr lang="pt-BR" sz="1600" b="0" i="0" u="none" strike="noStrike" dirty="0">
                        <a:solidFill>
                          <a:srgbClr val="000000"/>
                        </a:solidFill>
                        <a:latin typeface="Tahoma"/>
                      </a:endParaRPr>
                    </a:p>
                  </a:txBody>
                  <a:tcPr marL="9525" marR="9525" marT="9525" marB="0" anchor="ctr"/>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25.161.865,06</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47.838.134,94</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35%</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r>
              <a:tr h="631803">
                <a:tc>
                  <a:txBody>
                    <a:bodyPr/>
                    <a:lstStyle/>
                    <a:p>
                      <a:pPr algn="l" fontAlgn="b"/>
                      <a:r>
                        <a:rPr lang="pt-BR" sz="1600" b="0" i="0" u="none" strike="noStrike" dirty="0">
                          <a:solidFill>
                            <a:srgbClr val="000000"/>
                          </a:solidFill>
                          <a:latin typeface="Tahoma"/>
                        </a:rPr>
                        <a:t>3º Bimestre</a:t>
                      </a:r>
                    </a:p>
                  </a:txBody>
                  <a:tcPr marL="9525" marR="9525" marT="9525" marB="0" anchor="b"/>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pt-BR" sz="1600" b="0" i="0" u="none" strike="noStrike" dirty="0" smtClean="0">
                          <a:solidFill>
                            <a:srgbClr val="000000"/>
                          </a:solidFill>
                          <a:latin typeface="Tahoma"/>
                        </a:rPr>
                        <a:t>73.000.000,00</a:t>
                      </a:r>
                    </a:p>
                    <a:p>
                      <a:pPr algn="r" fontAlgn="ctr"/>
                      <a:endParaRPr lang="pt-BR" sz="1600" b="0" i="0" u="none" strike="noStrike" dirty="0">
                        <a:solidFill>
                          <a:srgbClr val="000000"/>
                        </a:solidFill>
                        <a:latin typeface="Tahoma"/>
                      </a:endParaRPr>
                    </a:p>
                  </a:txBody>
                  <a:tcPr marL="9525" marR="9525" marT="9525" marB="0" anchor="ctr"/>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35.491.493,09</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37.508.506,91</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48,62%</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r>
              <a:tr h="549665">
                <a:tc>
                  <a:txBody>
                    <a:bodyPr/>
                    <a:lstStyle/>
                    <a:p>
                      <a:pPr algn="l" fontAlgn="b"/>
                      <a:r>
                        <a:rPr lang="pt-BR" sz="1600" b="0" i="0" u="none" strike="noStrike" dirty="0">
                          <a:solidFill>
                            <a:srgbClr val="000000"/>
                          </a:solidFill>
                          <a:latin typeface="Tahoma"/>
                        </a:rPr>
                        <a:t>4º Bimestre</a:t>
                      </a:r>
                    </a:p>
                  </a:txBody>
                  <a:tcPr marL="9525" marR="9525" marT="9525" marB="0" anchor="b"/>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pt-BR" sz="1600" b="0" i="0" u="none" strike="noStrike" dirty="0" smtClean="0">
                          <a:solidFill>
                            <a:srgbClr val="000000"/>
                          </a:solidFill>
                          <a:latin typeface="Tahoma"/>
                        </a:rPr>
                        <a:t>73.000.000,00</a:t>
                      </a:r>
                    </a:p>
                    <a:p>
                      <a:pPr algn="r" fontAlgn="ctr"/>
                      <a:endParaRPr lang="pt-BR" sz="1600" b="0" i="0" u="none" strike="noStrike" dirty="0">
                        <a:solidFill>
                          <a:srgbClr val="000000"/>
                        </a:solidFill>
                        <a:latin typeface="Tahoma"/>
                      </a:endParaRPr>
                    </a:p>
                  </a:txBody>
                  <a:tcPr marL="9525" marR="9525" marT="9525" marB="0" anchor="ctr"/>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43.390.150,20</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29.609.849,80</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r>
                        <a:rPr lang="pt-BR" sz="1600" b="0" i="0" u="none" strike="noStrike" dirty="0" smtClean="0">
                          <a:solidFill>
                            <a:srgbClr val="000000"/>
                          </a:solidFill>
                          <a:latin typeface="Tahoma" pitchFamily="34" charset="0"/>
                          <a:ea typeface="Tahoma" pitchFamily="34" charset="0"/>
                          <a:cs typeface="Tahoma" pitchFamily="34" charset="0"/>
                        </a:rPr>
                        <a:t>59,44%</a:t>
                      </a:r>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r>
              <a:tr h="549665">
                <a:tc>
                  <a:txBody>
                    <a:bodyPr/>
                    <a:lstStyle/>
                    <a:p>
                      <a:pPr algn="l" fontAlgn="b"/>
                      <a:r>
                        <a:rPr lang="pt-BR" sz="1600" b="0" i="0" u="none" strike="noStrike" dirty="0" smtClean="0">
                          <a:solidFill>
                            <a:srgbClr val="000000"/>
                          </a:solidFill>
                          <a:latin typeface="Tahoma"/>
                        </a:rPr>
                        <a:t>5° Bimestre</a:t>
                      </a:r>
                      <a:endParaRPr lang="pt-BR" sz="1600" b="0" i="0" u="none" strike="noStrike" dirty="0">
                        <a:solidFill>
                          <a:srgbClr val="000000"/>
                        </a:solidFill>
                        <a:latin typeface="Tahoma"/>
                      </a:endParaRPr>
                    </a:p>
                  </a:txBody>
                  <a:tcPr marL="9525" marR="9525" marT="9525" marB="0" anchor="b"/>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pt-BR" sz="1600" b="0" i="0" u="none" strike="noStrike" dirty="0" smtClean="0">
                          <a:solidFill>
                            <a:srgbClr val="000000"/>
                          </a:solidFill>
                          <a:latin typeface="Tahoma"/>
                        </a:rPr>
                        <a:t>73.000.000,00</a:t>
                      </a:r>
                    </a:p>
                    <a:p>
                      <a:pPr algn="r" fontAlgn="ctr"/>
                      <a:endParaRPr lang="pt-BR" sz="1600" b="0" i="0" u="none" strike="noStrike" dirty="0">
                        <a:solidFill>
                          <a:srgbClr val="000000"/>
                        </a:solidFill>
                        <a:latin typeface="Tahoma"/>
                      </a:endParaRPr>
                    </a:p>
                  </a:txBody>
                  <a:tcPr marL="9525" marR="9525" marT="9525" marB="0" anchor="ctr"/>
                </a:tc>
                <a:tc>
                  <a:txBody>
                    <a:bodyPr/>
                    <a:lstStyle/>
                    <a:p>
                      <a:pPr algn="r" fontAlgn="b"/>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r>
              <a:tr h="549665">
                <a:tc>
                  <a:txBody>
                    <a:bodyPr/>
                    <a:lstStyle/>
                    <a:p>
                      <a:pPr algn="l" fontAlgn="b"/>
                      <a:r>
                        <a:rPr lang="pt-BR" sz="1600" b="0" i="0" u="none" strike="noStrike" dirty="0" smtClean="0">
                          <a:solidFill>
                            <a:srgbClr val="000000"/>
                          </a:solidFill>
                          <a:latin typeface="Tahoma"/>
                        </a:rPr>
                        <a:t>6° Bimestre</a:t>
                      </a:r>
                      <a:endParaRPr lang="pt-BR" sz="1600" b="0" i="0" u="none" strike="noStrike" dirty="0">
                        <a:solidFill>
                          <a:srgbClr val="000000"/>
                        </a:solidFill>
                        <a:latin typeface="Tahoma"/>
                      </a:endParaRPr>
                    </a:p>
                  </a:txBody>
                  <a:tcPr marL="9525" marR="9525" marT="9525" marB="0" anchor="b"/>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pt-BR" sz="1600" b="0" i="0" u="none" strike="noStrike" dirty="0" smtClean="0">
                          <a:solidFill>
                            <a:srgbClr val="000000"/>
                          </a:solidFill>
                          <a:latin typeface="Tahoma"/>
                        </a:rPr>
                        <a:t>73.000.000,00</a:t>
                      </a:r>
                    </a:p>
                    <a:p>
                      <a:pPr algn="r" fontAlgn="ctr"/>
                      <a:endParaRPr lang="pt-BR" sz="1600" b="0" i="0" u="none" strike="noStrike" dirty="0">
                        <a:solidFill>
                          <a:srgbClr val="000000"/>
                        </a:solidFill>
                        <a:latin typeface="Tahoma"/>
                      </a:endParaRPr>
                    </a:p>
                  </a:txBody>
                  <a:tcPr marL="9525" marR="9525" marT="9525" marB="0" anchor="ctr"/>
                </a:tc>
                <a:tc>
                  <a:txBody>
                    <a:bodyPr/>
                    <a:lstStyle/>
                    <a:p>
                      <a:pPr algn="r" fontAlgn="b"/>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c>
                  <a:txBody>
                    <a:bodyPr/>
                    <a:lstStyle/>
                    <a:p>
                      <a:pPr algn="r" fontAlgn="b"/>
                      <a:endParaRPr lang="pt-BR" sz="1600" b="0" i="0" u="none" strike="noStrike" dirty="0">
                        <a:solidFill>
                          <a:srgbClr val="000000"/>
                        </a:solidFill>
                        <a:latin typeface="Tahoma" pitchFamily="34" charset="0"/>
                        <a:ea typeface="Tahoma" pitchFamily="34" charset="0"/>
                        <a:cs typeface="Tahoma" pitchFamily="34" charset="0"/>
                      </a:endParaRPr>
                    </a:p>
                  </a:txBody>
                  <a:tcPr marL="0" marR="0" marT="0" marB="0" anchor="b"/>
                </a:tc>
              </a:tr>
            </a:tbl>
          </a:graphicData>
        </a:graphic>
      </p:graphicFrame>
    </p:spTree>
    <p:extLst>
      <p:ext uri="{BB962C8B-B14F-4D97-AF65-F5344CB8AC3E}">
        <p14:creationId xmlns:p14="http://schemas.microsoft.com/office/powerpoint/2010/main" val="1629586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COMPARATIVO </a:t>
            </a:r>
            <a:br>
              <a:rPr lang="pt-BR" dirty="0" smtClean="0"/>
            </a:br>
            <a:r>
              <a:rPr lang="pt-BR" dirty="0" smtClean="0"/>
              <a:t>RECEITA X DESPESA EMPENHADA</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71052245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33313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idx="1"/>
            <p:extLst>
              <p:ext uri="{D42A27DB-BD31-4B8C-83A1-F6EECF244321}">
                <p14:modId xmlns:p14="http://schemas.microsoft.com/office/powerpoint/2010/main" val="2025209201"/>
              </p:ext>
            </p:extLst>
          </p:nvPr>
        </p:nvGraphicFramePr>
        <p:xfrm>
          <a:off x="469480" y="673136"/>
          <a:ext cx="8229600" cy="6035040"/>
        </p:xfrm>
        <a:graphic>
          <a:graphicData uri="http://schemas.openxmlformats.org/drawingml/2006/table">
            <a:tbl>
              <a:tblPr firstRow="1" bandRow="1">
                <a:tableStyleId>{5C22544A-7EE6-4342-B048-85BDC9FD1C3A}</a:tableStyleId>
              </a:tblPr>
              <a:tblGrid>
                <a:gridCol w="4032448"/>
                <a:gridCol w="4197152"/>
              </a:tblGrid>
              <a:tr h="351358">
                <a:tc>
                  <a:txBody>
                    <a:bodyPr/>
                    <a:lstStyle/>
                    <a:p>
                      <a:r>
                        <a:rPr lang="pt-BR" dirty="0" smtClean="0"/>
                        <a:t>BALANÇO ORÇAMENTÁRIO</a:t>
                      </a:r>
                      <a:endParaRPr lang="pt-BR" dirty="0"/>
                    </a:p>
                  </a:txBody>
                  <a:tcPr/>
                </a:tc>
                <a:tc>
                  <a:txBody>
                    <a:bodyPr/>
                    <a:lstStyle/>
                    <a:p>
                      <a:pPr algn="r"/>
                      <a:r>
                        <a:rPr lang="pt-BR" dirty="0" smtClean="0"/>
                        <a:t>Até o Quadrimestre</a:t>
                      </a:r>
                      <a:endParaRPr lang="pt-BR" dirty="0"/>
                    </a:p>
                  </a:txBody>
                  <a:tcPr/>
                </a:tc>
              </a:tr>
              <a:tr h="351358">
                <a:tc>
                  <a:txBody>
                    <a:bodyPr/>
                    <a:lstStyle/>
                    <a:p>
                      <a:r>
                        <a:rPr lang="pt-BR" b="1" dirty="0" smtClean="0"/>
                        <a:t>RECEITAS</a:t>
                      </a:r>
                      <a:endParaRPr lang="pt-BR" b="1" dirty="0"/>
                    </a:p>
                  </a:txBody>
                  <a:tcPr/>
                </a:tc>
                <a:tc>
                  <a:txBody>
                    <a:bodyPr/>
                    <a:lstStyle/>
                    <a:p>
                      <a:pPr algn="r"/>
                      <a:endParaRPr lang="pt-BR" b="1" dirty="0"/>
                    </a:p>
                  </a:txBody>
                  <a:tcPr/>
                </a:tc>
              </a:tr>
              <a:tr h="351358">
                <a:tc>
                  <a:txBody>
                    <a:bodyPr/>
                    <a:lstStyle/>
                    <a:p>
                      <a:r>
                        <a:rPr lang="pt-BR" dirty="0" smtClean="0"/>
                        <a:t>Previsão Inicial</a:t>
                      </a:r>
                      <a:endParaRPr lang="pt-BR"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pt-BR" dirty="0" smtClean="0"/>
                        <a:t>73.000.000,00</a:t>
                      </a:r>
                      <a:endParaRPr lang="pt-BR" dirty="0"/>
                    </a:p>
                  </a:txBody>
                  <a:tcPr/>
                </a:tc>
              </a:tr>
              <a:tr h="351358">
                <a:tc>
                  <a:txBody>
                    <a:bodyPr/>
                    <a:lstStyle/>
                    <a:p>
                      <a:r>
                        <a:rPr lang="pt-BR" dirty="0" smtClean="0"/>
                        <a:t>Previsão</a:t>
                      </a:r>
                      <a:r>
                        <a:rPr lang="pt-BR" baseline="0" dirty="0" smtClean="0"/>
                        <a:t> Atualizada</a:t>
                      </a:r>
                      <a:endParaRPr lang="pt-BR" dirty="0"/>
                    </a:p>
                  </a:txBody>
                  <a:tcPr/>
                </a:tc>
                <a:tc>
                  <a:txBody>
                    <a:bodyPr/>
                    <a:lstStyle/>
                    <a:p>
                      <a:pPr algn="r"/>
                      <a:r>
                        <a:rPr lang="pt-BR" dirty="0" smtClean="0"/>
                        <a:t>73.000.000,00</a:t>
                      </a:r>
                      <a:endParaRPr lang="pt-BR" dirty="0"/>
                    </a:p>
                  </a:txBody>
                  <a:tcPr/>
                </a:tc>
              </a:tr>
              <a:tr h="351358">
                <a:tc>
                  <a:txBody>
                    <a:bodyPr/>
                    <a:lstStyle/>
                    <a:p>
                      <a:r>
                        <a:rPr lang="pt-BR" dirty="0" smtClean="0"/>
                        <a:t>Receita Realizadas</a:t>
                      </a:r>
                      <a:endParaRPr lang="pt-BR" dirty="0"/>
                    </a:p>
                  </a:txBody>
                  <a:tcPr/>
                </a:tc>
                <a:tc>
                  <a:txBody>
                    <a:bodyPr/>
                    <a:lstStyle/>
                    <a:p>
                      <a:pPr algn="r"/>
                      <a:r>
                        <a:rPr lang="pt-BR" dirty="0" smtClean="0"/>
                        <a:t>44.431.600,80</a:t>
                      </a:r>
                      <a:endParaRPr lang="pt-BR" dirty="0"/>
                    </a:p>
                  </a:txBody>
                  <a:tcPr/>
                </a:tc>
              </a:tr>
              <a:tr h="351358">
                <a:tc>
                  <a:txBody>
                    <a:bodyPr/>
                    <a:lstStyle/>
                    <a:p>
                      <a:r>
                        <a:rPr lang="pt-BR" dirty="0" smtClean="0"/>
                        <a:t>Déficit Orçamentário</a:t>
                      </a:r>
                      <a:endParaRPr lang="pt-BR" dirty="0"/>
                    </a:p>
                  </a:txBody>
                  <a:tcPr/>
                </a:tc>
                <a:tc>
                  <a:txBody>
                    <a:bodyPr/>
                    <a:lstStyle/>
                    <a:p>
                      <a:pPr algn="r"/>
                      <a:r>
                        <a:rPr lang="pt-BR" dirty="0" smtClean="0"/>
                        <a:t>0,00</a:t>
                      </a:r>
                      <a:endParaRPr lang="pt-BR" dirty="0"/>
                    </a:p>
                  </a:txBody>
                  <a:tcPr/>
                </a:tc>
              </a:tr>
              <a:tr h="351358">
                <a:tc>
                  <a:txBody>
                    <a:bodyPr/>
                    <a:lstStyle/>
                    <a:p>
                      <a:r>
                        <a:rPr lang="pt-BR" dirty="0" smtClean="0"/>
                        <a:t>Saldo de Exercícios  Anteriores (Créditos</a:t>
                      </a:r>
                      <a:r>
                        <a:rPr lang="pt-BR" baseline="0" dirty="0" smtClean="0"/>
                        <a:t> adicionais)</a:t>
                      </a:r>
                      <a:endParaRPr lang="pt-BR" dirty="0"/>
                    </a:p>
                  </a:txBody>
                  <a:tcPr/>
                </a:tc>
                <a:tc>
                  <a:txBody>
                    <a:bodyPr/>
                    <a:lstStyle/>
                    <a:p>
                      <a:pPr algn="r"/>
                      <a:r>
                        <a:rPr lang="pt-BR" dirty="0" smtClean="0"/>
                        <a:t>456.532,11</a:t>
                      </a:r>
                      <a:endParaRPr lang="pt-BR" dirty="0"/>
                    </a:p>
                  </a:txBody>
                  <a:tcPr/>
                </a:tc>
              </a:tr>
              <a:tr h="351358">
                <a:tc>
                  <a:txBody>
                    <a:bodyPr/>
                    <a:lstStyle/>
                    <a:p>
                      <a:r>
                        <a:rPr lang="pt-BR" b="1" dirty="0" smtClean="0"/>
                        <a:t>DESPESAS</a:t>
                      </a:r>
                      <a:endParaRPr lang="pt-BR" b="1" dirty="0"/>
                    </a:p>
                  </a:txBody>
                  <a:tcPr/>
                </a:tc>
                <a:tc>
                  <a:txBody>
                    <a:bodyPr/>
                    <a:lstStyle/>
                    <a:p>
                      <a:pPr algn="r"/>
                      <a:endParaRPr lang="pt-BR" b="1" dirty="0"/>
                    </a:p>
                  </a:txBody>
                  <a:tcPr/>
                </a:tc>
              </a:tr>
              <a:tr h="351358">
                <a:tc>
                  <a:txBody>
                    <a:bodyPr/>
                    <a:lstStyle/>
                    <a:p>
                      <a:r>
                        <a:rPr lang="pt-BR" dirty="0" smtClean="0"/>
                        <a:t>Dotação</a:t>
                      </a:r>
                      <a:r>
                        <a:rPr lang="pt-BR" baseline="0" dirty="0" smtClean="0"/>
                        <a:t> Inicial</a:t>
                      </a:r>
                      <a:endParaRPr lang="pt-BR" dirty="0"/>
                    </a:p>
                  </a:txBody>
                  <a:tcPr/>
                </a:tc>
                <a:tc>
                  <a:txBody>
                    <a:bodyPr/>
                    <a:lstStyle/>
                    <a:p>
                      <a:pPr algn="r"/>
                      <a:r>
                        <a:rPr lang="pt-BR" dirty="0" smtClean="0"/>
                        <a:t>73.000.000,00</a:t>
                      </a:r>
                      <a:endParaRPr lang="pt-BR" dirty="0"/>
                    </a:p>
                  </a:txBody>
                  <a:tcPr/>
                </a:tc>
              </a:tr>
              <a:tr h="351358">
                <a:tc>
                  <a:txBody>
                    <a:bodyPr/>
                    <a:lstStyle/>
                    <a:p>
                      <a:r>
                        <a:rPr lang="pt-BR" dirty="0" smtClean="0"/>
                        <a:t>Créditos</a:t>
                      </a:r>
                      <a:r>
                        <a:rPr lang="pt-BR" baseline="0" dirty="0" smtClean="0"/>
                        <a:t> adicionais (despesas empenhadas)</a:t>
                      </a:r>
                      <a:endParaRPr lang="pt-BR" dirty="0"/>
                    </a:p>
                  </a:txBody>
                  <a:tcPr/>
                </a:tc>
                <a:tc>
                  <a:txBody>
                    <a:bodyPr/>
                    <a:lstStyle/>
                    <a:p>
                      <a:pPr algn="r"/>
                      <a:r>
                        <a:rPr lang="pt-BR" dirty="0" smtClean="0"/>
                        <a:t>2.160.281,37</a:t>
                      </a:r>
                      <a:endParaRPr lang="pt-BR" dirty="0"/>
                    </a:p>
                  </a:txBody>
                  <a:tcPr/>
                </a:tc>
              </a:tr>
              <a:tr h="351358">
                <a:tc>
                  <a:txBody>
                    <a:bodyPr/>
                    <a:lstStyle/>
                    <a:p>
                      <a:r>
                        <a:rPr lang="pt-BR" dirty="0" smtClean="0"/>
                        <a:t>Dotação Atualizada</a:t>
                      </a:r>
                      <a:endParaRPr lang="pt-BR" dirty="0"/>
                    </a:p>
                  </a:txBody>
                  <a:tcPr/>
                </a:tc>
                <a:tc>
                  <a:txBody>
                    <a:bodyPr/>
                    <a:lstStyle/>
                    <a:p>
                      <a:pPr algn="r"/>
                      <a:r>
                        <a:rPr lang="pt-BR" dirty="0" smtClean="0"/>
                        <a:t>75.160.281,37</a:t>
                      </a:r>
                      <a:endParaRPr lang="pt-BR" dirty="0"/>
                    </a:p>
                  </a:txBody>
                  <a:tcPr/>
                </a:tc>
              </a:tr>
              <a:tr h="351358">
                <a:tc>
                  <a:txBody>
                    <a:bodyPr/>
                    <a:lstStyle/>
                    <a:p>
                      <a:r>
                        <a:rPr lang="pt-BR" dirty="0" smtClean="0"/>
                        <a:t>Despesas Empenhadas</a:t>
                      </a:r>
                      <a:endParaRPr lang="pt-BR" dirty="0"/>
                    </a:p>
                  </a:txBody>
                  <a:tcPr/>
                </a:tc>
                <a:tc>
                  <a:txBody>
                    <a:bodyPr/>
                    <a:lstStyle/>
                    <a:p>
                      <a:pPr algn="r"/>
                      <a:r>
                        <a:rPr lang="pt-BR" dirty="0" smtClean="0"/>
                        <a:t>43.390.150,20</a:t>
                      </a:r>
                      <a:endParaRPr lang="pt-BR" dirty="0"/>
                    </a:p>
                  </a:txBody>
                  <a:tcPr/>
                </a:tc>
              </a:tr>
              <a:tr h="351358">
                <a:tc>
                  <a:txBody>
                    <a:bodyPr/>
                    <a:lstStyle/>
                    <a:p>
                      <a:r>
                        <a:rPr lang="pt-BR" dirty="0" smtClean="0"/>
                        <a:t>Despesas Liquidadas</a:t>
                      </a:r>
                      <a:endParaRPr lang="pt-BR" dirty="0"/>
                    </a:p>
                  </a:txBody>
                  <a:tcPr/>
                </a:tc>
                <a:tc>
                  <a:txBody>
                    <a:bodyPr/>
                    <a:lstStyle/>
                    <a:p>
                      <a:pPr algn="r"/>
                      <a:r>
                        <a:rPr lang="pt-BR" dirty="0" smtClean="0"/>
                        <a:t>35.469.465,86</a:t>
                      </a:r>
                      <a:endParaRPr lang="pt-BR" dirty="0"/>
                    </a:p>
                  </a:txBody>
                  <a:tcPr/>
                </a:tc>
              </a:tr>
              <a:tr h="351358">
                <a:tc>
                  <a:txBody>
                    <a:bodyPr/>
                    <a:lstStyle/>
                    <a:p>
                      <a:r>
                        <a:rPr lang="pt-BR" dirty="0" smtClean="0"/>
                        <a:t>Despesas Pagas</a:t>
                      </a:r>
                      <a:endParaRPr lang="pt-BR" dirty="0"/>
                    </a:p>
                  </a:txBody>
                  <a:tcPr/>
                </a:tc>
                <a:tc>
                  <a:txBody>
                    <a:bodyPr/>
                    <a:lstStyle/>
                    <a:p>
                      <a:pPr algn="r"/>
                      <a:r>
                        <a:rPr lang="pt-BR" dirty="0" smtClean="0"/>
                        <a:t>34.011.953,61</a:t>
                      </a:r>
                      <a:endParaRPr lang="pt-BR" dirty="0"/>
                    </a:p>
                  </a:txBody>
                  <a:tcPr/>
                </a:tc>
              </a:tr>
              <a:tr h="351358">
                <a:tc>
                  <a:txBody>
                    <a:bodyPr/>
                    <a:lstStyle/>
                    <a:p>
                      <a:r>
                        <a:rPr lang="pt-BR" dirty="0" smtClean="0"/>
                        <a:t>Superávit Orçamentário</a:t>
                      </a:r>
                      <a:endParaRPr lang="pt-BR" dirty="0"/>
                    </a:p>
                  </a:txBody>
                  <a:tcPr/>
                </a:tc>
                <a:tc>
                  <a:txBody>
                    <a:bodyPr/>
                    <a:lstStyle/>
                    <a:p>
                      <a:pPr algn="r"/>
                      <a:r>
                        <a:rPr lang="pt-BR" dirty="0" smtClean="0"/>
                        <a:t>8.962.139,94</a:t>
                      </a:r>
                      <a:endParaRPr lang="pt-BR" dirty="0"/>
                    </a:p>
                  </a:txBody>
                  <a:tcPr/>
                </a:tc>
              </a:tr>
            </a:tbl>
          </a:graphicData>
        </a:graphic>
      </p:graphicFrame>
      <p:sp>
        <p:nvSpPr>
          <p:cNvPr id="2" name="CaixaDeTexto 1"/>
          <p:cNvSpPr txBox="1"/>
          <p:nvPr/>
        </p:nvSpPr>
        <p:spPr>
          <a:xfrm>
            <a:off x="899592" y="17206"/>
            <a:ext cx="7776864" cy="677108"/>
          </a:xfrm>
          <a:prstGeom prst="rect">
            <a:avLst/>
          </a:prstGeom>
          <a:noFill/>
        </p:spPr>
        <p:txBody>
          <a:bodyPr wrap="square" rtlCol="0">
            <a:spAutoFit/>
          </a:bodyPr>
          <a:lstStyle/>
          <a:p>
            <a:pPr algn="ctr"/>
            <a:r>
              <a:rPr lang="pt-BR" b="1" dirty="0" smtClean="0"/>
              <a:t>DEMONSTRATIVO SIMPLIFICADO  DO RELATÓRIO RESUMIDO DA EXECUÇÃO ORÇAMENTÁRIA – RREO (CONSOLIDADO EXECUTIVO X LEGISLATIVO</a:t>
            </a:r>
            <a:r>
              <a:rPr lang="pt-BR" sz="2000" b="1" dirty="0" smtClean="0"/>
              <a:t>)</a:t>
            </a:r>
            <a:endParaRPr lang="pt-BR" sz="2000" b="1" dirty="0"/>
          </a:p>
        </p:txBody>
      </p:sp>
    </p:spTree>
    <p:extLst>
      <p:ext uri="{BB962C8B-B14F-4D97-AF65-F5344CB8AC3E}">
        <p14:creationId xmlns:p14="http://schemas.microsoft.com/office/powerpoint/2010/main" val="3772160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ext uri="{D42A27DB-BD31-4B8C-83A1-F6EECF244321}">
                <p14:modId xmlns:p14="http://schemas.microsoft.com/office/powerpoint/2010/main" val="3753837057"/>
              </p:ext>
            </p:extLst>
          </p:nvPr>
        </p:nvGraphicFramePr>
        <p:xfrm>
          <a:off x="323529" y="2780928"/>
          <a:ext cx="8352925" cy="1691640"/>
        </p:xfrm>
        <a:graphic>
          <a:graphicData uri="http://schemas.openxmlformats.org/drawingml/2006/table">
            <a:tbl>
              <a:tblPr firstRow="1" bandRow="1">
                <a:tableStyleId>{5C22544A-7EE6-4342-B048-85BDC9FD1C3A}</a:tableStyleId>
              </a:tblPr>
              <a:tblGrid>
                <a:gridCol w="2232247"/>
                <a:gridCol w="1440160"/>
                <a:gridCol w="1656184"/>
                <a:gridCol w="1440160"/>
                <a:gridCol w="1584174"/>
              </a:tblGrid>
              <a:tr h="370840">
                <a:tc>
                  <a:txBody>
                    <a:bodyPr/>
                    <a:lstStyle/>
                    <a:p>
                      <a:r>
                        <a:rPr lang="pt-BR" sz="1600" dirty="0" smtClean="0"/>
                        <a:t>RESTOS A PAGAR POR PODER</a:t>
                      </a:r>
                      <a:endParaRPr lang="pt-BR" sz="1600" dirty="0"/>
                    </a:p>
                  </a:txBody>
                  <a:tcPr/>
                </a:tc>
                <a:tc>
                  <a:txBody>
                    <a:bodyPr/>
                    <a:lstStyle/>
                    <a:p>
                      <a:r>
                        <a:rPr lang="pt-BR" sz="1600" dirty="0" smtClean="0"/>
                        <a:t>INSCRIÇÃO</a:t>
                      </a:r>
                      <a:endParaRPr lang="pt-BR" sz="1600" dirty="0"/>
                    </a:p>
                  </a:txBody>
                  <a:tcPr/>
                </a:tc>
                <a:tc>
                  <a:txBody>
                    <a:bodyPr/>
                    <a:lstStyle/>
                    <a:p>
                      <a:r>
                        <a:rPr lang="pt-BR" sz="1600" dirty="0" smtClean="0"/>
                        <a:t>CANCELAMENTO</a:t>
                      </a:r>
                    </a:p>
                  </a:txBody>
                  <a:tcPr/>
                </a:tc>
                <a:tc>
                  <a:txBody>
                    <a:bodyPr/>
                    <a:lstStyle/>
                    <a:p>
                      <a:r>
                        <a:rPr lang="pt-BR" sz="1600" dirty="0" smtClean="0"/>
                        <a:t>PAGAMENTO</a:t>
                      </a:r>
                      <a:endParaRPr lang="pt-BR" sz="1600" dirty="0"/>
                    </a:p>
                  </a:txBody>
                  <a:tcPr/>
                </a:tc>
                <a:tc>
                  <a:txBody>
                    <a:bodyPr/>
                    <a:lstStyle/>
                    <a:p>
                      <a:r>
                        <a:rPr lang="pt-BR" sz="1600" dirty="0" smtClean="0"/>
                        <a:t>SALDO A PAGAR</a:t>
                      </a:r>
                      <a:endParaRPr lang="pt-BR" sz="1600" dirty="0"/>
                    </a:p>
                  </a:txBody>
                  <a:tcPr/>
                </a:tc>
              </a:tr>
              <a:tr h="370840">
                <a:tc>
                  <a:txBody>
                    <a:bodyPr/>
                    <a:lstStyle/>
                    <a:p>
                      <a:r>
                        <a:rPr lang="pt-BR" dirty="0" smtClean="0"/>
                        <a:t>   Executivo</a:t>
                      </a:r>
                      <a:endParaRPr lang="pt-BR" dirty="0"/>
                    </a:p>
                  </a:txBody>
                  <a:tcPr/>
                </a:tc>
                <a:tc>
                  <a:txBody>
                    <a:bodyPr/>
                    <a:lstStyle/>
                    <a:p>
                      <a:pPr algn="r"/>
                      <a:r>
                        <a:rPr lang="pt-BR" dirty="0" smtClean="0"/>
                        <a:t>4.555.031,27</a:t>
                      </a:r>
                      <a:endParaRPr lang="pt-BR" dirty="0"/>
                    </a:p>
                  </a:txBody>
                  <a:tcPr/>
                </a:tc>
                <a:tc>
                  <a:txBody>
                    <a:bodyPr/>
                    <a:lstStyle/>
                    <a:p>
                      <a:pPr algn="r"/>
                      <a:r>
                        <a:rPr lang="pt-BR" dirty="0" smtClean="0"/>
                        <a:t>(123.301,85)</a:t>
                      </a:r>
                      <a:endParaRPr lang="pt-BR" dirty="0"/>
                    </a:p>
                  </a:txBody>
                  <a:tcPr/>
                </a:tc>
                <a:tc>
                  <a:txBody>
                    <a:bodyPr/>
                    <a:lstStyle/>
                    <a:p>
                      <a:pPr algn="r"/>
                      <a:r>
                        <a:rPr lang="pt-BR" dirty="0" smtClean="0"/>
                        <a:t>1.475.043,88</a:t>
                      </a:r>
                      <a:endParaRPr lang="pt-BR" dirty="0"/>
                    </a:p>
                  </a:txBody>
                  <a:tcPr/>
                </a:tc>
                <a:tc>
                  <a:txBody>
                    <a:bodyPr/>
                    <a:lstStyle/>
                    <a:p>
                      <a:pPr algn="r"/>
                      <a:r>
                        <a:rPr lang="pt-BR" dirty="0" smtClean="0"/>
                        <a:t>2.956.685,54</a:t>
                      </a:r>
                      <a:endParaRPr lang="pt-BR" dirty="0"/>
                    </a:p>
                  </a:txBody>
                  <a:tcPr/>
                </a:tc>
              </a:tr>
              <a:tr h="370840">
                <a:tc>
                  <a:txBody>
                    <a:bodyPr/>
                    <a:lstStyle/>
                    <a:p>
                      <a:r>
                        <a:rPr lang="pt-BR" dirty="0" smtClean="0"/>
                        <a:t>   Legislativo</a:t>
                      </a:r>
                      <a:endParaRPr lang="pt-BR" dirty="0"/>
                    </a:p>
                  </a:txBody>
                  <a:tcPr/>
                </a:tc>
                <a:tc>
                  <a:txBody>
                    <a:bodyPr/>
                    <a:lstStyle/>
                    <a:p>
                      <a:pPr algn="r"/>
                      <a:r>
                        <a:rPr lang="pt-BR" dirty="0" smtClean="0"/>
                        <a:t>10.182.18</a:t>
                      </a:r>
                      <a:endParaRPr lang="pt-BR" dirty="0"/>
                    </a:p>
                  </a:txBody>
                  <a:tcPr/>
                </a:tc>
                <a:tc>
                  <a:txBody>
                    <a:bodyPr/>
                    <a:lstStyle/>
                    <a:p>
                      <a:pPr algn="r"/>
                      <a:endParaRPr lang="pt-BR" dirty="0"/>
                    </a:p>
                  </a:txBody>
                  <a:tcPr/>
                </a:tc>
                <a:tc>
                  <a:txBody>
                    <a:bodyPr/>
                    <a:lstStyle/>
                    <a:p>
                      <a:pPr algn="r"/>
                      <a:r>
                        <a:rPr lang="pt-BR" dirty="0" smtClean="0"/>
                        <a:t>2.682,18</a:t>
                      </a:r>
                      <a:endParaRPr lang="pt-BR" dirty="0"/>
                    </a:p>
                  </a:txBody>
                  <a:tcPr/>
                </a:tc>
                <a:tc>
                  <a:txBody>
                    <a:bodyPr/>
                    <a:lstStyle/>
                    <a:p>
                      <a:pPr algn="r"/>
                      <a:r>
                        <a:rPr lang="pt-BR" dirty="0" smtClean="0"/>
                        <a:t>7.500,00</a:t>
                      </a:r>
                      <a:endParaRPr lang="pt-BR" dirty="0"/>
                    </a:p>
                  </a:txBody>
                  <a:tcPr/>
                </a:tc>
              </a:tr>
              <a:tr h="370840">
                <a:tc>
                  <a:txBody>
                    <a:bodyPr/>
                    <a:lstStyle/>
                    <a:p>
                      <a:r>
                        <a:rPr lang="pt-BR" dirty="0" smtClean="0"/>
                        <a:t>TOTAL</a:t>
                      </a:r>
                      <a:endParaRPr lang="pt-BR" dirty="0"/>
                    </a:p>
                  </a:txBody>
                  <a:tcPr/>
                </a:tc>
                <a:tc>
                  <a:txBody>
                    <a:bodyPr/>
                    <a:lstStyle/>
                    <a:p>
                      <a:pPr algn="r"/>
                      <a:r>
                        <a:rPr lang="pt-BR" dirty="0" smtClean="0"/>
                        <a:t>4.565.213,45</a:t>
                      </a:r>
                      <a:endParaRPr lang="pt-BR" dirty="0"/>
                    </a:p>
                  </a:txBody>
                  <a:tcPr/>
                </a:tc>
                <a:tc>
                  <a:txBody>
                    <a:bodyPr/>
                    <a:lstStyle/>
                    <a:p>
                      <a:pPr algn="r"/>
                      <a:r>
                        <a:rPr lang="pt-BR" dirty="0" smtClean="0"/>
                        <a:t>123.301,85</a:t>
                      </a:r>
                      <a:endParaRPr lang="pt-BR" dirty="0"/>
                    </a:p>
                  </a:txBody>
                  <a:tcPr/>
                </a:tc>
                <a:tc>
                  <a:txBody>
                    <a:bodyPr/>
                    <a:lstStyle/>
                    <a:p>
                      <a:pPr algn="r"/>
                      <a:r>
                        <a:rPr lang="pt-BR" dirty="0" smtClean="0"/>
                        <a:t>1.215.118,50</a:t>
                      </a:r>
                      <a:endParaRPr lang="pt-BR" dirty="0"/>
                    </a:p>
                  </a:txBody>
                  <a:tcPr/>
                </a:tc>
                <a:tc>
                  <a:txBody>
                    <a:bodyPr/>
                    <a:lstStyle/>
                    <a:p>
                      <a:pPr algn="r"/>
                      <a:r>
                        <a:rPr lang="pt-BR" dirty="0" smtClean="0"/>
                        <a:t>2.964.185,54</a:t>
                      </a:r>
                      <a:endParaRPr lang="pt-BR" dirty="0"/>
                    </a:p>
                  </a:txBody>
                  <a:tcPr/>
                </a:tc>
              </a:tr>
            </a:tbl>
          </a:graphicData>
        </a:graphic>
      </p:graphicFrame>
      <p:sp>
        <p:nvSpPr>
          <p:cNvPr id="3" name="CaixaDeTexto 2"/>
          <p:cNvSpPr txBox="1"/>
          <p:nvPr/>
        </p:nvSpPr>
        <p:spPr>
          <a:xfrm>
            <a:off x="899592" y="1007730"/>
            <a:ext cx="7200800" cy="861774"/>
          </a:xfrm>
          <a:prstGeom prst="rect">
            <a:avLst/>
          </a:prstGeom>
          <a:noFill/>
        </p:spPr>
        <p:txBody>
          <a:bodyPr wrap="square" rtlCol="0">
            <a:spAutoFit/>
          </a:bodyPr>
          <a:lstStyle/>
          <a:p>
            <a:pPr algn="ctr"/>
            <a:r>
              <a:rPr lang="pt-BR" sz="2500" b="1" dirty="0" smtClean="0"/>
              <a:t>RESUMO DOS RESTOS À PAGAR</a:t>
            </a:r>
          </a:p>
          <a:p>
            <a:pPr algn="ctr"/>
            <a:r>
              <a:rPr lang="pt-BR" sz="2500" b="1" dirty="0" smtClean="0"/>
              <a:t>(Consolidado 1º 2 º quadrimestres) </a:t>
            </a:r>
            <a:endParaRPr lang="pt-BR" sz="2500" b="1" dirty="0"/>
          </a:p>
        </p:txBody>
      </p:sp>
    </p:spTree>
    <p:extLst>
      <p:ext uri="{BB962C8B-B14F-4D97-AF65-F5344CB8AC3E}">
        <p14:creationId xmlns:p14="http://schemas.microsoft.com/office/powerpoint/2010/main" val="22836089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pt-BR" b="1" dirty="0" smtClean="0"/>
              <a:t/>
            </a:r>
            <a:br>
              <a:rPr lang="pt-BR" b="1" dirty="0" smtClean="0"/>
            </a:br>
            <a:r>
              <a:rPr lang="pt-BR" b="1" dirty="0" smtClean="0"/>
              <a:t>ALGUMAS DAS AÇÕES REALIZADAS NO 2º QUADRIMESTRE de 2017</a:t>
            </a:r>
            <a:br>
              <a:rPr lang="pt-BR" b="1" dirty="0" smtClean="0"/>
            </a:br>
            <a:endParaRPr lang="pt-BR" b="1" dirty="0"/>
          </a:p>
        </p:txBody>
      </p:sp>
      <p:pic>
        <p:nvPicPr>
          <p:cNvPr id="4" name="irc_mi" descr="http://cdn.fecam.org.br/images/municipios/brasao/90x90/capivaridebaixo.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188640"/>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837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SECRETARIA DE OBRAS E VIAÇÃO</a:t>
            </a:r>
            <a:endParaRPr lang="pt-BR" dirty="0"/>
          </a:p>
        </p:txBody>
      </p:sp>
      <p:sp>
        <p:nvSpPr>
          <p:cNvPr id="3" name="Espaço Reservado para Conteúdo 2"/>
          <p:cNvSpPr>
            <a:spLocks noGrp="1"/>
          </p:cNvSpPr>
          <p:nvPr>
            <p:ph idx="1"/>
          </p:nvPr>
        </p:nvSpPr>
        <p:spPr/>
        <p:txBody>
          <a:bodyPr>
            <a:normAutofit/>
          </a:bodyPr>
          <a:lstStyle/>
          <a:p>
            <a:pPr marL="0" indent="0">
              <a:buNone/>
            </a:pPr>
            <a:r>
              <a:rPr lang="pt-BR" b="1" dirty="0" smtClean="0"/>
              <a:t>Relatório </a:t>
            </a:r>
            <a:r>
              <a:rPr lang="pt-BR" b="1" dirty="0"/>
              <a:t>de </a:t>
            </a:r>
            <a:r>
              <a:rPr lang="pt-BR" b="1" dirty="0" smtClean="0"/>
              <a:t>Execução</a:t>
            </a:r>
          </a:p>
          <a:p>
            <a:pPr marL="0" indent="0">
              <a:buNone/>
            </a:pPr>
            <a:r>
              <a:rPr lang="pt-BR" b="1" dirty="0"/>
              <a:t>Período: </a:t>
            </a:r>
            <a:r>
              <a:rPr lang="pt-BR" b="1" dirty="0" smtClean="0"/>
              <a:t>2° QUADRIMESTRE</a:t>
            </a:r>
            <a:endParaRPr lang="pt-BR" b="1" dirty="0"/>
          </a:p>
          <a:p>
            <a:r>
              <a:rPr lang="pt-BR" dirty="0" smtClean="0"/>
              <a:t>Obra </a:t>
            </a:r>
            <a:r>
              <a:rPr lang="pt-BR" dirty="0"/>
              <a:t>de Recuperação das Bocas de </a:t>
            </a:r>
            <a:r>
              <a:rPr lang="pt-BR" dirty="0" smtClean="0"/>
              <a:t>Lobo</a:t>
            </a:r>
          </a:p>
          <a:p>
            <a:r>
              <a:rPr lang="pt-BR" dirty="0" smtClean="0"/>
              <a:t>Ampliação </a:t>
            </a:r>
            <a:r>
              <a:rPr lang="pt-BR" dirty="0"/>
              <a:t>da Rede de Drenagem </a:t>
            </a:r>
            <a:r>
              <a:rPr lang="pt-BR" dirty="0" smtClean="0"/>
              <a:t>e </a:t>
            </a:r>
            <a:r>
              <a:rPr lang="pt-BR" dirty="0"/>
              <a:t>Esgoto na rua José B. de Souza, com a colocação de 70 tubos de </a:t>
            </a:r>
            <a:r>
              <a:rPr lang="pt-BR" dirty="0" smtClean="0"/>
              <a:t>concreto. Com </a:t>
            </a:r>
            <a:r>
              <a:rPr lang="pt-BR" dirty="0"/>
              <a:t>a ampliação foi possível ligar a rede de esgoto de 10 residências inicialmente.</a:t>
            </a:r>
          </a:p>
          <a:p>
            <a:endParaRPr lang="pt-BR" dirty="0"/>
          </a:p>
        </p:txBody>
      </p:sp>
    </p:spTree>
    <p:extLst>
      <p:ext uri="{BB962C8B-B14F-4D97-AF65-F5344CB8AC3E}">
        <p14:creationId xmlns:p14="http://schemas.microsoft.com/office/powerpoint/2010/main" val="1538802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SECRETARIA DE OBRAS E VIAÇÃO</a:t>
            </a:r>
            <a:endParaRPr lang="pt-BR" dirty="0"/>
          </a:p>
        </p:txBody>
      </p:sp>
      <p:sp>
        <p:nvSpPr>
          <p:cNvPr id="3" name="Espaço Reservado para Conteúdo 2"/>
          <p:cNvSpPr>
            <a:spLocks noGrp="1"/>
          </p:cNvSpPr>
          <p:nvPr>
            <p:ph idx="1"/>
          </p:nvPr>
        </p:nvSpPr>
        <p:spPr/>
        <p:txBody>
          <a:bodyPr>
            <a:normAutofit/>
          </a:bodyPr>
          <a:lstStyle/>
          <a:p>
            <a:endParaRPr lang="pt-BR" dirty="0" smtClean="0"/>
          </a:p>
          <a:p>
            <a:r>
              <a:rPr lang="pt-BR" dirty="0" smtClean="0"/>
              <a:t>Reforma de casas populares (famílias em vulnerabilidade);</a:t>
            </a:r>
          </a:p>
          <a:p>
            <a:r>
              <a:rPr lang="pt-BR" dirty="0" smtClean="0"/>
              <a:t>Colocação de redutores de velocidades em cruzamentos (100 tachões).</a:t>
            </a:r>
            <a:endParaRPr lang="pt-BR" dirty="0"/>
          </a:p>
        </p:txBody>
      </p:sp>
    </p:spTree>
    <p:extLst>
      <p:ext uri="{BB962C8B-B14F-4D97-AF65-F5344CB8AC3E}">
        <p14:creationId xmlns:p14="http://schemas.microsoft.com/office/powerpoint/2010/main" val="32530808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79512" y="260648"/>
            <a:ext cx="8712968" cy="584775"/>
          </a:xfrm>
          <a:prstGeom prst="rect">
            <a:avLst/>
          </a:prstGeom>
        </p:spPr>
        <p:txBody>
          <a:bodyPr wrap="square">
            <a:spAutoFit/>
          </a:bodyPr>
          <a:lstStyle/>
          <a:p>
            <a:pPr algn="ctr"/>
            <a:r>
              <a:rPr lang="pt-BR" sz="3200" dirty="0" smtClean="0"/>
              <a:t>Aquisição de 01 Caminhão</a:t>
            </a:r>
          </a:p>
        </p:txBody>
      </p:sp>
      <p:pic>
        <p:nvPicPr>
          <p:cNvPr id="3074" name="Picture 2" descr="F:\16814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2736"/>
            <a:ext cx="9144000" cy="5424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624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79512" y="260648"/>
            <a:ext cx="8712968" cy="1077218"/>
          </a:xfrm>
          <a:prstGeom prst="rect">
            <a:avLst/>
          </a:prstGeom>
        </p:spPr>
        <p:txBody>
          <a:bodyPr wrap="square">
            <a:spAutoFit/>
          </a:bodyPr>
          <a:lstStyle/>
          <a:p>
            <a:pPr algn="ctr"/>
            <a:r>
              <a:rPr lang="pt-BR" sz="3200" dirty="0"/>
              <a:t>Coleta de </a:t>
            </a:r>
            <a:r>
              <a:rPr lang="pt-BR" sz="3200" dirty="0" smtClean="0"/>
              <a:t>Entulhos num total 432 m³recolhidos, em 36 viagens realizadas.</a:t>
            </a:r>
          </a:p>
        </p:txBody>
      </p:sp>
      <p:pic>
        <p:nvPicPr>
          <p:cNvPr id="1027" name="Picture 3" descr="C:\Users\Cid\Downloads\18077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412776"/>
            <a:ext cx="8568952" cy="4968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949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23528" y="404664"/>
            <a:ext cx="8712968" cy="584775"/>
          </a:xfrm>
          <a:prstGeom prst="rect">
            <a:avLst/>
          </a:prstGeom>
        </p:spPr>
        <p:txBody>
          <a:bodyPr wrap="square">
            <a:spAutoFit/>
          </a:bodyPr>
          <a:lstStyle/>
          <a:p>
            <a:pPr algn="ctr"/>
            <a:r>
              <a:rPr lang="pt-BR" sz="3200" dirty="0" smtClean="0"/>
              <a:t>Obra </a:t>
            </a:r>
            <a:r>
              <a:rPr lang="pt-BR" sz="3200" dirty="0"/>
              <a:t>de Recuperação de </a:t>
            </a:r>
            <a:r>
              <a:rPr lang="pt-BR" sz="3200" dirty="0" smtClean="0"/>
              <a:t>Vias na zona rural. </a:t>
            </a: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250955"/>
            <a:ext cx="7200800" cy="529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338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88640"/>
            <a:ext cx="8229600" cy="1575048"/>
          </a:xfrm>
        </p:spPr>
        <p:txBody>
          <a:bodyPr>
            <a:normAutofit fontScale="90000"/>
          </a:bodyPr>
          <a:lstStyle/>
          <a:p>
            <a:r>
              <a:rPr lang="en-GB" dirty="0">
                <a:solidFill>
                  <a:srgbClr val="000000"/>
                </a:solidFill>
                <a:latin typeface="Arial Black" pitchFamily="34" charset="0"/>
              </a:rPr>
              <a:t/>
            </a:r>
            <a:br>
              <a:rPr lang="en-GB" dirty="0">
                <a:solidFill>
                  <a:srgbClr val="000000"/>
                </a:solidFill>
                <a:latin typeface="Arial Black" pitchFamily="34" charset="0"/>
              </a:rPr>
            </a:br>
            <a:r>
              <a:rPr lang="en-GB" dirty="0" smtClean="0">
                <a:solidFill>
                  <a:srgbClr val="000000"/>
                </a:solidFill>
                <a:latin typeface="Arial Black" pitchFamily="34" charset="0"/>
              </a:rPr>
              <a:t/>
            </a:r>
            <a:br>
              <a:rPr lang="en-GB" dirty="0" smtClean="0">
                <a:solidFill>
                  <a:srgbClr val="000000"/>
                </a:solidFill>
                <a:latin typeface="Arial Black" pitchFamily="34" charset="0"/>
              </a:rPr>
            </a:br>
            <a:r>
              <a:rPr lang="en-GB" dirty="0" smtClean="0">
                <a:solidFill>
                  <a:srgbClr val="000000"/>
                </a:solidFill>
                <a:latin typeface="Arial Black" pitchFamily="34" charset="0"/>
              </a:rPr>
              <a:t>AUDIÊNCIA </a:t>
            </a:r>
            <a:r>
              <a:rPr lang="en-GB" dirty="0">
                <a:solidFill>
                  <a:srgbClr val="000000"/>
                </a:solidFill>
                <a:latin typeface="Arial Black" pitchFamily="34" charset="0"/>
              </a:rPr>
              <a:t>PÚBLICA</a:t>
            </a:r>
            <a:br>
              <a:rPr lang="en-GB" dirty="0">
                <a:solidFill>
                  <a:srgbClr val="000000"/>
                </a:solidFill>
                <a:latin typeface="Arial Black" pitchFamily="34" charset="0"/>
              </a:rPr>
            </a:br>
            <a:r>
              <a:rPr lang="en-GB" dirty="0" smtClean="0">
                <a:solidFill>
                  <a:srgbClr val="000000"/>
                </a:solidFill>
                <a:latin typeface="Arial Black" pitchFamily="34" charset="0"/>
              </a:rPr>
              <a:t>2º </a:t>
            </a:r>
            <a:r>
              <a:rPr lang="en-GB" dirty="0" err="1">
                <a:solidFill>
                  <a:srgbClr val="000000"/>
                </a:solidFill>
                <a:latin typeface="Arial Black" pitchFamily="34" charset="0"/>
              </a:rPr>
              <a:t>Quadrimestre</a:t>
            </a:r>
            <a:r>
              <a:rPr lang="en-GB" dirty="0">
                <a:solidFill>
                  <a:srgbClr val="000000"/>
                </a:solidFill>
                <a:latin typeface="Arial Black" pitchFamily="34" charset="0"/>
              </a:rPr>
              <a:t/>
            </a:r>
            <a:br>
              <a:rPr lang="en-GB" dirty="0">
                <a:solidFill>
                  <a:srgbClr val="000000"/>
                </a:solidFill>
                <a:latin typeface="Arial Black" pitchFamily="34" charset="0"/>
              </a:rPr>
            </a:br>
            <a:r>
              <a:rPr lang="en-GB" dirty="0">
                <a:solidFill>
                  <a:srgbClr val="DDDDDD"/>
                </a:solidFill>
                <a:latin typeface="Arial Black" pitchFamily="34" charset="0"/>
              </a:rPr>
              <a:t/>
            </a:r>
            <a:br>
              <a:rPr lang="en-GB" dirty="0">
                <a:solidFill>
                  <a:srgbClr val="DDDDDD"/>
                </a:solidFill>
                <a:latin typeface="Arial Black" pitchFamily="34" charset="0"/>
              </a:rPr>
            </a:br>
            <a:endParaRPr lang="pt-BR" dirty="0"/>
          </a:p>
        </p:txBody>
      </p:sp>
      <p:sp>
        <p:nvSpPr>
          <p:cNvPr id="3" name="Espaço Reservado para Conteúdo 2"/>
          <p:cNvSpPr>
            <a:spLocks noGrp="1"/>
          </p:cNvSpPr>
          <p:nvPr>
            <p:ph idx="1"/>
          </p:nvPr>
        </p:nvSpPr>
        <p:spPr/>
        <p:txBody>
          <a:bodyPr>
            <a:normAutofit fontScale="92500" lnSpcReduction="10000"/>
          </a:bodyPr>
          <a:lstStyle/>
          <a:p>
            <a:endParaRPr lang="en-GB" dirty="0" smtClean="0">
              <a:solidFill>
                <a:srgbClr val="000000"/>
              </a:solidFill>
              <a:effectLst>
                <a:outerShdw blurRad="38100" dist="38100" dir="2700000" algn="tl">
                  <a:srgbClr val="FFFFFF"/>
                </a:outerShdw>
              </a:effectLst>
              <a:latin typeface="Verdana" pitchFamily="34" charset="0"/>
            </a:endParaRPr>
          </a:p>
          <a:p>
            <a:r>
              <a:rPr lang="en-GB" dirty="0" smtClean="0">
                <a:solidFill>
                  <a:srgbClr val="000000"/>
                </a:solidFill>
                <a:effectLst>
                  <a:outerShdw blurRad="38100" dist="38100" dir="2700000" algn="tl">
                    <a:srgbClr val="FFFFFF"/>
                  </a:outerShdw>
                </a:effectLst>
                <a:latin typeface="Verdana" pitchFamily="34" charset="0"/>
              </a:rPr>
              <a:t>RECEITAS PÚBLICAS</a:t>
            </a:r>
          </a:p>
          <a:p>
            <a:r>
              <a:rPr lang="en-GB" dirty="0" smtClean="0">
                <a:solidFill>
                  <a:srgbClr val="000000"/>
                </a:solidFill>
                <a:effectLst>
                  <a:outerShdw blurRad="38100" dist="38100" dir="2700000" algn="tl">
                    <a:srgbClr val="FFFFFF"/>
                  </a:outerShdw>
                </a:effectLst>
                <a:latin typeface="Verdana" pitchFamily="34" charset="0"/>
              </a:rPr>
              <a:t>DESPESAS PÚBLICAS</a:t>
            </a:r>
          </a:p>
          <a:p>
            <a:r>
              <a:rPr lang="en-GB" dirty="0" smtClean="0">
                <a:solidFill>
                  <a:srgbClr val="000000"/>
                </a:solidFill>
                <a:effectLst>
                  <a:outerShdw blurRad="38100" dist="38100" dir="2700000" algn="tl">
                    <a:srgbClr val="FFFFFF"/>
                  </a:outerShdw>
                </a:effectLst>
                <a:latin typeface="Verdana" pitchFamily="34" charset="0"/>
              </a:rPr>
              <a:t>LIMITES LEGAIS E CONSTITUCIONAIS</a:t>
            </a:r>
          </a:p>
          <a:p>
            <a:r>
              <a:rPr lang="en-GB" dirty="0" smtClean="0">
                <a:solidFill>
                  <a:srgbClr val="000000"/>
                </a:solidFill>
                <a:effectLst>
                  <a:outerShdw blurRad="38100" dist="38100" dir="2700000" algn="tl">
                    <a:srgbClr val="FFFFFF"/>
                  </a:outerShdw>
                </a:effectLst>
                <a:latin typeface="Verdana" pitchFamily="34" charset="0"/>
              </a:rPr>
              <a:t>ACOMPANHAMENTO DAS METAS QUADRIMESTRAL</a:t>
            </a:r>
          </a:p>
          <a:p>
            <a:r>
              <a:rPr lang="en-GB" dirty="0" smtClean="0">
                <a:solidFill>
                  <a:srgbClr val="000000"/>
                </a:solidFill>
                <a:effectLst>
                  <a:outerShdw blurRad="38100" dist="38100" dir="2700000" algn="tl">
                    <a:srgbClr val="FFFFFF"/>
                  </a:outerShdw>
                </a:effectLst>
                <a:latin typeface="Verdana" pitchFamily="34" charset="0"/>
              </a:rPr>
              <a:t>RELATÓRIO RESUMIDO DA EXECUÇÃO ORÇAMENTÁRIA E</a:t>
            </a:r>
          </a:p>
          <a:p>
            <a:r>
              <a:rPr lang="en-GB" dirty="0" smtClean="0">
                <a:solidFill>
                  <a:srgbClr val="000000"/>
                </a:solidFill>
                <a:effectLst>
                  <a:outerShdw blurRad="38100" dist="38100" dir="2700000" algn="tl">
                    <a:srgbClr val="FFFFFF"/>
                  </a:outerShdw>
                </a:effectLst>
                <a:latin typeface="Verdana" pitchFamily="34" charset="0"/>
              </a:rPr>
              <a:t>AÇÕES REALIZADAS</a:t>
            </a:r>
            <a:endParaRPr lang="pt-BR" dirty="0"/>
          </a:p>
        </p:txBody>
      </p:sp>
      <p:pic>
        <p:nvPicPr>
          <p:cNvPr id="4" name="irc_mi" descr="http://cdn.fecam.org.br/images/municipios/brasao/90x90/capivaridebaixo.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188640"/>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4349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8682" y="116632"/>
            <a:ext cx="8229600" cy="2016224"/>
          </a:xfrm>
        </p:spPr>
        <p:txBody>
          <a:bodyPr>
            <a:noAutofit/>
          </a:bodyPr>
          <a:lstStyle/>
          <a:p>
            <a:r>
              <a:rPr lang="pt-BR" sz="3200" dirty="0" smtClean="0"/>
              <a:t>Realização de pinturas em </a:t>
            </a:r>
            <a:r>
              <a:rPr lang="pt-BR" sz="3200" dirty="0"/>
              <a:t>Faixas de Segurança/Pedestres, </a:t>
            </a:r>
            <a:r>
              <a:rPr lang="pt-BR" sz="3200" dirty="0" smtClean="0"/>
              <a:t>pinturas </a:t>
            </a:r>
            <a:r>
              <a:rPr lang="pt-BR" sz="3200" dirty="0"/>
              <a:t>de Lombadas e </a:t>
            </a:r>
            <a:r>
              <a:rPr lang="pt-BR" sz="3200" dirty="0" smtClean="0"/>
              <a:t>pinturas </a:t>
            </a:r>
            <a:r>
              <a:rPr lang="pt-BR" sz="3200" dirty="0"/>
              <a:t>de </a:t>
            </a:r>
            <a:r>
              <a:rPr lang="pt-BR" sz="3200" dirty="0" smtClean="0"/>
              <a:t>meio-fio.</a:t>
            </a:r>
            <a:endParaRPr lang="pt-BR" sz="3200" dirty="0"/>
          </a:p>
        </p:txBody>
      </p:sp>
      <p:pic>
        <p:nvPicPr>
          <p:cNvPr id="2050" name="Picture 2" descr="C:\Users\Cid\Downloads\175325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682" y="2132856"/>
            <a:ext cx="4572000" cy="461711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id\Downloads\1753252.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7714" y="2132856"/>
            <a:ext cx="4236285" cy="461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388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id\Downloads\173845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37224"/>
            <a:ext cx="8640960" cy="448812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p:cNvSpPr/>
          <p:nvPr/>
        </p:nvSpPr>
        <p:spPr>
          <a:xfrm>
            <a:off x="755576" y="401839"/>
            <a:ext cx="7722605" cy="1569660"/>
          </a:xfrm>
          <a:prstGeom prst="rect">
            <a:avLst/>
          </a:prstGeom>
        </p:spPr>
        <p:txBody>
          <a:bodyPr wrap="square">
            <a:spAutoFit/>
          </a:bodyPr>
          <a:lstStyle/>
          <a:p>
            <a:pPr algn="ctr"/>
            <a:r>
              <a:rPr lang="pt-BR" sz="3200" dirty="0"/>
              <a:t>A Secretaria de Obras prossegue a todo o vapor com a operação tapa-buracos pela cidade</a:t>
            </a:r>
            <a:r>
              <a:rPr lang="pt-BR" sz="3200" dirty="0" smtClean="0"/>
              <a:t>. Foram  quase 6.000 m². </a:t>
            </a:r>
            <a:endParaRPr lang="pt-BR" sz="3200" dirty="0"/>
          </a:p>
        </p:txBody>
      </p:sp>
    </p:spTree>
    <p:extLst>
      <p:ext uri="{BB962C8B-B14F-4D97-AF65-F5344CB8AC3E}">
        <p14:creationId xmlns:p14="http://schemas.microsoft.com/office/powerpoint/2010/main" val="1260849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600" dirty="0" smtClean="0"/>
              <a:t>SECRETARIA DE DESENVOLVIMENTO RURAL</a:t>
            </a:r>
            <a:endParaRPr lang="pt-BR" sz="3600" dirty="0"/>
          </a:p>
        </p:txBody>
      </p:sp>
      <p:sp>
        <p:nvSpPr>
          <p:cNvPr id="3" name="Espaço Reservado para Conteúdo 2"/>
          <p:cNvSpPr>
            <a:spLocks noGrp="1"/>
          </p:cNvSpPr>
          <p:nvPr>
            <p:ph idx="1"/>
          </p:nvPr>
        </p:nvSpPr>
        <p:spPr>
          <a:xfrm>
            <a:off x="457200" y="1600201"/>
            <a:ext cx="8229600" cy="3412976"/>
          </a:xfrm>
        </p:spPr>
        <p:txBody>
          <a:bodyPr/>
          <a:lstStyle/>
          <a:p>
            <a:pPr marL="0" indent="0">
              <a:buNone/>
            </a:pPr>
            <a:r>
              <a:rPr lang="pt-BR" dirty="0" smtClean="0"/>
              <a:t>Estrutura:</a:t>
            </a:r>
          </a:p>
          <a:p>
            <a:pPr marL="0" indent="0">
              <a:buNone/>
            </a:pPr>
            <a:r>
              <a:rPr lang="pt-BR" dirty="0" smtClean="0"/>
              <a:t>Equipe técnica num total de 28 colaboradores, entre eles “Garis, Serviços Gerais, Técnico Agrícola e Agropecuário.”</a:t>
            </a:r>
          </a:p>
          <a:p>
            <a:pPr marL="0" indent="0">
              <a:buNone/>
            </a:pPr>
            <a:r>
              <a:rPr lang="pt-BR" dirty="0" smtClean="0"/>
              <a:t>Maquinários: 3 tratores, 2 veículos, </a:t>
            </a:r>
            <a:r>
              <a:rPr lang="pt-BR" dirty="0"/>
              <a:t>5</a:t>
            </a:r>
            <a:r>
              <a:rPr lang="pt-BR" dirty="0" smtClean="0"/>
              <a:t> roçadeiras e 1 cortador de grama. </a:t>
            </a:r>
            <a:endParaRPr lang="pt-BR" dirty="0"/>
          </a:p>
        </p:txBody>
      </p:sp>
    </p:spTree>
    <p:extLst>
      <p:ext uri="{BB962C8B-B14F-4D97-AF65-F5344CB8AC3E}">
        <p14:creationId xmlns:p14="http://schemas.microsoft.com/office/powerpoint/2010/main" val="2557648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502411" y="620688"/>
            <a:ext cx="8229600" cy="1143000"/>
          </a:xfrm>
        </p:spPr>
        <p:txBody>
          <a:bodyPr>
            <a:normAutofit fontScale="90000"/>
          </a:bodyPr>
          <a:lstStyle/>
          <a:p>
            <a:r>
              <a:rPr lang="pt-BR" sz="3200" dirty="0" smtClean="0"/>
              <a:t>Serviços a comunidade: Horto</a:t>
            </a:r>
            <a:br>
              <a:rPr lang="pt-BR" sz="3200" dirty="0" smtClean="0"/>
            </a:br>
            <a:r>
              <a:rPr lang="pt-BR" sz="3200" dirty="0" smtClean="0"/>
              <a:t>Objetivo: distribuição de mudas ao público e as escolas</a:t>
            </a:r>
            <a:br>
              <a:rPr lang="pt-BR" sz="3200" dirty="0" smtClean="0"/>
            </a:br>
            <a:endParaRPr lang="pt-BR" sz="3200" dirty="0"/>
          </a:p>
        </p:txBody>
      </p:sp>
      <p:pic>
        <p:nvPicPr>
          <p:cNvPr id="4098" name="Picture 2" descr="C:\Users\Cid\AppData\Local\Temp\Rar$DIa0.379\IMG_23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79" y="1772816"/>
            <a:ext cx="3823974" cy="456016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Cid\AppData\Local\Temp\Rar$DIa0.856\IMG_24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7" y="1844824"/>
            <a:ext cx="4448043" cy="4488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736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57200" y="274638"/>
            <a:ext cx="8229600" cy="1143000"/>
          </a:xfrm>
        </p:spPr>
        <p:txBody>
          <a:bodyPr>
            <a:normAutofit/>
          </a:bodyPr>
          <a:lstStyle/>
          <a:p>
            <a:r>
              <a:rPr lang="pt-BR" sz="2800" dirty="0" smtClean="0"/>
              <a:t>Entrega de materiais de limpeza para as Garis</a:t>
            </a:r>
            <a:endParaRPr lang="pt-BR" sz="2800" dirty="0"/>
          </a:p>
        </p:txBody>
      </p:sp>
      <p:pic>
        <p:nvPicPr>
          <p:cNvPr id="5125" name="Picture 5" descr="C:\Users\Cid\AppData\Local\Temp\Rar$DIa0.424\IMG_25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8280920"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5173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200" dirty="0" smtClean="0"/>
              <a:t>Limpeza e revitalização de praças, jardins e vias públicas</a:t>
            </a:r>
            <a:endParaRPr lang="pt-BR" sz="3200" dirty="0"/>
          </a:p>
        </p:txBody>
      </p:sp>
      <p:pic>
        <p:nvPicPr>
          <p:cNvPr id="8194" name="Picture 2" descr="C:\Users\Cid\Downloads\166249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916832"/>
            <a:ext cx="8028384" cy="451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354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255" y="3717032"/>
            <a:ext cx="7601913" cy="271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descr="C:\Users\Cid\Downloads\1662496 (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670181"/>
            <a:ext cx="7776864" cy="278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350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066129"/>
          </a:xfrm>
        </p:spPr>
        <p:txBody>
          <a:bodyPr>
            <a:normAutofit fontScale="90000"/>
          </a:bodyPr>
          <a:lstStyle/>
          <a:p>
            <a:r>
              <a:rPr lang="pt-BR" dirty="0" smtClean="0"/>
              <a:t>Iluminação no acesso principal do Município.</a:t>
            </a:r>
            <a:endParaRPr lang="pt-BR" dirty="0"/>
          </a:p>
        </p:txBody>
      </p:sp>
      <p:sp>
        <p:nvSpPr>
          <p:cNvPr id="3" name="Espaço Reservado para Conteúdo 2"/>
          <p:cNvSpPr>
            <a:spLocks noGrp="1"/>
          </p:cNvSpPr>
          <p:nvPr>
            <p:ph idx="1"/>
          </p:nvPr>
        </p:nvSpPr>
        <p:spPr/>
        <p:txBody>
          <a:bodyPr/>
          <a:lstStyle/>
          <a:p>
            <a:endParaRPr lang="pt-BR"/>
          </a:p>
        </p:txBody>
      </p:sp>
      <p:pic>
        <p:nvPicPr>
          <p:cNvPr id="5122" name="Picture 2" descr="F:\175712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7"/>
            <a:ext cx="9144000" cy="504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974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Departamento de Segurança</a:t>
            </a:r>
            <a:endParaRPr lang="pt-BR" dirty="0"/>
          </a:p>
        </p:txBody>
      </p:sp>
      <p:sp>
        <p:nvSpPr>
          <p:cNvPr id="3" name="Espaço Reservado para Conteúdo 2"/>
          <p:cNvSpPr>
            <a:spLocks noGrp="1"/>
          </p:cNvSpPr>
          <p:nvPr>
            <p:ph idx="1"/>
          </p:nvPr>
        </p:nvSpPr>
        <p:spPr/>
        <p:txBody>
          <a:bodyPr>
            <a:normAutofit fontScale="77500" lnSpcReduction="20000"/>
          </a:bodyPr>
          <a:lstStyle/>
          <a:p>
            <a:r>
              <a:rPr lang="pt-BR" dirty="0" smtClean="0"/>
              <a:t>Atuando na proteção dos direitos humanos fundamentais, do exercício da cidadania e das liberdades públicas e também na preservação da vida, redução do sofrimento e diminuição das perdas, a Guarda Municipal vem realizando diversas atividades, entre elas:</a:t>
            </a:r>
          </a:p>
          <a:p>
            <a:r>
              <a:rPr lang="pt-BR" dirty="0" smtClean="0"/>
              <a:t>Patrulhamento preventivo com viatura- 01 Rádio Patrulha; </a:t>
            </a:r>
          </a:p>
          <a:p>
            <a:r>
              <a:rPr lang="pt-BR" dirty="0" smtClean="0"/>
              <a:t>Patrulhamento preventivo </a:t>
            </a:r>
            <a:r>
              <a:rPr lang="pt-BR" dirty="0" err="1" smtClean="0"/>
              <a:t>Bike</a:t>
            </a:r>
            <a:r>
              <a:rPr lang="pt-BR" dirty="0" smtClean="0"/>
              <a:t> Patrulha;</a:t>
            </a:r>
          </a:p>
          <a:p>
            <a:r>
              <a:rPr lang="pt-BR" dirty="0" smtClean="0"/>
              <a:t>Patrulhamento preventivo nas escolas;</a:t>
            </a:r>
          </a:p>
          <a:p>
            <a:r>
              <a:rPr lang="pt-BR" dirty="0" smtClean="0"/>
              <a:t>Patrulhamento preventivo patrimonial;</a:t>
            </a:r>
          </a:p>
          <a:p>
            <a:r>
              <a:rPr lang="pt-BR" dirty="0" smtClean="0"/>
              <a:t>Patrulhamento comunitário e em ruas comerciais.</a:t>
            </a:r>
          </a:p>
          <a:p>
            <a:r>
              <a:rPr lang="pt-BR" dirty="0" smtClean="0"/>
              <a:t>Auxílio no trânsito as diversas instituições da municipalidade. Ex.: Bloqueio de vias para manutenção asfáltica, saneamento, acidentes, </a:t>
            </a:r>
            <a:r>
              <a:rPr lang="pt-BR" dirty="0" err="1" smtClean="0"/>
              <a:t>blits</a:t>
            </a:r>
            <a:r>
              <a:rPr lang="pt-BR" dirty="0" smtClean="0"/>
              <a:t> educativas.</a:t>
            </a:r>
            <a:endParaRPr lang="pt-BR" dirty="0"/>
          </a:p>
        </p:txBody>
      </p:sp>
    </p:spTree>
    <p:extLst>
      <p:ext uri="{BB962C8B-B14F-4D97-AF65-F5344CB8AC3E}">
        <p14:creationId xmlns:p14="http://schemas.microsoft.com/office/powerpoint/2010/main" val="148391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smtClean="0"/>
              <a:t>Entrega de novos uniformes</a:t>
            </a:r>
            <a:endParaRPr lang="pt-BR" dirty="0"/>
          </a:p>
        </p:txBody>
      </p:sp>
      <p:sp>
        <p:nvSpPr>
          <p:cNvPr id="3" name="Espaço Reservado para Conteúdo 2"/>
          <p:cNvSpPr>
            <a:spLocks noGrp="1"/>
          </p:cNvSpPr>
          <p:nvPr>
            <p:ph idx="1"/>
          </p:nvPr>
        </p:nvSpPr>
        <p:spPr/>
        <p:txBody>
          <a:bodyPr/>
          <a:lstStyle/>
          <a:p>
            <a:endParaRPr lang="pt-BR"/>
          </a:p>
        </p:txBody>
      </p:sp>
      <p:pic>
        <p:nvPicPr>
          <p:cNvPr id="4098" name="Picture 2" descr="F:\17184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0768"/>
            <a:ext cx="9144000" cy="513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263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n-GB" dirty="0" smtClean="0">
                <a:solidFill>
                  <a:srgbClr val="000000"/>
                </a:solidFill>
                <a:effectLst>
                  <a:outerShdw blurRad="38100" dist="38100" dir="2700000" algn="tl">
                    <a:srgbClr val="C0C0C0"/>
                  </a:outerShdw>
                </a:effectLst>
                <a:latin typeface="Arial Black" pitchFamily="32" charset="0"/>
                <a:cs typeface="Arial Unicode MS" charset="0"/>
              </a:rPr>
              <a:t>RECEITAS PÚBLICAS</a:t>
            </a:r>
            <a:endParaRPr lang="pt-BR" dirty="0"/>
          </a:p>
        </p:txBody>
      </p:sp>
      <p:sp>
        <p:nvSpPr>
          <p:cNvPr id="3" name="Subtítulo 2"/>
          <p:cNvSpPr>
            <a:spLocks noGrp="1"/>
          </p:cNvSpPr>
          <p:nvPr>
            <p:ph type="subTitle" idx="1"/>
          </p:nvPr>
        </p:nvSpPr>
        <p:spPr/>
        <p:txBody>
          <a:bodyPr>
            <a:normAutofit/>
          </a:bodyPr>
          <a:lstStyle/>
          <a:p>
            <a:r>
              <a:rPr lang="pt-BR" dirty="0"/>
              <a:t>C</a:t>
            </a:r>
            <a:r>
              <a:rPr lang="pt-BR" dirty="0" smtClean="0"/>
              <a:t>onsolidação</a:t>
            </a:r>
          </a:p>
          <a:p>
            <a:r>
              <a:rPr lang="pt-BR" dirty="0" smtClean="0"/>
              <a:t>Período: 1° e 2° Quadrimestre</a:t>
            </a:r>
            <a:endParaRPr lang="pt-BR" dirty="0"/>
          </a:p>
        </p:txBody>
      </p:sp>
      <p:pic>
        <p:nvPicPr>
          <p:cNvPr id="4" name="irc_mi" descr="http://cdn.fecam.org.br/images/municipios/brasao/90x90/capivaridebaixo.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352" y="188640"/>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4904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Defesa Civil</a:t>
            </a:r>
            <a:endParaRPr lang="pt-BR" dirty="0"/>
          </a:p>
        </p:txBody>
      </p:sp>
      <p:sp>
        <p:nvSpPr>
          <p:cNvPr id="3" name="Espaço Reservado para Conteúdo 2"/>
          <p:cNvSpPr>
            <a:spLocks noGrp="1"/>
          </p:cNvSpPr>
          <p:nvPr>
            <p:ph idx="1"/>
          </p:nvPr>
        </p:nvSpPr>
        <p:spPr/>
        <p:txBody>
          <a:bodyPr>
            <a:normAutofit fontScale="85000" lnSpcReduction="10000"/>
          </a:bodyPr>
          <a:lstStyle/>
          <a:p>
            <a:pPr marL="0" indent="0">
              <a:buNone/>
            </a:pPr>
            <a:r>
              <a:rPr lang="pt-BR" dirty="0" smtClean="0"/>
              <a:t>A defesa civil ou proteção civil promove </a:t>
            </a:r>
            <a:r>
              <a:rPr lang="pt-BR" dirty="0"/>
              <a:t>ações preventivas, de socorro, assistenciais e reconstrutivas destinadas a evitar ou minimizar os desastres naturais e os incidentes tecnológicos, preservar o moral da população e restabelecer a normalidade </a:t>
            </a:r>
            <a:r>
              <a:rPr lang="pt-BR" dirty="0" smtClean="0"/>
              <a:t>social. Algumas das atividades realizadas: </a:t>
            </a:r>
          </a:p>
          <a:p>
            <a:r>
              <a:rPr lang="pt-BR" dirty="0" smtClean="0"/>
              <a:t>Cortes de árvores sobre residências;</a:t>
            </a:r>
          </a:p>
          <a:p>
            <a:r>
              <a:rPr lang="pt-BR" dirty="0" smtClean="0"/>
              <a:t>Manutenção da Bacia de óleo na antiga SUL QUIMICA;</a:t>
            </a:r>
          </a:p>
          <a:p>
            <a:r>
              <a:rPr lang="pt-BR" dirty="0" smtClean="0"/>
              <a:t>Análise de águas no Bairro </a:t>
            </a:r>
            <a:r>
              <a:rPr lang="pt-BR" dirty="0" err="1" smtClean="0"/>
              <a:t>Ilhotinha</a:t>
            </a:r>
            <a:r>
              <a:rPr lang="pt-BR" dirty="0" smtClean="0"/>
              <a:t>;</a:t>
            </a:r>
          </a:p>
          <a:p>
            <a:r>
              <a:rPr lang="pt-BR" dirty="0" smtClean="0"/>
              <a:t>Limpeza no Rio Capivari próximo a casa de bomba. </a:t>
            </a:r>
            <a:endParaRPr lang="pt-BR" dirty="0"/>
          </a:p>
        </p:txBody>
      </p:sp>
    </p:spTree>
    <p:extLst>
      <p:ext uri="{BB962C8B-B14F-4D97-AF65-F5344CB8AC3E}">
        <p14:creationId xmlns:p14="http://schemas.microsoft.com/office/powerpoint/2010/main" val="364885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SINE / JUNTA SV.MILITAR/ IDENTIDADE</a:t>
            </a:r>
            <a:endParaRPr lang="pt-BR" dirty="0"/>
          </a:p>
        </p:txBody>
      </p:sp>
      <p:sp>
        <p:nvSpPr>
          <p:cNvPr id="3" name="Espaço Reservado para Conteúdo 2"/>
          <p:cNvSpPr>
            <a:spLocks noGrp="1"/>
          </p:cNvSpPr>
          <p:nvPr>
            <p:ph idx="1"/>
          </p:nvPr>
        </p:nvSpPr>
        <p:spPr/>
        <p:txBody>
          <a:bodyPr>
            <a:normAutofit fontScale="92500" lnSpcReduction="10000"/>
          </a:bodyPr>
          <a:lstStyle/>
          <a:p>
            <a:r>
              <a:rPr lang="pt-BR" dirty="0" smtClean="0"/>
              <a:t>Mais de 400 seguros desempregos encaminhados;</a:t>
            </a:r>
          </a:p>
          <a:p>
            <a:r>
              <a:rPr lang="pt-BR" dirty="0" smtClean="0"/>
              <a:t>Mais de 750 intermediação de </a:t>
            </a:r>
            <a:r>
              <a:rPr lang="pt-BR" dirty="0" err="1" smtClean="0"/>
              <a:t>mão-de-obras</a:t>
            </a:r>
            <a:r>
              <a:rPr lang="pt-BR" dirty="0" smtClean="0"/>
              <a:t> (trabalhadores em busca de trabalho);</a:t>
            </a:r>
          </a:p>
          <a:p>
            <a:r>
              <a:rPr lang="pt-BR" dirty="0" smtClean="0"/>
              <a:t>Mais de 490 novas carteiras de Identidades emitidas;</a:t>
            </a:r>
          </a:p>
          <a:p>
            <a:r>
              <a:rPr lang="pt-BR" dirty="0" smtClean="0"/>
              <a:t>100 Alistamentos; mais de 130 emissão de documentos relacionados a Dispensa de Incorporação e de Serviços Alternativos, transferências, certidões de </a:t>
            </a:r>
            <a:r>
              <a:rPr lang="pt-BR" dirty="0" err="1" smtClean="0"/>
              <a:t>Inss</a:t>
            </a:r>
            <a:r>
              <a:rPr lang="pt-BR" dirty="0" smtClean="0"/>
              <a:t> entre outros.</a:t>
            </a:r>
            <a:endParaRPr lang="pt-BR" dirty="0"/>
          </a:p>
        </p:txBody>
      </p:sp>
    </p:spTree>
    <p:extLst>
      <p:ext uri="{BB962C8B-B14F-4D97-AF65-F5344CB8AC3E}">
        <p14:creationId xmlns:p14="http://schemas.microsoft.com/office/powerpoint/2010/main" val="5994353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descr="Resultado de imagem para modelo de audiência publica, prestação de contas educaçã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4340" name="AutoShape 4" descr="Resultado de imagem para modelo de audiência publica, prestação de contas educaçã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6" name="Imagem 5" descr="images.jpg"/>
          <p:cNvPicPr>
            <a:picLocks noChangeAspect="1"/>
          </p:cNvPicPr>
          <p:nvPr/>
        </p:nvPicPr>
        <p:blipFill>
          <a:blip r:embed="rId2"/>
          <a:stretch>
            <a:fillRect/>
          </a:stretch>
        </p:blipFill>
        <p:spPr>
          <a:xfrm>
            <a:off x="928662" y="357166"/>
            <a:ext cx="7439609" cy="6000792"/>
          </a:xfrm>
          <a:prstGeom prst="rect">
            <a:avLst/>
          </a:prstGeom>
        </p:spPr>
      </p:pic>
      <p:pic>
        <p:nvPicPr>
          <p:cNvPr id="7" name="Imagem 6" descr="images (1).jpg"/>
          <p:cNvPicPr>
            <a:picLocks noChangeAspect="1"/>
          </p:cNvPicPr>
          <p:nvPr/>
        </p:nvPicPr>
        <p:blipFill>
          <a:blip r:embed="rId3"/>
          <a:stretch>
            <a:fillRect/>
          </a:stretch>
        </p:blipFill>
        <p:spPr>
          <a:xfrm>
            <a:off x="1000100" y="4357694"/>
            <a:ext cx="2619375" cy="1743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m 7" descr="download.jpg"/>
          <p:cNvPicPr>
            <a:picLocks noChangeAspect="1"/>
          </p:cNvPicPr>
          <p:nvPr/>
        </p:nvPicPr>
        <p:blipFill>
          <a:blip r:embed="rId4"/>
          <a:stretch>
            <a:fillRect/>
          </a:stretch>
        </p:blipFill>
        <p:spPr>
          <a:xfrm>
            <a:off x="1643042" y="428604"/>
            <a:ext cx="1143000" cy="1143000"/>
          </a:xfrm>
          <a:prstGeom prst="rect">
            <a:avLst/>
          </a:prstGeom>
          <a:ln>
            <a:noFill/>
          </a:ln>
          <a:effectLst>
            <a:softEdge rad="112500"/>
          </a:effectLst>
        </p:spPr>
      </p:pic>
      <p:sp>
        <p:nvSpPr>
          <p:cNvPr id="9" name="CaixaDeTexto 8"/>
          <p:cNvSpPr txBox="1"/>
          <p:nvPr/>
        </p:nvSpPr>
        <p:spPr>
          <a:xfrm>
            <a:off x="2857488" y="571480"/>
            <a:ext cx="5429288" cy="1107996"/>
          </a:xfrm>
          <a:prstGeom prst="rect">
            <a:avLst/>
          </a:prstGeom>
          <a:noFill/>
        </p:spPr>
        <p:txBody>
          <a:bodyPr wrap="square" rtlCol="0">
            <a:spAutoFit/>
          </a:bodyPr>
          <a:lstStyle/>
          <a:p>
            <a:pPr algn="ctr"/>
            <a:r>
              <a:rPr lang="pt-BR" sz="2200" b="1" dirty="0" smtClean="0">
                <a:solidFill>
                  <a:schemeClr val="bg1"/>
                </a:solidFill>
              </a:rPr>
              <a:t>Prefeitura Municipal de Capivari de Baixo</a:t>
            </a:r>
          </a:p>
          <a:p>
            <a:pPr algn="ctr"/>
            <a:r>
              <a:rPr lang="pt-BR" sz="2200" b="1" dirty="0" smtClean="0">
                <a:solidFill>
                  <a:schemeClr val="bg1"/>
                </a:solidFill>
              </a:rPr>
              <a:t>Secretaria de Educação e Cultura</a:t>
            </a:r>
          </a:p>
          <a:p>
            <a:pPr algn="ctr"/>
            <a:r>
              <a:rPr lang="pt-BR" sz="2200" b="1" dirty="0" smtClean="0">
                <a:solidFill>
                  <a:schemeClr val="bg1"/>
                </a:solidFill>
              </a:rPr>
              <a:t>2º Quadrimestre 2017</a:t>
            </a:r>
            <a:endParaRPr lang="pt-BR" sz="2200" b="1" dirty="0">
              <a:solidFill>
                <a:schemeClr val="bg1"/>
              </a:solidFill>
            </a:endParaRPr>
          </a:p>
        </p:txBody>
      </p:sp>
    </p:spTree>
    <p:extLst>
      <p:ext uri="{BB962C8B-B14F-4D97-AF65-F5344CB8AC3E}">
        <p14:creationId xmlns:p14="http://schemas.microsoft.com/office/powerpoint/2010/main" val="25223335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t>Estrutura da Secretaria</a:t>
            </a:r>
            <a:endParaRPr lang="pt-BR" b="1" dirty="0"/>
          </a:p>
        </p:txBody>
      </p:sp>
      <p:sp>
        <p:nvSpPr>
          <p:cNvPr id="3" name="Espaço Reservado para Conteúdo 2"/>
          <p:cNvSpPr>
            <a:spLocks noGrp="1"/>
          </p:cNvSpPr>
          <p:nvPr>
            <p:ph idx="1"/>
          </p:nvPr>
        </p:nvSpPr>
        <p:spPr>
          <a:xfrm>
            <a:off x="357158" y="1571612"/>
            <a:ext cx="8229600" cy="4525963"/>
          </a:xfrm>
        </p:spPr>
        <p:txBody>
          <a:bodyPr>
            <a:normAutofit lnSpcReduction="10000"/>
          </a:bodyPr>
          <a:lstStyle/>
          <a:p>
            <a:r>
              <a:rPr lang="pt-BR" dirty="0" smtClean="0">
                <a:solidFill>
                  <a:schemeClr val="accent6">
                    <a:lumMod val="50000"/>
                  </a:schemeClr>
                </a:solidFill>
              </a:rPr>
              <a:t>14 unidades escolares;</a:t>
            </a:r>
          </a:p>
          <a:p>
            <a:pPr>
              <a:buFontTx/>
              <a:buChar char="-"/>
            </a:pPr>
            <a:r>
              <a:rPr lang="pt-BR" dirty="0" smtClean="0">
                <a:solidFill>
                  <a:schemeClr val="accent6">
                    <a:lumMod val="50000"/>
                  </a:schemeClr>
                </a:solidFill>
              </a:rPr>
              <a:t>09 Centros de Educação Infantil;</a:t>
            </a:r>
          </a:p>
          <a:p>
            <a:pPr>
              <a:buFontTx/>
              <a:buChar char="-"/>
            </a:pPr>
            <a:r>
              <a:rPr lang="pt-BR" dirty="0" smtClean="0">
                <a:solidFill>
                  <a:schemeClr val="accent6">
                    <a:lumMod val="50000"/>
                  </a:schemeClr>
                </a:solidFill>
              </a:rPr>
              <a:t>05 Escolas de Ensino Fundamental;</a:t>
            </a:r>
          </a:p>
          <a:p>
            <a:pPr>
              <a:buNone/>
            </a:pPr>
            <a:r>
              <a:rPr lang="pt-BR" dirty="0" smtClean="0">
                <a:solidFill>
                  <a:schemeClr val="accent6">
                    <a:lumMod val="50000"/>
                  </a:schemeClr>
                </a:solidFill>
              </a:rPr>
              <a:t>Total de Alunos :  2551</a:t>
            </a:r>
          </a:p>
          <a:p>
            <a:pPr>
              <a:buFontTx/>
              <a:buChar char="-"/>
            </a:pPr>
            <a:r>
              <a:rPr lang="pt-BR" dirty="0" smtClean="0">
                <a:solidFill>
                  <a:schemeClr val="accent6">
                    <a:lumMod val="50000"/>
                  </a:schemeClr>
                </a:solidFill>
              </a:rPr>
              <a:t>Centros de Educação Infantil: 0 a 3 anos: 723</a:t>
            </a:r>
          </a:p>
          <a:p>
            <a:pPr>
              <a:buFontTx/>
              <a:buChar char="-"/>
            </a:pPr>
            <a:r>
              <a:rPr lang="pt-BR" dirty="0" smtClean="0">
                <a:solidFill>
                  <a:schemeClr val="accent6">
                    <a:lumMod val="50000"/>
                  </a:schemeClr>
                </a:solidFill>
              </a:rPr>
              <a:t>Pré-Escolar: 4 – 5 anos: 410</a:t>
            </a:r>
          </a:p>
          <a:p>
            <a:pPr>
              <a:buFontTx/>
              <a:buChar char="-"/>
            </a:pPr>
            <a:r>
              <a:rPr lang="pt-BR" dirty="0" smtClean="0">
                <a:solidFill>
                  <a:schemeClr val="accent6">
                    <a:lumMod val="50000"/>
                  </a:schemeClr>
                </a:solidFill>
              </a:rPr>
              <a:t>Ensino Fundamental: 1418</a:t>
            </a:r>
          </a:p>
          <a:p>
            <a:pPr>
              <a:buFontTx/>
              <a:buChar char="-"/>
            </a:pPr>
            <a:r>
              <a:rPr lang="pt-BR" dirty="0" smtClean="0">
                <a:solidFill>
                  <a:schemeClr val="accent6">
                    <a:lumMod val="50000"/>
                  </a:schemeClr>
                </a:solidFill>
              </a:rPr>
              <a:t>Número de Professores Efetivos e </a:t>
            </a:r>
            <a:r>
              <a:rPr lang="pt-BR" dirty="0" err="1" smtClean="0">
                <a:solidFill>
                  <a:schemeClr val="accent6">
                    <a:lumMod val="50000"/>
                  </a:schemeClr>
                </a:solidFill>
              </a:rPr>
              <a:t>ACTs</a:t>
            </a:r>
            <a:r>
              <a:rPr lang="pt-BR" dirty="0" smtClean="0">
                <a:solidFill>
                  <a:schemeClr val="accent6">
                    <a:lumMod val="50000"/>
                  </a:schemeClr>
                </a:solidFill>
              </a:rPr>
              <a:t>: 398</a:t>
            </a:r>
            <a:endParaRPr lang="pt-BR" dirty="0">
              <a:solidFill>
                <a:schemeClr val="accent6">
                  <a:lumMod val="50000"/>
                </a:schemeClr>
              </a:solidFill>
            </a:endParaRPr>
          </a:p>
        </p:txBody>
      </p:sp>
    </p:spTree>
    <p:extLst>
      <p:ext uri="{BB962C8B-B14F-4D97-AF65-F5344CB8AC3E}">
        <p14:creationId xmlns:p14="http://schemas.microsoft.com/office/powerpoint/2010/main" val="2096584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71480"/>
            <a:ext cx="8229600" cy="1000132"/>
          </a:xfrm>
        </p:spPr>
        <p:txBody>
          <a:bodyPr>
            <a:normAutofit fontScale="90000"/>
          </a:bodyPr>
          <a:lstStyle/>
          <a:p>
            <a:r>
              <a:rPr lang="pt-BR" dirty="0" smtClean="0">
                <a:solidFill>
                  <a:schemeClr val="bg1"/>
                </a:solidFill>
              </a:rPr>
              <a:t>- </a:t>
            </a:r>
            <a:r>
              <a:rPr lang="pt-BR" dirty="0" smtClean="0">
                <a:solidFill>
                  <a:schemeClr val="accent6">
                    <a:lumMod val="50000"/>
                  </a:schemeClr>
                </a:solidFill>
              </a:rPr>
              <a:t>Manutenção FUNDEB:</a:t>
            </a:r>
            <a:br>
              <a:rPr lang="pt-BR" dirty="0" smtClean="0">
                <a:solidFill>
                  <a:schemeClr val="accent6">
                    <a:lumMod val="50000"/>
                  </a:schemeClr>
                </a:solidFill>
              </a:rPr>
            </a:br>
            <a:r>
              <a:rPr lang="pt-BR" dirty="0" smtClean="0">
                <a:solidFill>
                  <a:schemeClr val="accent6">
                    <a:lumMod val="50000"/>
                  </a:schemeClr>
                </a:solidFill>
              </a:rPr>
              <a:t/>
            </a:r>
            <a:br>
              <a:rPr lang="pt-BR" dirty="0" smtClean="0">
                <a:solidFill>
                  <a:schemeClr val="accent6">
                    <a:lumMod val="50000"/>
                  </a:schemeClr>
                </a:solidFill>
              </a:rPr>
            </a:br>
            <a:endParaRPr lang="pt-BR" dirty="0">
              <a:solidFill>
                <a:schemeClr val="accent6">
                  <a:lumMod val="50000"/>
                </a:schemeClr>
              </a:solidFill>
            </a:endParaRPr>
          </a:p>
        </p:txBody>
      </p:sp>
      <p:sp>
        <p:nvSpPr>
          <p:cNvPr id="4" name="Elipse 3"/>
          <p:cNvSpPr/>
          <p:nvPr/>
        </p:nvSpPr>
        <p:spPr>
          <a:xfrm>
            <a:off x="928662" y="3786190"/>
            <a:ext cx="4643438" cy="23574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b="1" dirty="0" smtClean="0"/>
              <a:t>60%</a:t>
            </a:r>
            <a:endParaRPr lang="pt-BR" sz="4000" b="1" dirty="0"/>
          </a:p>
        </p:txBody>
      </p:sp>
      <p:sp>
        <p:nvSpPr>
          <p:cNvPr id="5" name="Elipse 4"/>
          <p:cNvSpPr/>
          <p:nvPr/>
        </p:nvSpPr>
        <p:spPr>
          <a:xfrm>
            <a:off x="4572000" y="3857628"/>
            <a:ext cx="3786214" cy="20717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b="1" dirty="0" smtClean="0"/>
              <a:t>40%</a:t>
            </a:r>
            <a:endParaRPr lang="pt-BR" sz="4000" b="1" dirty="0"/>
          </a:p>
        </p:txBody>
      </p:sp>
      <p:sp>
        <p:nvSpPr>
          <p:cNvPr id="6" name="Elipse 5"/>
          <p:cNvSpPr/>
          <p:nvPr/>
        </p:nvSpPr>
        <p:spPr>
          <a:xfrm>
            <a:off x="1285852" y="1214422"/>
            <a:ext cx="6643734" cy="20717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5000" b="1" dirty="0" smtClean="0"/>
              <a:t>100%</a:t>
            </a:r>
            <a:endParaRPr lang="pt-BR" sz="5000" b="1" dirty="0"/>
          </a:p>
        </p:txBody>
      </p:sp>
    </p:spTree>
    <p:extLst>
      <p:ext uri="{BB962C8B-B14F-4D97-AF65-F5344CB8AC3E}">
        <p14:creationId xmlns:p14="http://schemas.microsoft.com/office/powerpoint/2010/main" val="1125356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00034" y="1000108"/>
            <a:ext cx="8229600" cy="4525963"/>
          </a:xfrm>
        </p:spPr>
        <p:txBody>
          <a:bodyPr>
            <a:normAutofit fontScale="85000" lnSpcReduction="20000"/>
          </a:bodyPr>
          <a:lstStyle/>
          <a:p>
            <a:r>
              <a:rPr lang="pt-BR" dirty="0" smtClean="0">
                <a:solidFill>
                  <a:schemeClr val="accent6">
                    <a:lumMod val="50000"/>
                  </a:schemeClr>
                </a:solidFill>
              </a:rPr>
              <a:t>Elaboração do Plano Estratégico</a:t>
            </a:r>
          </a:p>
          <a:p>
            <a:endParaRPr lang="pt-BR" dirty="0" smtClean="0">
              <a:solidFill>
                <a:schemeClr val="accent6">
                  <a:lumMod val="50000"/>
                </a:schemeClr>
              </a:solidFill>
            </a:endParaRPr>
          </a:p>
          <a:p>
            <a:pPr>
              <a:buNone/>
            </a:pPr>
            <a:endParaRPr lang="pt-BR" dirty="0" smtClean="0">
              <a:solidFill>
                <a:schemeClr val="accent6">
                  <a:lumMod val="50000"/>
                </a:schemeClr>
              </a:solidFill>
            </a:endParaRPr>
          </a:p>
          <a:p>
            <a:pPr>
              <a:buNone/>
            </a:pPr>
            <a:endParaRPr lang="pt-BR" dirty="0" smtClean="0">
              <a:solidFill>
                <a:schemeClr val="accent6">
                  <a:lumMod val="50000"/>
                </a:schemeClr>
              </a:solidFill>
            </a:endParaRPr>
          </a:p>
          <a:p>
            <a:pPr>
              <a:buNone/>
            </a:pPr>
            <a:endParaRPr lang="pt-BR" dirty="0" smtClean="0">
              <a:solidFill>
                <a:schemeClr val="accent6">
                  <a:lumMod val="50000"/>
                </a:schemeClr>
              </a:solidFill>
            </a:endParaRPr>
          </a:p>
          <a:p>
            <a:pPr indent="188913" algn="just">
              <a:buNone/>
            </a:pPr>
            <a:r>
              <a:rPr lang="pt-BR" dirty="0" smtClean="0">
                <a:solidFill>
                  <a:schemeClr val="accent6">
                    <a:lumMod val="50000"/>
                  </a:schemeClr>
                </a:solidFill>
              </a:rPr>
              <a:t>Servidores da Secretaria de Educação de Capivari de Baixo reuniram-se com o intuito de construir um plano estratégico para a educação na rede municipal a ser implantado. O evento reuniu quase  500 pessoas no Associação do Bairro Vila Flor, de todos os setores da educação.</a:t>
            </a:r>
            <a:endParaRPr lang="pt-BR" dirty="0">
              <a:solidFill>
                <a:schemeClr val="accent6">
                  <a:lumMod val="50000"/>
                </a:schemeClr>
              </a:solidFill>
            </a:endParaRPr>
          </a:p>
        </p:txBody>
      </p:sp>
      <p:pic>
        <p:nvPicPr>
          <p:cNvPr id="2049" name="Picture 1" descr="C:\Users\maria lucia\Documents\Downloads\1683688.JPG"/>
          <p:cNvPicPr>
            <a:picLocks noChangeAspect="1" noChangeArrowheads="1"/>
          </p:cNvPicPr>
          <p:nvPr/>
        </p:nvPicPr>
        <p:blipFill>
          <a:blip r:embed="rId2" cstate="print"/>
          <a:srcRect/>
          <a:stretch>
            <a:fillRect/>
          </a:stretch>
        </p:blipFill>
        <p:spPr bwMode="auto">
          <a:xfrm>
            <a:off x="5715008" y="1071546"/>
            <a:ext cx="2857520" cy="1905013"/>
          </a:xfrm>
          <a:prstGeom prst="rect">
            <a:avLst/>
          </a:prstGeom>
          <a:noFill/>
        </p:spPr>
      </p:pic>
    </p:spTree>
    <p:extLst>
      <p:ext uri="{BB962C8B-B14F-4D97-AF65-F5344CB8AC3E}">
        <p14:creationId xmlns:p14="http://schemas.microsoft.com/office/powerpoint/2010/main" val="3050247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642918"/>
            <a:ext cx="8229600" cy="5483245"/>
          </a:xfrm>
        </p:spPr>
        <p:txBody>
          <a:bodyPr/>
          <a:lstStyle/>
          <a:p>
            <a:r>
              <a:rPr lang="pt-BR" dirty="0" smtClean="0">
                <a:solidFill>
                  <a:schemeClr val="bg1"/>
                </a:solidFill>
              </a:rPr>
              <a:t>Cardápio da Merenda Escolar de qualidade;</a:t>
            </a:r>
          </a:p>
          <a:p>
            <a:pPr>
              <a:buNone/>
            </a:pPr>
            <a:endParaRPr lang="pt-BR" dirty="0" smtClean="0"/>
          </a:p>
          <a:p>
            <a:pPr>
              <a:buNone/>
            </a:pPr>
            <a:endParaRPr lang="pt-BR" dirty="0"/>
          </a:p>
        </p:txBody>
      </p:sp>
      <p:graphicFrame>
        <p:nvGraphicFramePr>
          <p:cNvPr id="1026" name="Object 2"/>
          <p:cNvGraphicFramePr>
            <a:graphicFrameLocks noChangeAspect="1"/>
          </p:cNvGraphicFramePr>
          <p:nvPr/>
        </p:nvGraphicFramePr>
        <p:xfrm>
          <a:off x="142844" y="1142984"/>
          <a:ext cx="4786314" cy="2794509"/>
        </p:xfrm>
        <a:graphic>
          <a:graphicData uri="http://schemas.openxmlformats.org/presentationml/2006/ole">
            <mc:AlternateContent xmlns:mc="http://schemas.openxmlformats.org/markup-compatibility/2006">
              <mc:Choice xmlns:v="urn:schemas-microsoft-com:vml" Requires="v">
                <p:oleObj spid="_x0000_s2078" name="Documento" r:id="rId4" imgW="10814701" imgH="6315139" progId="Word.Document.12">
                  <p:embed/>
                </p:oleObj>
              </mc:Choice>
              <mc:Fallback>
                <p:oleObj name="Documento" r:id="rId4" imgW="10814701" imgH="6315139"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44" y="1142984"/>
                        <a:ext cx="4786314" cy="2794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3786182" y="3857628"/>
          <a:ext cx="4627729" cy="2701919"/>
        </p:xfrm>
        <a:graphic>
          <a:graphicData uri="http://schemas.openxmlformats.org/presentationml/2006/ole">
            <mc:AlternateContent xmlns:mc="http://schemas.openxmlformats.org/markup-compatibility/2006">
              <mc:Choice xmlns:v="urn:schemas-microsoft-com:vml" Requires="v">
                <p:oleObj spid="_x0000_s2079" name="Documento" r:id="rId7" imgW="10814701" imgH="6315139" progId="Word.Document.12">
                  <p:embed/>
                </p:oleObj>
              </mc:Choice>
              <mc:Fallback>
                <p:oleObj name="Documento" r:id="rId7" imgW="10814701" imgH="6315139"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182" y="3857628"/>
                        <a:ext cx="4627729" cy="2701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53756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14348" y="1000108"/>
            <a:ext cx="8229600" cy="4525963"/>
          </a:xfrm>
        </p:spPr>
        <p:txBody>
          <a:bodyPr>
            <a:normAutofit/>
          </a:bodyPr>
          <a:lstStyle/>
          <a:p>
            <a:r>
              <a:rPr lang="pt-BR" sz="4400" b="1" dirty="0" smtClean="0">
                <a:solidFill>
                  <a:schemeClr val="accent6">
                    <a:lumMod val="50000"/>
                  </a:schemeClr>
                </a:solidFill>
              </a:rPr>
              <a:t>Reparos nas unidades escolares;</a:t>
            </a:r>
          </a:p>
          <a:p>
            <a:r>
              <a:rPr lang="pt-BR" sz="4400" b="1" dirty="0" smtClean="0">
                <a:solidFill>
                  <a:schemeClr val="accent6">
                    <a:lumMod val="50000"/>
                  </a:schemeClr>
                </a:solidFill>
              </a:rPr>
              <a:t>Manutenção de Merenda Escolar e transportes escolares;</a:t>
            </a:r>
          </a:p>
          <a:p>
            <a:r>
              <a:rPr lang="pt-BR" sz="4400" b="1" dirty="0" smtClean="0">
                <a:solidFill>
                  <a:schemeClr val="accent6">
                    <a:lumMod val="50000"/>
                  </a:schemeClr>
                </a:solidFill>
              </a:rPr>
              <a:t>Aquisição de material para melhoria no atendimento pelo SAAD.</a:t>
            </a:r>
          </a:p>
          <a:p>
            <a:pPr>
              <a:buNone/>
            </a:pPr>
            <a:endParaRPr lang="pt-BR" dirty="0">
              <a:solidFill>
                <a:schemeClr val="accent6">
                  <a:lumMod val="50000"/>
                </a:schemeClr>
              </a:solidFill>
            </a:endParaRPr>
          </a:p>
        </p:txBody>
      </p:sp>
    </p:spTree>
    <p:extLst>
      <p:ext uri="{BB962C8B-B14F-4D97-AF65-F5344CB8AC3E}">
        <p14:creationId xmlns:p14="http://schemas.microsoft.com/office/powerpoint/2010/main" val="4048756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714356"/>
            <a:ext cx="8229600" cy="5411807"/>
          </a:xfrm>
        </p:spPr>
        <p:txBody>
          <a:bodyPr/>
          <a:lstStyle/>
          <a:p>
            <a:r>
              <a:rPr lang="pt-BR" sz="4000" b="1" dirty="0" smtClean="0">
                <a:solidFill>
                  <a:schemeClr val="accent6">
                    <a:lumMod val="50000"/>
                  </a:schemeClr>
                </a:solidFill>
              </a:rPr>
              <a:t>Desfile Cívico 7 de setembro;</a:t>
            </a:r>
          </a:p>
          <a:p>
            <a:endParaRPr lang="pt-BR" sz="4000" b="1" dirty="0" smtClean="0">
              <a:solidFill>
                <a:schemeClr val="accent6">
                  <a:lumMod val="50000"/>
                </a:schemeClr>
              </a:solidFill>
            </a:endParaRPr>
          </a:p>
          <a:p>
            <a:pPr>
              <a:buNone/>
            </a:pPr>
            <a:endParaRPr lang="pt-BR" sz="4000" b="1" dirty="0" smtClean="0">
              <a:solidFill>
                <a:schemeClr val="accent6">
                  <a:lumMod val="50000"/>
                </a:schemeClr>
              </a:solidFill>
            </a:endParaRPr>
          </a:p>
          <a:p>
            <a:pPr>
              <a:buNone/>
            </a:pPr>
            <a:endParaRPr lang="pt-BR" dirty="0"/>
          </a:p>
        </p:txBody>
      </p:sp>
      <p:pic>
        <p:nvPicPr>
          <p:cNvPr id="18434" name="Picture 2" descr="C:\Users\maria lucia\Desktop\1788052.JPG"/>
          <p:cNvPicPr>
            <a:picLocks noChangeAspect="1" noChangeArrowheads="1"/>
          </p:cNvPicPr>
          <p:nvPr/>
        </p:nvPicPr>
        <p:blipFill>
          <a:blip r:embed="rId2" cstate="print"/>
          <a:srcRect/>
          <a:stretch>
            <a:fillRect/>
          </a:stretch>
        </p:blipFill>
        <p:spPr bwMode="auto">
          <a:xfrm>
            <a:off x="2428860" y="4095752"/>
            <a:ext cx="4143372" cy="2762248"/>
          </a:xfrm>
          <a:prstGeom prst="rect">
            <a:avLst/>
          </a:prstGeom>
          <a:noFill/>
        </p:spPr>
      </p:pic>
      <p:pic>
        <p:nvPicPr>
          <p:cNvPr id="18435" name="Picture 3" descr="C:\Users\maria lucia\Documents\Downloads\1787790.JPG"/>
          <p:cNvPicPr>
            <a:picLocks noChangeAspect="1" noChangeArrowheads="1"/>
          </p:cNvPicPr>
          <p:nvPr/>
        </p:nvPicPr>
        <p:blipFill>
          <a:blip r:embed="rId3" cstate="print"/>
          <a:srcRect/>
          <a:stretch>
            <a:fillRect/>
          </a:stretch>
        </p:blipFill>
        <p:spPr bwMode="auto">
          <a:xfrm>
            <a:off x="214282" y="1357298"/>
            <a:ext cx="2500314" cy="3478715"/>
          </a:xfrm>
          <a:prstGeom prst="rect">
            <a:avLst/>
          </a:prstGeom>
          <a:noFill/>
        </p:spPr>
      </p:pic>
      <p:sp>
        <p:nvSpPr>
          <p:cNvPr id="5" name="Retângulo 4"/>
          <p:cNvSpPr/>
          <p:nvPr/>
        </p:nvSpPr>
        <p:spPr>
          <a:xfrm>
            <a:off x="3357554" y="1214423"/>
            <a:ext cx="4572000" cy="3139321"/>
          </a:xfrm>
          <a:prstGeom prst="rect">
            <a:avLst/>
          </a:prstGeom>
        </p:spPr>
        <p:txBody>
          <a:bodyPr wrap="square">
            <a:spAutoFit/>
          </a:bodyPr>
          <a:lstStyle/>
          <a:p>
            <a:pPr algn="just"/>
            <a:r>
              <a:rPr lang="pt-BR" dirty="0" smtClean="0">
                <a:solidFill>
                  <a:schemeClr val="accent6">
                    <a:lumMod val="50000"/>
                  </a:schemeClr>
                </a:solidFill>
              </a:rPr>
              <a:t> </a:t>
            </a:r>
            <a:r>
              <a:rPr lang="pt-BR" dirty="0">
                <a:solidFill>
                  <a:schemeClr val="accent6">
                    <a:lumMod val="50000"/>
                  </a:schemeClr>
                </a:solidFill>
              </a:rPr>
              <a:t>O</a:t>
            </a:r>
            <a:r>
              <a:rPr lang="pt-BR" dirty="0" smtClean="0">
                <a:solidFill>
                  <a:schemeClr val="accent6">
                    <a:lumMod val="50000"/>
                  </a:schemeClr>
                </a:solidFill>
              </a:rPr>
              <a:t> desfile cívico de 7 de setembro lotou a Avenida General Osvaldo Pinto da Veiga, em Capivari de Baixo. A avenida e também algumas ruas laterais. De acordo com estimativas de pessoas que participam das celebrações cívicas desde a emancipação, este foi o ano em que reuniu o maior público. O tempo também contribuiu para que a população se deslocasse até o palco das apresentações. Cerca de 30 entidades desfilaram.</a:t>
            </a:r>
            <a:endParaRPr lang="pt-BR" dirty="0">
              <a:solidFill>
                <a:schemeClr val="accent6">
                  <a:lumMod val="50000"/>
                </a:schemeClr>
              </a:solidFill>
            </a:endParaRPr>
          </a:p>
        </p:txBody>
      </p:sp>
    </p:spTree>
    <p:extLst>
      <p:ext uri="{BB962C8B-B14F-4D97-AF65-F5344CB8AC3E}">
        <p14:creationId xmlns:p14="http://schemas.microsoft.com/office/powerpoint/2010/main" val="3613173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solidFill>
                  <a:schemeClr val="bg1"/>
                </a:solidFill>
              </a:rPr>
              <a:t>PNAIC</a:t>
            </a:r>
            <a:endParaRPr lang="pt-BR" b="1" dirty="0">
              <a:solidFill>
                <a:schemeClr val="bg1"/>
              </a:solidFill>
            </a:endParaRPr>
          </a:p>
        </p:txBody>
      </p:sp>
      <p:pic>
        <p:nvPicPr>
          <p:cNvPr id="18436" name="Picture 4"/>
          <p:cNvPicPr>
            <a:picLocks noChangeAspect="1" noChangeArrowheads="1"/>
          </p:cNvPicPr>
          <p:nvPr/>
        </p:nvPicPr>
        <p:blipFill>
          <a:blip r:embed="rId2"/>
          <a:srcRect/>
          <a:stretch>
            <a:fillRect/>
          </a:stretch>
        </p:blipFill>
        <p:spPr bwMode="auto">
          <a:xfrm>
            <a:off x="5786446" y="1357298"/>
            <a:ext cx="2862256" cy="3962570"/>
          </a:xfrm>
          <a:prstGeom prst="rect">
            <a:avLst/>
          </a:prstGeom>
          <a:noFill/>
          <a:ln w="9525">
            <a:noFill/>
            <a:miter lim="800000"/>
            <a:headEnd/>
            <a:tailEnd/>
          </a:ln>
          <a:effectLst/>
        </p:spPr>
      </p:pic>
      <p:pic>
        <p:nvPicPr>
          <p:cNvPr id="18437" name="Picture 5"/>
          <p:cNvPicPr>
            <a:picLocks noGrp="1" noChangeAspect="1" noChangeArrowheads="1"/>
          </p:cNvPicPr>
          <p:nvPr>
            <p:ph idx="1"/>
          </p:nvPr>
        </p:nvPicPr>
        <p:blipFill>
          <a:blip r:embed="rId3"/>
          <a:srcRect/>
          <a:stretch>
            <a:fillRect/>
          </a:stretch>
        </p:blipFill>
        <p:spPr bwMode="auto">
          <a:xfrm>
            <a:off x="1643042" y="4357694"/>
            <a:ext cx="4180505" cy="2339973"/>
          </a:xfrm>
          <a:prstGeom prst="rect">
            <a:avLst/>
          </a:prstGeom>
          <a:noFill/>
          <a:ln w="9525">
            <a:noFill/>
            <a:miter lim="800000"/>
            <a:headEnd/>
            <a:tailEnd/>
          </a:ln>
          <a:effectLst/>
        </p:spPr>
      </p:pic>
      <p:sp>
        <p:nvSpPr>
          <p:cNvPr id="10" name="CaixaDeTexto 9"/>
          <p:cNvSpPr txBox="1"/>
          <p:nvPr/>
        </p:nvSpPr>
        <p:spPr>
          <a:xfrm>
            <a:off x="467544" y="1196752"/>
            <a:ext cx="5143536" cy="2862322"/>
          </a:xfrm>
          <a:prstGeom prst="rect">
            <a:avLst/>
          </a:prstGeom>
          <a:noFill/>
        </p:spPr>
        <p:txBody>
          <a:bodyPr wrap="square" rtlCol="0">
            <a:spAutoFit/>
          </a:bodyPr>
          <a:lstStyle/>
          <a:p>
            <a:pPr indent="450850" algn="just"/>
            <a:r>
              <a:rPr lang="pt-BR" sz="2000" b="1" dirty="0" smtClean="0">
                <a:solidFill>
                  <a:schemeClr val="accent6">
                    <a:lumMod val="50000"/>
                  </a:schemeClr>
                </a:solidFill>
              </a:rPr>
              <a:t>PNAIC- Pacto Nacional pela Alfabetização na Idade Certa é um programa implementado pelo Governo Federal no ano de 2013, visando garantir a Alfabetização de todas as crianças até os 08 anos de idade. Toda execução do Programa fica por conta do município. Em 2017, houve a nova adesão do Pacto com a participação de 62 professores da Educação Infantil ao 3º ano do Ensino Fundamental.</a:t>
            </a:r>
            <a:endParaRPr lang="pt-BR" sz="2000" b="1" dirty="0">
              <a:solidFill>
                <a:schemeClr val="accent6">
                  <a:lumMod val="50000"/>
                </a:schemeClr>
              </a:solidFill>
            </a:endParaRPr>
          </a:p>
        </p:txBody>
      </p:sp>
    </p:spTree>
    <p:extLst>
      <p:ext uri="{BB962C8B-B14F-4D97-AF65-F5344CB8AC3E}">
        <p14:creationId xmlns:p14="http://schemas.microsoft.com/office/powerpoint/2010/main" val="3302326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ço Reservado para Conteúdo 2"/>
          <p:cNvGraphicFramePr>
            <a:graphicFrameLocks noGrp="1"/>
          </p:cNvGraphicFramePr>
          <p:nvPr>
            <p:ph idx="1"/>
            <p:extLst>
              <p:ext uri="{D42A27DB-BD31-4B8C-83A1-F6EECF244321}">
                <p14:modId xmlns:p14="http://schemas.microsoft.com/office/powerpoint/2010/main" val="3120335036"/>
              </p:ext>
            </p:extLst>
          </p:nvPr>
        </p:nvGraphicFramePr>
        <p:xfrm>
          <a:off x="827584" y="620690"/>
          <a:ext cx="7632848" cy="5256584"/>
        </p:xfrm>
        <a:graphic>
          <a:graphicData uri="http://schemas.openxmlformats.org/drawingml/2006/table">
            <a:tbl>
              <a:tblPr>
                <a:tableStyleId>{5C22544A-7EE6-4342-B048-85BDC9FD1C3A}</a:tableStyleId>
              </a:tblPr>
              <a:tblGrid>
                <a:gridCol w="2959676"/>
                <a:gridCol w="4673172"/>
              </a:tblGrid>
              <a:tr h="544600">
                <a:tc gridSpan="2">
                  <a:txBody>
                    <a:bodyPr/>
                    <a:lstStyle/>
                    <a:p>
                      <a:pPr algn="ctr" fontAlgn="b"/>
                      <a:r>
                        <a:rPr lang="pt-BR" sz="2400" b="1" u="none" strike="noStrike" dirty="0" smtClean="0">
                          <a:effectLst/>
                        </a:rPr>
                        <a:t>ESTRUTURA DA RECEITA</a:t>
                      </a:r>
                      <a:endParaRPr lang="pt-BR" sz="2400" b="1" i="0" u="none" strike="noStrike" dirty="0">
                        <a:solidFill>
                          <a:srgbClr val="000000"/>
                        </a:solidFill>
                        <a:effectLst/>
                        <a:latin typeface="Calibri"/>
                      </a:endParaRPr>
                    </a:p>
                  </a:txBody>
                  <a:tcPr marL="0" marR="0" marT="0" marB="0" anchor="b">
                    <a:solidFill>
                      <a:schemeClr val="accent1"/>
                    </a:solidFill>
                  </a:tcPr>
                </a:tc>
                <a:tc hMerge="1">
                  <a:txBody>
                    <a:bodyPr/>
                    <a:lstStyle/>
                    <a:p>
                      <a:endParaRPr lang="pt-BR"/>
                    </a:p>
                  </a:txBody>
                  <a:tcPr/>
                </a:tc>
              </a:tr>
              <a:tr h="520923">
                <a:tc>
                  <a:txBody>
                    <a:bodyPr/>
                    <a:lstStyle/>
                    <a:p>
                      <a:pPr algn="ctr" fontAlgn="ctr"/>
                      <a:r>
                        <a:rPr lang="pt-BR" sz="2000" b="1" i="0" u="none" strike="noStrike" dirty="0">
                          <a:solidFill>
                            <a:schemeClr val="bg1"/>
                          </a:solidFill>
                          <a:effectLst/>
                          <a:latin typeface="Aharoni" pitchFamily="2" charset="-79"/>
                          <a:cs typeface="Aharoni" pitchFamily="2" charset="-79"/>
                        </a:rPr>
                        <a:t>Tipo Receita</a:t>
                      </a:r>
                    </a:p>
                  </a:txBody>
                  <a:tcPr marL="0" marR="0" marT="0" marB="0" anchor="ctr">
                    <a:solidFill>
                      <a:schemeClr val="accent1">
                        <a:lumMod val="20000"/>
                        <a:lumOff val="80000"/>
                      </a:schemeClr>
                    </a:solidFill>
                  </a:tcPr>
                </a:tc>
                <a:tc>
                  <a:txBody>
                    <a:bodyPr/>
                    <a:lstStyle/>
                    <a:p>
                      <a:pPr algn="ctr" fontAlgn="b"/>
                      <a:r>
                        <a:rPr lang="pt-BR" sz="2000" b="1" i="0" u="none" strike="noStrike" dirty="0" smtClean="0">
                          <a:solidFill>
                            <a:schemeClr val="bg1"/>
                          </a:solidFill>
                          <a:latin typeface="Aharoni" pitchFamily="2" charset="-79"/>
                          <a:cs typeface="Aharoni" pitchFamily="2" charset="-79"/>
                        </a:rPr>
                        <a:t>Descrição  da Receita</a:t>
                      </a:r>
                      <a:endParaRPr lang="pt-BR" sz="2000" b="1" i="0" u="none" strike="noStrike" dirty="0">
                        <a:solidFill>
                          <a:schemeClr val="bg1"/>
                        </a:solidFill>
                        <a:latin typeface="Aharoni" pitchFamily="2" charset="-79"/>
                        <a:cs typeface="Aharoni" pitchFamily="2" charset="-79"/>
                      </a:endParaRPr>
                    </a:p>
                  </a:txBody>
                  <a:tcPr marL="7829" marR="7829" marT="7829" marB="0" anchor="ctr">
                    <a:solidFill>
                      <a:schemeClr val="accent1">
                        <a:lumMod val="20000"/>
                        <a:lumOff val="80000"/>
                      </a:schemeClr>
                    </a:solidFill>
                  </a:tcPr>
                </a:tc>
              </a:tr>
              <a:tr h="520923">
                <a:tc>
                  <a:txBody>
                    <a:bodyPr/>
                    <a:lstStyle/>
                    <a:p>
                      <a:pPr algn="l" fontAlgn="ctr"/>
                      <a:r>
                        <a:rPr lang="pt-BR" sz="2000" u="none" strike="noStrike" dirty="0" smtClean="0">
                          <a:effectLst/>
                        </a:rPr>
                        <a:t>Tributária (Receita Própria)</a:t>
                      </a:r>
                      <a:endParaRPr lang="pt-BR" sz="20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a:r>
                        <a:rPr lang="pt-BR" dirty="0" smtClean="0">
                          <a:latin typeface="+mn-lt"/>
                        </a:rPr>
                        <a:t>IPTU,</a:t>
                      </a:r>
                      <a:r>
                        <a:rPr lang="pt-BR" baseline="0" dirty="0" smtClean="0">
                          <a:latin typeface="+mn-lt"/>
                        </a:rPr>
                        <a:t> ISS,ITBI, I.R, TAXAS</a:t>
                      </a:r>
                      <a:endParaRPr lang="pt-BR" dirty="0">
                        <a:latin typeface="+mn-lt"/>
                      </a:endParaRPr>
                    </a:p>
                  </a:txBody>
                  <a:tcPr marL="0" marR="0" marT="0" marB="0" anchor="ctr">
                    <a:solidFill>
                      <a:schemeClr val="tx2">
                        <a:lumMod val="20000"/>
                        <a:lumOff val="80000"/>
                      </a:schemeClr>
                    </a:solidFill>
                  </a:tcPr>
                </a:tc>
              </a:tr>
              <a:tr h="520923">
                <a:tc>
                  <a:txBody>
                    <a:bodyPr/>
                    <a:lstStyle/>
                    <a:p>
                      <a:pPr algn="l" fontAlgn="ctr"/>
                      <a:r>
                        <a:rPr lang="pt-BR" sz="2000" u="none" strike="noStrike" dirty="0" smtClean="0">
                          <a:effectLst/>
                        </a:rPr>
                        <a:t>Contribuições</a:t>
                      </a:r>
                      <a:endParaRPr lang="pt-BR" sz="2000" b="0" i="0" u="none" strike="noStrike" dirty="0">
                        <a:solidFill>
                          <a:srgbClr val="000000"/>
                        </a:solidFill>
                        <a:effectLst/>
                        <a:latin typeface="Tahoma"/>
                      </a:endParaRPr>
                    </a:p>
                  </a:txBody>
                  <a:tcPr marL="0" marR="0" marT="0" marB="0" anchor="ctr">
                    <a:solidFill>
                      <a:schemeClr val="accent1">
                        <a:lumMod val="20000"/>
                        <a:lumOff val="80000"/>
                      </a:schemeClr>
                    </a:solidFill>
                  </a:tcPr>
                </a:tc>
                <a:tc>
                  <a:txBody>
                    <a:bodyPr/>
                    <a:lstStyle/>
                    <a:p>
                      <a:pPr algn="r"/>
                      <a:r>
                        <a:rPr lang="pt-BR" dirty="0" smtClean="0">
                          <a:latin typeface="+mn-lt"/>
                        </a:rPr>
                        <a:t>Iluminação</a:t>
                      </a:r>
                      <a:r>
                        <a:rPr lang="pt-BR" baseline="0" dirty="0" smtClean="0">
                          <a:latin typeface="+mn-lt"/>
                        </a:rPr>
                        <a:t> Pública</a:t>
                      </a:r>
                      <a:endParaRPr lang="pt-BR" dirty="0">
                        <a:latin typeface="+mn-lt"/>
                      </a:endParaRPr>
                    </a:p>
                  </a:txBody>
                  <a:tcPr marL="0" marR="0" marT="0" marB="0" anchor="ctr">
                    <a:solidFill>
                      <a:schemeClr val="accent1">
                        <a:lumMod val="20000"/>
                        <a:lumOff val="80000"/>
                      </a:schemeClr>
                    </a:solidFill>
                  </a:tcPr>
                </a:tc>
              </a:tr>
              <a:tr h="520923">
                <a:tc>
                  <a:txBody>
                    <a:bodyPr/>
                    <a:lstStyle/>
                    <a:p>
                      <a:pPr algn="l" fontAlgn="ctr"/>
                      <a:r>
                        <a:rPr lang="pt-BR" sz="2000" u="none" strike="noStrike" dirty="0" smtClean="0">
                          <a:effectLst/>
                        </a:rPr>
                        <a:t>Patrimonial</a:t>
                      </a:r>
                      <a:endParaRPr lang="pt-BR" sz="20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a:r>
                        <a:rPr lang="pt-BR" dirty="0" smtClean="0">
                          <a:latin typeface="+mn-lt"/>
                        </a:rPr>
                        <a:t>Rendimentos e Alienações</a:t>
                      </a:r>
                      <a:endParaRPr lang="pt-BR" dirty="0">
                        <a:latin typeface="+mn-lt"/>
                      </a:endParaRPr>
                    </a:p>
                  </a:txBody>
                  <a:tcPr marL="0" marR="0" marT="0" marB="0" anchor="ctr">
                    <a:solidFill>
                      <a:schemeClr val="tx2">
                        <a:lumMod val="20000"/>
                        <a:lumOff val="80000"/>
                      </a:schemeClr>
                    </a:solidFill>
                  </a:tcPr>
                </a:tc>
              </a:tr>
              <a:tr h="520923">
                <a:tc>
                  <a:txBody>
                    <a:bodyPr/>
                    <a:lstStyle/>
                    <a:p>
                      <a:pPr algn="l" fontAlgn="ctr"/>
                      <a:r>
                        <a:rPr lang="pt-BR" sz="2000" u="none" strike="noStrike" dirty="0" smtClean="0">
                          <a:effectLst/>
                        </a:rPr>
                        <a:t>Serviços</a:t>
                      </a:r>
                      <a:endParaRPr lang="pt-BR" sz="2000" b="0" i="0" u="none" strike="noStrike" dirty="0">
                        <a:solidFill>
                          <a:srgbClr val="000000"/>
                        </a:solidFill>
                        <a:effectLst/>
                        <a:latin typeface="Tahoma"/>
                      </a:endParaRPr>
                    </a:p>
                  </a:txBody>
                  <a:tcPr marL="0" marR="0" marT="0" marB="0" anchor="ctr">
                    <a:solidFill>
                      <a:schemeClr val="accent1">
                        <a:lumMod val="20000"/>
                        <a:lumOff val="80000"/>
                      </a:schemeClr>
                    </a:solidFill>
                  </a:tcPr>
                </a:tc>
                <a:tc>
                  <a:txBody>
                    <a:bodyPr/>
                    <a:lstStyle/>
                    <a:p>
                      <a:pPr algn="r"/>
                      <a:r>
                        <a:rPr lang="pt-BR" dirty="0" smtClean="0">
                          <a:latin typeface="+mn-lt"/>
                        </a:rPr>
                        <a:t>Serviços de Água</a:t>
                      </a:r>
                      <a:endParaRPr lang="pt-BR" dirty="0">
                        <a:latin typeface="+mn-lt"/>
                      </a:endParaRPr>
                    </a:p>
                  </a:txBody>
                  <a:tcPr marL="0" marR="0" marT="0" marB="0" anchor="ctr">
                    <a:solidFill>
                      <a:schemeClr val="accent1">
                        <a:lumMod val="20000"/>
                        <a:lumOff val="80000"/>
                      </a:schemeClr>
                    </a:solidFill>
                  </a:tcPr>
                </a:tc>
              </a:tr>
              <a:tr h="520923">
                <a:tc>
                  <a:txBody>
                    <a:bodyPr/>
                    <a:lstStyle/>
                    <a:p>
                      <a:pPr algn="l" fontAlgn="ctr"/>
                      <a:r>
                        <a:rPr lang="pt-BR" sz="2000" u="none" strike="noStrike" dirty="0" smtClean="0">
                          <a:effectLst/>
                        </a:rPr>
                        <a:t>Transferências Correntes</a:t>
                      </a:r>
                      <a:endParaRPr lang="pt-BR" sz="20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a:r>
                        <a:rPr lang="pt-BR" dirty="0" smtClean="0">
                          <a:latin typeface="+mn-lt"/>
                        </a:rPr>
                        <a:t>FPM, SUS,</a:t>
                      </a:r>
                      <a:r>
                        <a:rPr lang="pt-BR" baseline="0" dirty="0" smtClean="0">
                          <a:latin typeface="+mn-lt"/>
                        </a:rPr>
                        <a:t> FUNDEB, ICMS,IPVA, FNDE, </a:t>
                      </a:r>
                      <a:r>
                        <a:rPr lang="pt-BR" baseline="0" dirty="0" err="1" smtClean="0">
                          <a:latin typeface="+mn-lt"/>
                        </a:rPr>
                        <a:t>SUAS,etc</a:t>
                      </a:r>
                      <a:endParaRPr lang="pt-BR" dirty="0">
                        <a:latin typeface="+mn-lt"/>
                      </a:endParaRPr>
                    </a:p>
                  </a:txBody>
                  <a:tcPr marL="0" marR="0" marT="0" marB="0" anchor="ctr">
                    <a:solidFill>
                      <a:schemeClr val="tx2">
                        <a:lumMod val="20000"/>
                        <a:lumOff val="80000"/>
                      </a:schemeClr>
                    </a:solidFill>
                  </a:tcPr>
                </a:tc>
              </a:tr>
              <a:tr h="520923">
                <a:tc>
                  <a:txBody>
                    <a:bodyPr/>
                    <a:lstStyle/>
                    <a:p>
                      <a:pPr algn="l" fontAlgn="ctr"/>
                      <a:r>
                        <a:rPr lang="pt-BR" sz="2000" u="none" strike="noStrike" dirty="0" smtClean="0">
                          <a:effectLst/>
                        </a:rPr>
                        <a:t>Outras Receitas Correntes</a:t>
                      </a:r>
                      <a:endParaRPr lang="pt-BR" sz="2000" b="0" i="0" u="none" strike="noStrike" dirty="0">
                        <a:solidFill>
                          <a:srgbClr val="000000"/>
                        </a:solidFill>
                        <a:effectLst/>
                        <a:latin typeface="Tahoma"/>
                      </a:endParaRPr>
                    </a:p>
                  </a:txBody>
                  <a:tcPr marL="0" marR="0" marT="0" marB="0" anchor="ctr"/>
                </a:tc>
                <a:tc>
                  <a:txBody>
                    <a:bodyPr/>
                    <a:lstStyle/>
                    <a:p>
                      <a:pPr algn="r"/>
                      <a:r>
                        <a:rPr lang="pt-BR" dirty="0" smtClean="0">
                          <a:latin typeface="+mn-lt"/>
                        </a:rPr>
                        <a:t>Dívida Ativa, Multas</a:t>
                      </a:r>
                      <a:r>
                        <a:rPr lang="pt-BR" baseline="0" dirty="0" smtClean="0">
                          <a:latin typeface="+mn-lt"/>
                        </a:rPr>
                        <a:t> e Juros</a:t>
                      </a:r>
                      <a:endParaRPr lang="pt-BR" dirty="0">
                        <a:latin typeface="+mn-lt"/>
                      </a:endParaRPr>
                    </a:p>
                  </a:txBody>
                  <a:tcPr marL="0" marR="0" marT="0" marB="0" anchor="ctr"/>
                </a:tc>
              </a:tr>
              <a:tr h="520923">
                <a:tc>
                  <a:txBody>
                    <a:bodyPr/>
                    <a:lstStyle/>
                    <a:p>
                      <a:pPr algn="l" fontAlgn="ctr"/>
                      <a:r>
                        <a:rPr lang="pt-BR" sz="2000" u="none" strike="noStrike" dirty="0" smtClean="0">
                          <a:effectLst/>
                        </a:rPr>
                        <a:t>Transferência</a:t>
                      </a:r>
                      <a:r>
                        <a:rPr lang="pt-BR" sz="2000" u="none" strike="noStrike" baseline="0" dirty="0" smtClean="0">
                          <a:effectLst/>
                        </a:rPr>
                        <a:t> de </a:t>
                      </a:r>
                      <a:r>
                        <a:rPr lang="pt-BR" sz="2000" u="none" strike="noStrike" dirty="0" smtClean="0">
                          <a:effectLst/>
                        </a:rPr>
                        <a:t>Capital</a:t>
                      </a:r>
                      <a:endParaRPr lang="pt-BR" sz="20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a:r>
                        <a:rPr lang="pt-BR" dirty="0" smtClean="0">
                          <a:latin typeface="+mn-lt"/>
                        </a:rPr>
                        <a:t>Convênios e </a:t>
                      </a:r>
                      <a:r>
                        <a:rPr lang="pt-BR" dirty="0" err="1" smtClean="0">
                          <a:latin typeface="+mn-lt"/>
                        </a:rPr>
                        <a:t>transf</a:t>
                      </a:r>
                      <a:r>
                        <a:rPr lang="pt-BR" dirty="0" smtClean="0">
                          <a:latin typeface="+mn-lt"/>
                        </a:rPr>
                        <a:t>.</a:t>
                      </a:r>
                      <a:r>
                        <a:rPr lang="pt-BR" baseline="0" dirty="0" smtClean="0">
                          <a:latin typeface="+mn-lt"/>
                        </a:rPr>
                        <a:t> para investimentos</a:t>
                      </a:r>
                      <a:endParaRPr lang="pt-BR" dirty="0">
                        <a:latin typeface="+mn-lt"/>
                      </a:endParaRPr>
                    </a:p>
                  </a:txBody>
                  <a:tcPr marL="0" marR="0" marT="0" marB="0" anchor="ctr">
                    <a:solidFill>
                      <a:schemeClr val="tx2">
                        <a:lumMod val="20000"/>
                        <a:lumOff val="80000"/>
                      </a:schemeClr>
                    </a:solidFill>
                  </a:tcPr>
                </a:tc>
              </a:tr>
              <a:tr h="544600">
                <a:tc>
                  <a:txBody>
                    <a:bodyPr/>
                    <a:lstStyle/>
                    <a:p>
                      <a:pPr algn="l" fontAlgn="ctr"/>
                      <a:r>
                        <a:rPr lang="pt-BR" sz="2000" u="none" strike="noStrike" dirty="0">
                          <a:effectLst/>
                        </a:rPr>
                        <a:t>(-) </a:t>
                      </a:r>
                      <a:r>
                        <a:rPr lang="pt-BR" sz="2000" u="none" strike="noStrike" dirty="0" smtClean="0">
                          <a:effectLst/>
                        </a:rPr>
                        <a:t>Ded. Receita</a:t>
                      </a:r>
                      <a:endParaRPr lang="pt-BR" sz="2000" b="0" i="0" u="none" strike="noStrike" dirty="0">
                        <a:solidFill>
                          <a:srgbClr val="000000"/>
                        </a:solidFill>
                        <a:effectLst/>
                        <a:latin typeface="Tahoma"/>
                      </a:endParaRPr>
                    </a:p>
                  </a:txBody>
                  <a:tcPr marL="0" marR="0" marT="0" marB="0" anchor="ctr"/>
                </a:tc>
                <a:tc>
                  <a:txBody>
                    <a:bodyPr/>
                    <a:lstStyle/>
                    <a:p>
                      <a:pPr algn="r"/>
                      <a:r>
                        <a:rPr lang="pt-BR" dirty="0" smtClean="0">
                          <a:latin typeface="+mn-lt"/>
                        </a:rPr>
                        <a:t>Deduções de FUNDEB e outras</a:t>
                      </a:r>
                      <a:endParaRPr lang="pt-BR" dirty="0">
                        <a:latin typeface="+mn-lt"/>
                      </a:endParaRPr>
                    </a:p>
                  </a:txBody>
                  <a:tcPr marL="0" marR="0" marT="0" marB="0" anchor="ctr"/>
                </a:tc>
              </a:tr>
            </a:tbl>
          </a:graphicData>
        </a:graphic>
      </p:graphicFrame>
    </p:spTree>
    <p:extLst>
      <p:ext uri="{BB962C8B-B14F-4D97-AF65-F5344CB8AC3E}">
        <p14:creationId xmlns:p14="http://schemas.microsoft.com/office/powerpoint/2010/main" val="25429771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571480"/>
            <a:ext cx="8229600" cy="5554683"/>
          </a:xfrm>
        </p:spPr>
        <p:txBody>
          <a:bodyPr>
            <a:normAutofit lnSpcReduction="10000"/>
          </a:bodyPr>
          <a:lstStyle/>
          <a:p>
            <a:r>
              <a:rPr lang="pt-BR" b="1" dirty="0" smtClean="0">
                <a:solidFill>
                  <a:schemeClr val="accent6">
                    <a:lumMod val="50000"/>
                  </a:schemeClr>
                </a:solidFill>
              </a:rPr>
              <a:t>Compra de Uniforme Escolar;</a:t>
            </a:r>
          </a:p>
          <a:p>
            <a:pPr indent="107950">
              <a:buNone/>
            </a:pPr>
            <a:endParaRPr lang="pt-BR" b="1" dirty="0" smtClean="0">
              <a:solidFill>
                <a:schemeClr val="accent6">
                  <a:lumMod val="50000"/>
                </a:schemeClr>
              </a:solidFill>
              <a:latin typeface="arial"/>
            </a:endParaRPr>
          </a:p>
          <a:p>
            <a:pPr indent="107950" algn="just">
              <a:buNone/>
            </a:pPr>
            <a:r>
              <a:rPr lang="pt-BR" dirty="0" smtClean="0">
                <a:solidFill>
                  <a:schemeClr val="accent6">
                    <a:lumMod val="50000"/>
                  </a:schemeClr>
                </a:solidFill>
                <a:latin typeface="arial"/>
              </a:rPr>
              <a:t>Alunos do Ensino Fundamental receberam um kit contendo uma calça e duas camisas, uma delas de manga comprida, de uniformes escolares. A entrega foi feita pelo prefeito Nivaldo de Sousa, vice-prefeito </a:t>
            </a:r>
            <a:r>
              <a:rPr lang="pt-BR" dirty="0" err="1" smtClean="0">
                <a:solidFill>
                  <a:schemeClr val="accent6">
                    <a:lumMod val="50000"/>
                  </a:schemeClr>
                </a:solidFill>
                <a:latin typeface="arial"/>
              </a:rPr>
              <a:t>Aurimar</a:t>
            </a:r>
            <a:r>
              <a:rPr lang="pt-BR" dirty="0" smtClean="0">
                <a:solidFill>
                  <a:schemeClr val="accent6">
                    <a:lumMod val="50000"/>
                  </a:schemeClr>
                </a:solidFill>
                <a:latin typeface="arial"/>
              </a:rPr>
              <a:t> da Silva, pelas secretárias de Educação, </a:t>
            </a:r>
            <a:r>
              <a:rPr lang="pt-BR" dirty="0" err="1" smtClean="0">
                <a:solidFill>
                  <a:schemeClr val="accent6">
                    <a:lumMod val="50000"/>
                  </a:schemeClr>
                </a:solidFill>
                <a:latin typeface="arial"/>
              </a:rPr>
              <a:t>Yara</a:t>
            </a:r>
            <a:r>
              <a:rPr lang="pt-BR" dirty="0" smtClean="0">
                <a:solidFill>
                  <a:schemeClr val="accent6">
                    <a:lumMod val="50000"/>
                  </a:schemeClr>
                </a:solidFill>
                <a:latin typeface="arial"/>
              </a:rPr>
              <a:t> </a:t>
            </a:r>
            <a:r>
              <a:rPr lang="pt-BR" dirty="0" err="1" smtClean="0">
                <a:solidFill>
                  <a:schemeClr val="accent6">
                    <a:lumMod val="50000"/>
                  </a:schemeClr>
                </a:solidFill>
                <a:latin typeface="arial"/>
              </a:rPr>
              <a:t>Zin</a:t>
            </a:r>
            <a:r>
              <a:rPr lang="pt-BR" dirty="0" smtClean="0">
                <a:solidFill>
                  <a:schemeClr val="accent6">
                    <a:lumMod val="50000"/>
                  </a:schemeClr>
                </a:solidFill>
                <a:latin typeface="arial"/>
              </a:rPr>
              <a:t> e de Administração Selma Costa, diretoras e professoras da escola.</a:t>
            </a:r>
            <a:endParaRPr lang="pt-BR" b="1" dirty="0" smtClean="0">
              <a:solidFill>
                <a:schemeClr val="accent6">
                  <a:lumMod val="50000"/>
                </a:schemeClr>
              </a:solidFill>
            </a:endParaRPr>
          </a:p>
          <a:p>
            <a:pPr>
              <a:buNone/>
            </a:pPr>
            <a:endParaRPr lang="pt-BR" b="1" dirty="0" smtClean="0">
              <a:solidFill>
                <a:schemeClr val="accent6">
                  <a:lumMod val="50000"/>
                </a:schemeClr>
              </a:solidFill>
            </a:endParaRPr>
          </a:p>
          <a:p>
            <a:pPr>
              <a:buNone/>
            </a:pPr>
            <a:endParaRPr lang="pt-BR" b="1" dirty="0" smtClean="0">
              <a:solidFill>
                <a:schemeClr val="accent6">
                  <a:lumMod val="50000"/>
                </a:schemeClr>
              </a:solidFill>
            </a:endParaRPr>
          </a:p>
          <a:p>
            <a:pPr>
              <a:buNone/>
            </a:pPr>
            <a:endParaRPr lang="pt-BR" b="1" dirty="0" smtClean="0">
              <a:solidFill>
                <a:schemeClr val="accent6">
                  <a:lumMod val="50000"/>
                </a:schemeClr>
              </a:solidFill>
            </a:endParaRPr>
          </a:p>
          <a:p>
            <a:pPr>
              <a:buNone/>
            </a:pPr>
            <a:endParaRPr lang="pt-BR" dirty="0"/>
          </a:p>
        </p:txBody>
      </p:sp>
      <p:pic>
        <p:nvPicPr>
          <p:cNvPr id="19458" name="Picture 2" descr="C:\Users\maria lucia\Documents\Downloads\1773975.JPG"/>
          <p:cNvPicPr>
            <a:picLocks noChangeAspect="1" noChangeArrowheads="1"/>
          </p:cNvPicPr>
          <p:nvPr/>
        </p:nvPicPr>
        <p:blipFill>
          <a:blip r:embed="rId2" cstate="print"/>
          <a:srcRect/>
          <a:stretch>
            <a:fillRect/>
          </a:stretch>
        </p:blipFill>
        <p:spPr bwMode="auto">
          <a:xfrm>
            <a:off x="5929322" y="142852"/>
            <a:ext cx="1964513" cy="1309675"/>
          </a:xfrm>
          <a:prstGeom prst="rect">
            <a:avLst/>
          </a:prstGeom>
          <a:noFill/>
        </p:spPr>
      </p:pic>
    </p:spTree>
    <p:extLst>
      <p:ext uri="{BB962C8B-B14F-4D97-AF65-F5344CB8AC3E}">
        <p14:creationId xmlns:p14="http://schemas.microsoft.com/office/powerpoint/2010/main" val="1345633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smtClean="0">
                <a:solidFill>
                  <a:schemeClr val="accent6">
                    <a:lumMod val="50000"/>
                  </a:schemeClr>
                </a:solidFill>
              </a:rPr>
              <a:t>Aquisição de material esportivo para as aulas de Educação Física;</a:t>
            </a:r>
            <a:br>
              <a:rPr lang="pt-BR" b="1" dirty="0" smtClean="0">
                <a:solidFill>
                  <a:schemeClr val="accent6">
                    <a:lumMod val="50000"/>
                  </a:schemeClr>
                </a:solidFill>
              </a:rPr>
            </a:br>
            <a:endParaRPr lang="pt-BR" b="1" dirty="0" smtClean="0">
              <a:solidFill>
                <a:schemeClr val="accent6">
                  <a:lumMod val="50000"/>
                </a:schemeClr>
              </a:solidFill>
            </a:endParaRPr>
          </a:p>
        </p:txBody>
      </p:sp>
      <p:sp>
        <p:nvSpPr>
          <p:cNvPr id="3" name="Espaço Reservado para Conteúdo 2"/>
          <p:cNvSpPr>
            <a:spLocks noGrp="1"/>
          </p:cNvSpPr>
          <p:nvPr>
            <p:ph idx="1"/>
          </p:nvPr>
        </p:nvSpPr>
        <p:spPr>
          <a:xfrm>
            <a:off x="457200" y="1571613"/>
            <a:ext cx="8186766" cy="1785949"/>
          </a:xfrm>
        </p:spPr>
        <p:txBody>
          <a:bodyPr>
            <a:normAutofit fontScale="70000" lnSpcReduction="20000"/>
          </a:bodyPr>
          <a:lstStyle/>
          <a:p>
            <a:pPr indent="282575" algn="just">
              <a:buNone/>
            </a:pPr>
            <a:r>
              <a:rPr lang="pt-BR" dirty="0" smtClean="0">
                <a:solidFill>
                  <a:schemeClr val="bg1"/>
                </a:solidFill>
              </a:rPr>
              <a:t>A </a:t>
            </a:r>
            <a:r>
              <a:rPr lang="pt-BR" dirty="0" smtClean="0">
                <a:solidFill>
                  <a:schemeClr val="accent6">
                    <a:lumMod val="50000"/>
                  </a:schemeClr>
                </a:solidFill>
              </a:rPr>
              <a:t>Secretaria de educação Cultura, Esporte e Turismo repassou, diversos materiais adquiridos neste mês para uso nas atividades esportivas dos alunos das cinco escolas de Educação Básica do município. No mesmo ato foram entregues artigos comprados para serem usados na confecção de peças para o desfile cívico da primeira semana de setembro.</a:t>
            </a:r>
          </a:p>
          <a:p>
            <a:pPr indent="282575" algn="just">
              <a:buNone/>
            </a:pPr>
            <a:endParaRPr lang="pt-BR" dirty="0" smtClean="0">
              <a:solidFill>
                <a:schemeClr val="accent6">
                  <a:lumMod val="50000"/>
                </a:schemeClr>
              </a:solidFill>
            </a:endParaRPr>
          </a:p>
          <a:p>
            <a:pPr indent="282575" algn="just">
              <a:buNone/>
            </a:pPr>
            <a:endParaRPr lang="pt-BR" dirty="0" smtClean="0">
              <a:solidFill>
                <a:schemeClr val="bg1"/>
              </a:solidFill>
            </a:endParaRPr>
          </a:p>
          <a:p>
            <a:pPr indent="282575" algn="just">
              <a:buNone/>
            </a:pPr>
            <a:endParaRPr lang="pt-BR" dirty="0">
              <a:solidFill>
                <a:schemeClr val="bg1"/>
              </a:solidFill>
            </a:endParaRPr>
          </a:p>
        </p:txBody>
      </p:sp>
      <p:pic>
        <p:nvPicPr>
          <p:cNvPr id="4" name="Imagem 3" descr="1768309.JPG"/>
          <p:cNvPicPr>
            <a:picLocks noChangeAspect="1"/>
          </p:cNvPicPr>
          <p:nvPr/>
        </p:nvPicPr>
        <p:blipFill>
          <a:blip r:embed="rId2" cstate="print"/>
          <a:stretch>
            <a:fillRect/>
          </a:stretch>
        </p:blipFill>
        <p:spPr>
          <a:xfrm>
            <a:off x="1142976" y="3286124"/>
            <a:ext cx="7242307" cy="3190875"/>
          </a:xfrm>
          <a:prstGeom prst="rect">
            <a:avLst/>
          </a:prstGeom>
        </p:spPr>
      </p:pic>
    </p:spTree>
    <p:extLst>
      <p:ext uri="{BB962C8B-B14F-4D97-AF65-F5344CB8AC3E}">
        <p14:creationId xmlns:p14="http://schemas.microsoft.com/office/powerpoint/2010/main" val="1344857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571472" y="1000108"/>
            <a:ext cx="8229600" cy="4525963"/>
          </a:xfrm>
        </p:spPr>
        <p:txBody>
          <a:bodyPr>
            <a:normAutofit fontScale="25000" lnSpcReduction="20000"/>
          </a:bodyPr>
          <a:lstStyle/>
          <a:p>
            <a:r>
              <a:rPr lang="pt-BR" sz="8000" b="1" dirty="0" smtClean="0">
                <a:solidFill>
                  <a:schemeClr val="accent6">
                    <a:lumMod val="50000"/>
                  </a:schemeClr>
                </a:solidFill>
              </a:rPr>
              <a:t>PROA</a:t>
            </a:r>
          </a:p>
          <a:p>
            <a:endParaRPr lang="pt-BR" b="1" dirty="0" smtClean="0">
              <a:solidFill>
                <a:schemeClr val="accent6">
                  <a:lumMod val="50000"/>
                </a:schemeClr>
              </a:solidFill>
            </a:endParaRPr>
          </a:p>
          <a:p>
            <a:endParaRPr lang="pt-BR" b="1" dirty="0" smtClean="0">
              <a:solidFill>
                <a:schemeClr val="accent6">
                  <a:lumMod val="50000"/>
                </a:schemeClr>
              </a:solidFill>
            </a:endParaRPr>
          </a:p>
          <a:p>
            <a:endParaRPr lang="pt-BR" b="1" dirty="0" smtClean="0">
              <a:solidFill>
                <a:schemeClr val="accent6">
                  <a:lumMod val="50000"/>
                </a:schemeClr>
              </a:solidFill>
            </a:endParaRPr>
          </a:p>
          <a:p>
            <a:endParaRPr lang="pt-BR" b="1" dirty="0" smtClean="0">
              <a:solidFill>
                <a:schemeClr val="accent6">
                  <a:lumMod val="50000"/>
                </a:schemeClr>
              </a:solidFill>
            </a:endParaRPr>
          </a:p>
          <a:p>
            <a:endParaRPr lang="pt-BR" b="1" dirty="0" smtClean="0">
              <a:solidFill>
                <a:schemeClr val="accent6">
                  <a:lumMod val="50000"/>
                </a:schemeClr>
              </a:solidFill>
            </a:endParaRPr>
          </a:p>
          <a:p>
            <a:endParaRPr lang="pt-BR" b="1" dirty="0" smtClean="0">
              <a:solidFill>
                <a:schemeClr val="accent6">
                  <a:lumMod val="50000"/>
                </a:schemeClr>
              </a:solidFill>
            </a:endParaRPr>
          </a:p>
          <a:p>
            <a:endParaRPr lang="pt-BR" b="1" dirty="0" smtClean="0">
              <a:solidFill>
                <a:schemeClr val="accent6">
                  <a:lumMod val="50000"/>
                </a:schemeClr>
              </a:solidFill>
            </a:endParaRPr>
          </a:p>
          <a:p>
            <a:endParaRPr lang="pt-BR" b="1" dirty="0" smtClean="0">
              <a:solidFill>
                <a:schemeClr val="accent6">
                  <a:lumMod val="50000"/>
                </a:schemeClr>
              </a:solidFill>
            </a:endParaRPr>
          </a:p>
          <a:p>
            <a:endParaRPr lang="pt-BR" b="1" dirty="0" smtClean="0">
              <a:solidFill>
                <a:schemeClr val="accent6">
                  <a:lumMod val="50000"/>
                </a:schemeClr>
              </a:solidFill>
            </a:endParaRPr>
          </a:p>
          <a:p>
            <a:endParaRPr lang="pt-BR" sz="8800" b="1" dirty="0" smtClean="0">
              <a:solidFill>
                <a:schemeClr val="accent6">
                  <a:lumMod val="50000"/>
                </a:schemeClr>
              </a:solidFill>
            </a:endParaRPr>
          </a:p>
          <a:p>
            <a:pPr marL="0" indent="450850" algn="just">
              <a:buNone/>
            </a:pPr>
            <a:r>
              <a:rPr lang="pt-BR" sz="8800" dirty="0" smtClean="0">
                <a:solidFill>
                  <a:schemeClr val="accent6">
                    <a:lumMod val="50000"/>
                  </a:schemeClr>
                </a:solidFill>
              </a:rPr>
              <a:t> O projeto Protetor Ambiental terá a participação de alunos de outras duas turmas: uma de Laguna e outra de Tubarão. Somados os adolescentes e crianças dos três municípios, serão quase 100.</a:t>
            </a:r>
          </a:p>
          <a:p>
            <a:pPr marL="0" indent="450850" algn="just">
              <a:buNone/>
            </a:pPr>
            <a:r>
              <a:rPr lang="pt-BR" sz="8800" dirty="0" smtClean="0">
                <a:solidFill>
                  <a:schemeClr val="accent6">
                    <a:lumMod val="50000"/>
                  </a:schemeClr>
                </a:solidFill>
              </a:rPr>
              <a:t>Os alunos receberão o kit com material didático que traz  temáticas do meio ambiente, ética, disciplina, civilidade, respeito, hierarquia, entre outras. Uniforme e calçados já foram entregues.</a:t>
            </a:r>
          </a:p>
          <a:p>
            <a:pPr marL="0" indent="450850" algn="just">
              <a:buNone/>
            </a:pPr>
            <a:r>
              <a:rPr lang="pt-BR" sz="8800" dirty="0" smtClean="0">
                <a:solidFill>
                  <a:schemeClr val="accent6">
                    <a:lumMod val="50000"/>
                  </a:schemeClr>
                </a:solidFill>
              </a:rPr>
              <a:t>As atividades com esta turma se estenderão até dezembro de 2017, com aulas nas terças e quintas-feiras à tarde,  no contra turno da escola. O programa tem como objetivo contribuir na formação da cidadania dos jovens, através da abordagem de questões relevantes para o seu desenvolvimento em uma sociedade plural, norteada pela sustentabilidade e pela busca de uma melhor qualidade de vida.</a:t>
            </a:r>
          </a:p>
          <a:p>
            <a:pPr marL="0" indent="450850" algn="just">
              <a:buNone/>
            </a:pPr>
            <a:r>
              <a:rPr lang="pt-BR" sz="8800" dirty="0" smtClean="0">
                <a:solidFill>
                  <a:schemeClr val="accent6">
                    <a:lumMod val="50000"/>
                  </a:schemeClr>
                </a:solidFill>
              </a:rPr>
              <a:t>A implantação do Protetor Ambiental em Capivari se tornou realidade graças uma Parceria Público Privada. </a:t>
            </a:r>
            <a:endParaRPr lang="pt-BR" sz="8800" b="1" dirty="0" smtClean="0">
              <a:solidFill>
                <a:schemeClr val="accent6">
                  <a:lumMod val="50000"/>
                </a:schemeClr>
              </a:solidFill>
            </a:endParaRPr>
          </a:p>
          <a:p>
            <a:pPr marL="0" indent="450850" algn="just">
              <a:buNone/>
            </a:pPr>
            <a:endParaRPr lang="pt-BR" sz="6400" b="1" dirty="0">
              <a:solidFill>
                <a:schemeClr val="accent6">
                  <a:lumMod val="50000"/>
                </a:schemeClr>
              </a:solidFill>
            </a:endParaRPr>
          </a:p>
          <a:p>
            <a:pPr>
              <a:buNone/>
            </a:pPr>
            <a:endParaRPr lang="pt-BR" dirty="0" smtClean="0"/>
          </a:p>
          <a:p>
            <a:pPr>
              <a:buNone/>
            </a:pPr>
            <a:endParaRPr lang="pt-BR" dirty="0"/>
          </a:p>
        </p:txBody>
      </p:sp>
      <p:pic>
        <p:nvPicPr>
          <p:cNvPr id="4" name="Imagem 3" descr="1763615.JPG"/>
          <p:cNvPicPr>
            <a:picLocks noChangeAspect="1"/>
          </p:cNvPicPr>
          <p:nvPr/>
        </p:nvPicPr>
        <p:blipFill>
          <a:blip r:embed="rId2" cstate="print"/>
          <a:stretch>
            <a:fillRect/>
          </a:stretch>
        </p:blipFill>
        <p:spPr>
          <a:xfrm>
            <a:off x="4286248" y="0"/>
            <a:ext cx="3857620" cy="2571747"/>
          </a:xfrm>
          <a:prstGeom prst="rect">
            <a:avLst/>
          </a:prstGeom>
        </p:spPr>
      </p:pic>
    </p:spTree>
    <p:extLst>
      <p:ext uri="{BB962C8B-B14F-4D97-AF65-F5344CB8AC3E}">
        <p14:creationId xmlns:p14="http://schemas.microsoft.com/office/powerpoint/2010/main" val="3295329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714348" y="785794"/>
            <a:ext cx="8229600" cy="5429288"/>
          </a:xfrm>
        </p:spPr>
        <p:txBody>
          <a:bodyPr>
            <a:noAutofit/>
          </a:bodyPr>
          <a:lstStyle/>
          <a:p>
            <a:r>
              <a:rPr lang="pt-BR" sz="2000" b="1" dirty="0" smtClean="0">
                <a:solidFill>
                  <a:schemeClr val="accent6">
                    <a:lumMod val="50000"/>
                  </a:schemeClr>
                </a:solidFill>
              </a:rPr>
              <a:t>PROERD</a:t>
            </a:r>
          </a:p>
          <a:p>
            <a:endParaRPr lang="pt-BR" sz="2000" dirty="0" smtClean="0">
              <a:solidFill>
                <a:schemeClr val="accent6">
                  <a:lumMod val="50000"/>
                </a:schemeClr>
              </a:solidFill>
            </a:endParaRPr>
          </a:p>
          <a:p>
            <a:endParaRPr lang="pt-BR" sz="2000" dirty="0" smtClean="0">
              <a:solidFill>
                <a:schemeClr val="accent6">
                  <a:lumMod val="50000"/>
                </a:schemeClr>
              </a:solidFill>
            </a:endParaRPr>
          </a:p>
          <a:p>
            <a:endParaRPr lang="pt-BR" sz="2000" dirty="0" smtClean="0">
              <a:solidFill>
                <a:schemeClr val="accent6">
                  <a:lumMod val="50000"/>
                </a:schemeClr>
              </a:solidFill>
            </a:endParaRPr>
          </a:p>
          <a:p>
            <a:endParaRPr lang="pt-BR" sz="2000" dirty="0" smtClean="0">
              <a:solidFill>
                <a:schemeClr val="accent6">
                  <a:lumMod val="50000"/>
                </a:schemeClr>
              </a:solidFill>
            </a:endParaRPr>
          </a:p>
          <a:p>
            <a:pPr algn="ctr">
              <a:buNone/>
            </a:pPr>
            <a:r>
              <a:rPr lang="pt-BR" sz="2000" dirty="0" smtClean="0">
                <a:solidFill>
                  <a:schemeClr val="accent6">
                    <a:lumMod val="50000"/>
                  </a:schemeClr>
                </a:solidFill>
              </a:rPr>
              <a:t>Programa Educacional de Resistência às Drogas e à Violência – </a:t>
            </a:r>
            <a:r>
              <a:rPr lang="pt-BR" sz="2000" dirty="0" err="1" smtClean="0">
                <a:solidFill>
                  <a:schemeClr val="accent6">
                    <a:lumMod val="50000"/>
                  </a:schemeClr>
                </a:solidFill>
              </a:rPr>
              <a:t>Proerd</a:t>
            </a:r>
            <a:endParaRPr lang="pt-BR" sz="2000" dirty="0" smtClean="0">
              <a:solidFill>
                <a:schemeClr val="accent6">
                  <a:lumMod val="50000"/>
                </a:schemeClr>
              </a:solidFill>
            </a:endParaRPr>
          </a:p>
          <a:p>
            <a:pPr marL="0" indent="450850">
              <a:buNone/>
            </a:pPr>
            <a:endParaRPr lang="pt-BR" sz="2000" dirty="0" smtClean="0">
              <a:solidFill>
                <a:schemeClr val="accent6">
                  <a:lumMod val="50000"/>
                </a:schemeClr>
              </a:solidFill>
            </a:endParaRPr>
          </a:p>
          <a:p>
            <a:pPr marL="0" indent="450850">
              <a:buNone/>
            </a:pPr>
            <a:r>
              <a:rPr lang="pt-BR" sz="2000" dirty="0" smtClean="0">
                <a:solidFill>
                  <a:schemeClr val="accent6">
                    <a:lumMod val="50000"/>
                  </a:schemeClr>
                </a:solidFill>
              </a:rPr>
              <a:t>O </a:t>
            </a:r>
            <a:r>
              <a:rPr lang="pt-BR" sz="2000" dirty="0" err="1" smtClean="0">
                <a:solidFill>
                  <a:schemeClr val="accent6">
                    <a:lumMod val="50000"/>
                  </a:schemeClr>
                </a:solidFill>
              </a:rPr>
              <a:t>Proerd</a:t>
            </a:r>
            <a:r>
              <a:rPr lang="pt-BR" sz="2000" dirty="0" smtClean="0">
                <a:solidFill>
                  <a:schemeClr val="accent6">
                    <a:lumMod val="50000"/>
                  </a:schemeClr>
                </a:solidFill>
              </a:rPr>
              <a:t> é um programa cooperativo estabelecido entre a Polícia Militar, a Escola e a Família, e tem como objetivo capacitar crianças e adolescentes a fim de obter informações e adotar práticas saudáveis, afastando-as do vício das drogas e da violência.</a:t>
            </a:r>
          </a:p>
          <a:p>
            <a:pPr marL="0" indent="450850">
              <a:buNone/>
            </a:pPr>
            <a:r>
              <a:rPr lang="pt-BR" sz="2000" dirty="0" smtClean="0">
                <a:solidFill>
                  <a:schemeClr val="accent6">
                    <a:lumMod val="50000"/>
                  </a:schemeClr>
                </a:solidFill>
              </a:rPr>
              <a:t>O programa no município é desenvolvido com a participação da soldado </a:t>
            </a:r>
            <a:r>
              <a:rPr lang="pt-BR" sz="2000" dirty="0" err="1" smtClean="0">
                <a:solidFill>
                  <a:schemeClr val="accent6">
                    <a:lumMod val="50000"/>
                  </a:schemeClr>
                </a:solidFill>
              </a:rPr>
              <a:t>Enelise</a:t>
            </a:r>
            <a:r>
              <a:rPr lang="pt-BR" sz="2000" dirty="0" smtClean="0">
                <a:solidFill>
                  <a:schemeClr val="accent6">
                    <a:lumMod val="50000"/>
                  </a:schemeClr>
                </a:solidFill>
              </a:rPr>
              <a:t>, que atuou em 11 turmas de alunos, e dos cabos </a:t>
            </a:r>
            <a:r>
              <a:rPr lang="pt-BR" sz="2000" dirty="0" err="1" smtClean="0">
                <a:solidFill>
                  <a:schemeClr val="accent6">
                    <a:lumMod val="50000"/>
                  </a:schemeClr>
                </a:solidFill>
              </a:rPr>
              <a:t>Elisson</a:t>
            </a:r>
            <a:r>
              <a:rPr lang="pt-BR" sz="2000" dirty="0" smtClean="0">
                <a:solidFill>
                  <a:schemeClr val="accent6">
                    <a:lumMod val="50000"/>
                  </a:schemeClr>
                </a:solidFill>
              </a:rPr>
              <a:t> e Vieira, com duas turmas cada um. “É um número muito expressivo de crianças, para as quais nos dedicamos muito, desde meados do mês de abril. </a:t>
            </a:r>
          </a:p>
          <a:p>
            <a:endParaRPr lang="pt-BR" sz="2000" b="1" dirty="0" smtClean="0">
              <a:solidFill>
                <a:schemeClr val="accent6">
                  <a:lumMod val="50000"/>
                </a:schemeClr>
              </a:solidFill>
            </a:endParaRPr>
          </a:p>
          <a:p>
            <a:pPr>
              <a:buNone/>
            </a:pPr>
            <a:endParaRPr lang="pt-BR" sz="2000" b="1" dirty="0" smtClean="0">
              <a:solidFill>
                <a:schemeClr val="accent6">
                  <a:lumMod val="50000"/>
                </a:schemeClr>
              </a:solidFill>
            </a:endParaRPr>
          </a:p>
          <a:p>
            <a:pPr>
              <a:buNone/>
            </a:pPr>
            <a:endParaRPr lang="pt-BR" sz="2000" b="1" dirty="0" smtClean="0">
              <a:solidFill>
                <a:schemeClr val="accent6">
                  <a:lumMod val="50000"/>
                </a:schemeClr>
              </a:solidFill>
            </a:endParaRPr>
          </a:p>
        </p:txBody>
      </p:sp>
      <p:pic>
        <p:nvPicPr>
          <p:cNvPr id="19458" name="Picture 2" descr="C:\Users\maria lucia\Desktop\1772731.jpg"/>
          <p:cNvPicPr>
            <a:picLocks noChangeAspect="1" noChangeArrowheads="1"/>
          </p:cNvPicPr>
          <p:nvPr/>
        </p:nvPicPr>
        <p:blipFill>
          <a:blip r:embed="rId2"/>
          <a:srcRect/>
          <a:stretch>
            <a:fillRect/>
          </a:stretch>
        </p:blipFill>
        <p:spPr bwMode="auto">
          <a:xfrm>
            <a:off x="5143504" y="285728"/>
            <a:ext cx="3426914" cy="2071686"/>
          </a:xfrm>
          <a:prstGeom prst="rect">
            <a:avLst/>
          </a:prstGeom>
          <a:noFill/>
        </p:spPr>
      </p:pic>
    </p:spTree>
    <p:extLst>
      <p:ext uri="{BB962C8B-B14F-4D97-AF65-F5344CB8AC3E}">
        <p14:creationId xmlns:p14="http://schemas.microsoft.com/office/powerpoint/2010/main" val="1367633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14500" y="1357313"/>
            <a:ext cx="6929438" cy="2054225"/>
          </a:xfrm>
        </p:spPr>
        <p:txBody>
          <a:bodyPr/>
          <a:lstStyle/>
          <a:p>
            <a:pPr algn="ctr">
              <a:defRPr/>
            </a:pPr>
            <a:r>
              <a:rPr lang="pt-BR" sz="4000" dirty="0" smtClean="0"/>
              <a:t>SECRETARIA DE ASSISTÊNCIA SOCIAL - SAS</a:t>
            </a:r>
            <a:endParaRPr lang="pt-BR" sz="4000" dirty="0"/>
          </a:p>
        </p:txBody>
      </p:sp>
      <p:sp>
        <p:nvSpPr>
          <p:cNvPr id="8195" name="Espaço Reservado para Texto 2"/>
          <p:cNvSpPr>
            <a:spLocks noGrp="1"/>
          </p:cNvSpPr>
          <p:nvPr>
            <p:ph type="body" idx="1"/>
          </p:nvPr>
        </p:nvSpPr>
        <p:spPr/>
        <p:txBody>
          <a:bodyPr/>
          <a:lstStyle/>
          <a:p>
            <a:pPr algn="ctr"/>
            <a:r>
              <a:rPr lang="pt-BR" sz="2800" dirty="0" smtClean="0"/>
              <a:t>Apresentação </a:t>
            </a:r>
            <a:r>
              <a:rPr lang="pt-BR" sz="2800" smtClean="0"/>
              <a:t>do 2º </a:t>
            </a:r>
            <a:r>
              <a:rPr lang="pt-BR" sz="2800" dirty="0" smtClean="0"/>
              <a:t>Quadrimestre 2017</a:t>
            </a:r>
          </a:p>
        </p:txBody>
      </p:sp>
    </p:spTree>
    <p:extLst>
      <p:ext uri="{BB962C8B-B14F-4D97-AF65-F5344CB8AC3E}">
        <p14:creationId xmlns:p14="http://schemas.microsoft.com/office/powerpoint/2010/main" val="33958050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86000" y="2571750"/>
            <a:ext cx="6172200" cy="1108075"/>
          </a:xfrm>
        </p:spPr>
        <p:txBody>
          <a:bodyPr/>
          <a:lstStyle/>
          <a:p>
            <a:pPr eaLnBrk="1" fontAlgn="auto" hangingPunct="1">
              <a:spcAft>
                <a:spcPts val="0"/>
              </a:spcAft>
              <a:defRPr/>
            </a:pPr>
            <a:r>
              <a:rPr lang="pt-BR" sz="4000" dirty="0" smtClean="0"/>
              <a:t>Gestão de Benefícios</a:t>
            </a:r>
            <a:endParaRPr lang="pt-BR" sz="4000" dirty="0"/>
          </a:p>
        </p:txBody>
      </p:sp>
      <p:sp>
        <p:nvSpPr>
          <p:cNvPr id="9219" name="Subtítulo 2"/>
          <p:cNvSpPr>
            <a:spLocks noGrp="1"/>
          </p:cNvSpPr>
          <p:nvPr>
            <p:ph type="subTitle" idx="1"/>
          </p:nvPr>
        </p:nvSpPr>
        <p:spPr>
          <a:xfrm>
            <a:off x="2214563" y="4286250"/>
            <a:ext cx="6715125" cy="2000250"/>
          </a:xfrm>
        </p:spPr>
        <p:txBody>
          <a:bodyPr/>
          <a:lstStyle/>
          <a:p>
            <a:pPr eaLnBrk="1" hangingPunct="1"/>
            <a:r>
              <a:rPr lang="pt-BR" sz="2500" smtClean="0"/>
              <a:t>Benefícios Eventuais</a:t>
            </a:r>
          </a:p>
          <a:p>
            <a:pPr eaLnBrk="1" hangingPunct="1"/>
            <a:r>
              <a:rPr lang="pt-BR" sz="2500" smtClean="0"/>
              <a:t>Benefício de Prestação Continuada - BPC</a:t>
            </a:r>
          </a:p>
          <a:p>
            <a:pPr eaLnBrk="1" hangingPunct="1"/>
            <a:r>
              <a:rPr lang="pt-BR" sz="2500" smtClean="0"/>
              <a:t>Programa Bolsa Família</a:t>
            </a:r>
          </a:p>
          <a:p>
            <a:pPr eaLnBrk="1" hangingPunct="1"/>
            <a:endParaRPr lang="pt-BR" sz="3000" smtClean="0"/>
          </a:p>
        </p:txBody>
      </p:sp>
    </p:spTree>
    <p:extLst>
      <p:ext uri="{BB962C8B-B14F-4D97-AF65-F5344CB8AC3E}">
        <p14:creationId xmlns:p14="http://schemas.microsoft.com/office/powerpoint/2010/main" val="26807905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0063" y="500063"/>
            <a:ext cx="7467600" cy="857250"/>
          </a:xfrm>
        </p:spPr>
        <p:txBody>
          <a:bodyPr>
            <a:normAutofit fontScale="90000"/>
          </a:bodyPr>
          <a:lstStyle/>
          <a:p>
            <a:pPr eaLnBrk="1" fontAlgn="auto" hangingPunct="1">
              <a:spcAft>
                <a:spcPts val="0"/>
              </a:spcAft>
              <a:defRPr/>
            </a:pPr>
            <a:r>
              <a:rPr lang="pt-BR" sz="3200" dirty="0" smtClean="0"/>
              <a:t/>
            </a:r>
            <a:br>
              <a:rPr lang="pt-BR" sz="3200" dirty="0" smtClean="0"/>
            </a:br>
            <a:r>
              <a:rPr lang="pt-BR" sz="3200" dirty="0" smtClean="0"/>
              <a:t/>
            </a:r>
            <a:br>
              <a:rPr lang="pt-BR" sz="3200" dirty="0" smtClean="0"/>
            </a:br>
            <a:r>
              <a:rPr lang="pt-BR" sz="3200" dirty="0" smtClean="0"/>
              <a:t/>
            </a:r>
            <a:br>
              <a:rPr lang="pt-BR" sz="3200" dirty="0" smtClean="0"/>
            </a:br>
            <a:r>
              <a:rPr lang="pt-BR" sz="3200" dirty="0" smtClean="0"/>
              <a:t/>
            </a:r>
            <a:br>
              <a:rPr lang="pt-BR" sz="3200" dirty="0" smtClean="0"/>
            </a:br>
            <a:r>
              <a:rPr lang="pt-BR" sz="3200" dirty="0" smtClean="0"/>
              <a:t/>
            </a:r>
            <a:br>
              <a:rPr lang="pt-BR" sz="3200" dirty="0" smtClean="0"/>
            </a:br>
            <a:r>
              <a:rPr lang="pt-BR" sz="3200" dirty="0" smtClean="0"/>
              <a:t/>
            </a:r>
            <a:br>
              <a:rPr lang="pt-BR" sz="3200" dirty="0" smtClean="0"/>
            </a:br>
            <a:r>
              <a:rPr lang="pt-BR" sz="3200" dirty="0" smtClean="0"/>
              <a:t/>
            </a:r>
            <a:br>
              <a:rPr lang="pt-BR" sz="3200" dirty="0" smtClean="0"/>
            </a:br>
            <a:r>
              <a:rPr lang="pt-BR" sz="3200" dirty="0" smtClean="0"/>
              <a:t/>
            </a:r>
            <a:br>
              <a:rPr lang="pt-BR" sz="3200" dirty="0" smtClean="0"/>
            </a:br>
            <a:r>
              <a:rPr lang="pt-BR" sz="3200" dirty="0" smtClean="0"/>
              <a:t/>
            </a:r>
            <a:br>
              <a:rPr lang="pt-BR" sz="3200" dirty="0" smtClean="0"/>
            </a:br>
            <a:r>
              <a:rPr lang="pt-BR" sz="3200" dirty="0" smtClean="0"/>
              <a:t/>
            </a:r>
            <a:br>
              <a:rPr lang="pt-BR" sz="3200" dirty="0" smtClean="0"/>
            </a:br>
            <a:r>
              <a:rPr lang="pt-BR" sz="3200" dirty="0" smtClean="0"/>
              <a:t/>
            </a:r>
            <a:br>
              <a:rPr lang="pt-BR" sz="3200" dirty="0" smtClean="0"/>
            </a:br>
            <a:r>
              <a:rPr lang="pt-BR" sz="3200" dirty="0" smtClean="0"/>
              <a:t/>
            </a:r>
            <a:br>
              <a:rPr lang="pt-BR" sz="3200" dirty="0" smtClean="0"/>
            </a:br>
            <a:r>
              <a:rPr lang="pt-BR" sz="3200" dirty="0" smtClean="0"/>
              <a:t/>
            </a:r>
            <a:br>
              <a:rPr lang="pt-BR" sz="3200" dirty="0" smtClean="0"/>
            </a:br>
            <a:r>
              <a:rPr lang="pt-BR" sz="3600" b="1" dirty="0" smtClean="0"/>
              <a:t>B</a:t>
            </a:r>
            <a:r>
              <a:rPr lang="pt-BR" sz="3600" dirty="0" smtClean="0"/>
              <a:t>enefícios </a:t>
            </a:r>
            <a:r>
              <a:rPr lang="pt-BR" sz="3600" b="1" dirty="0" smtClean="0"/>
              <a:t>E</a:t>
            </a:r>
            <a:r>
              <a:rPr lang="pt-BR" sz="3600" dirty="0" smtClean="0"/>
              <a:t>ventuais</a:t>
            </a:r>
            <a:r>
              <a:rPr lang="pt-BR" sz="3200" dirty="0" smtClean="0"/>
              <a:t/>
            </a:r>
            <a:br>
              <a:rPr lang="pt-BR" sz="3200" dirty="0" smtClean="0"/>
            </a:br>
            <a:endParaRPr lang="pt-BR" dirty="0"/>
          </a:p>
        </p:txBody>
      </p:sp>
      <p:sp>
        <p:nvSpPr>
          <p:cNvPr id="10243" name="Espaço Reservado para Conteúdo 2"/>
          <p:cNvSpPr>
            <a:spLocks noGrp="1"/>
          </p:cNvSpPr>
          <p:nvPr>
            <p:ph sz="quarter" idx="1"/>
          </p:nvPr>
        </p:nvSpPr>
        <p:spPr>
          <a:xfrm>
            <a:off x="457200" y="1600200"/>
            <a:ext cx="7467600" cy="3686175"/>
          </a:xfrm>
        </p:spPr>
        <p:txBody>
          <a:bodyPr/>
          <a:lstStyle/>
          <a:p>
            <a:pPr algn="ctr" eaLnBrk="1" hangingPunct="1">
              <a:buFont typeface="Wingdings" pitchFamily="2" charset="2"/>
              <a:buNone/>
            </a:pPr>
            <a:r>
              <a:rPr lang="pt-BR" dirty="0" smtClean="0"/>
              <a:t>Quantidade distribuída 2º quadrimestre 2017:</a:t>
            </a:r>
          </a:p>
          <a:p>
            <a:pPr eaLnBrk="1" hangingPunct="1">
              <a:buFont typeface="Wingdings" pitchFamily="2" charset="2"/>
              <a:buNone/>
            </a:pPr>
            <a:endParaRPr lang="pt-BR" dirty="0" smtClean="0"/>
          </a:p>
          <a:p>
            <a:pPr eaLnBrk="1" hangingPunct="1">
              <a:buFont typeface="Wingdings" pitchFamily="2" charset="2"/>
              <a:buNone/>
            </a:pPr>
            <a:endParaRPr lang="pt-BR" dirty="0" smtClean="0"/>
          </a:p>
          <a:p>
            <a:pPr eaLnBrk="1" hangingPunct="1">
              <a:buFont typeface="Wingdings" pitchFamily="2" charset="2"/>
              <a:buNone/>
            </a:pPr>
            <a:endParaRPr lang="pt-BR" dirty="0" smtClean="0"/>
          </a:p>
          <a:p>
            <a:pPr eaLnBrk="1" hangingPunct="1">
              <a:buFont typeface="Wingdings" pitchFamily="2" charset="2"/>
              <a:buNone/>
            </a:pPr>
            <a:endParaRPr lang="pt-BR" dirty="0" smtClean="0"/>
          </a:p>
        </p:txBody>
      </p:sp>
      <p:graphicFrame>
        <p:nvGraphicFramePr>
          <p:cNvPr id="4" name="Tabela 3"/>
          <p:cNvGraphicFramePr>
            <a:graphicFrameLocks noGrp="1"/>
          </p:cNvGraphicFramePr>
          <p:nvPr/>
        </p:nvGraphicFramePr>
        <p:xfrm>
          <a:off x="928662" y="2143125"/>
          <a:ext cx="6929514" cy="2163548"/>
        </p:xfrm>
        <a:graphic>
          <a:graphicData uri="http://schemas.openxmlformats.org/drawingml/2006/table">
            <a:tbl>
              <a:tblPr firstRow="1" bandRow="1">
                <a:tableStyleId>{5C22544A-7EE6-4342-B048-85BDC9FD1C3A}</a:tableStyleId>
              </a:tblPr>
              <a:tblGrid>
                <a:gridCol w="3636280"/>
                <a:gridCol w="3293234"/>
              </a:tblGrid>
              <a:tr h="540887">
                <a:tc>
                  <a:txBody>
                    <a:bodyPr/>
                    <a:lstStyle/>
                    <a:p>
                      <a:pPr algn="ctr"/>
                      <a:r>
                        <a:rPr lang="pt-BR" sz="2400" b="1" dirty="0" smtClean="0"/>
                        <a:t>Benefício</a:t>
                      </a:r>
                      <a:endParaRPr lang="pt-BR" sz="2400" b="1" dirty="0"/>
                    </a:p>
                  </a:txBody>
                  <a:tcPr/>
                </a:tc>
                <a:tc>
                  <a:txBody>
                    <a:bodyPr/>
                    <a:lstStyle/>
                    <a:p>
                      <a:pPr algn="ctr"/>
                      <a:r>
                        <a:rPr lang="pt-BR" sz="2400" b="1" dirty="0" smtClean="0"/>
                        <a:t>Quantidade</a:t>
                      </a:r>
                      <a:endParaRPr lang="pt-BR" sz="2400" b="1" dirty="0"/>
                    </a:p>
                  </a:txBody>
                  <a:tcPr/>
                </a:tc>
              </a:tr>
              <a:tr h="540887">
                <a:tc>
                  <a:txBody>
                    <a:bodyPr/>
                    <a:lstStyle/>
                    <a:p>
                      <a:r>
                        <a:rPr lang="pt-BR" dirty="0" smtClean="0"/>
                        <a:t>Auxílio Funeral</a:t>
                      </a:r>
                      <a:endParaRPr lang="pt-BR" dirty="0"/>
                    </a:p>
                  </a:txBody>
                  <a:tcPr/>
                </a:tc>
                <a:tc>
                  <a:txBody>
                    <a:bodyPr/>
                    <a:lstStyle/>
                    <a:p>
                      <a:pPr algn="ctr"/>
                      <a:r>
                        <a:rPr lang="pt-BR" dirty="0" smtClean="0">
                          <a:solidFill>
                            <a:schemeClr val="tx1"/>
                          </a:solidFill>
                        </a:rPr>
                        <a:t>04</a:t>
                      </a:r>
                      <a:endParaRPr lang="pt-BR" dirty="0">
                        <a:solidFill>
                          <a:schemeClr val="tx1"/>
                        </a:solidFill>
                      </a:endParaRPr>
                    </a:p>
                  </a:txBody>
                  <a:tcPr/>
                </a:tc>
              </a:tr>
              <a:tr h="540887">
                <a:tc>
                  <a:txBody>
                    <a:bodyPr/>
                    <a:lstStyle/>
                    <a:p>
                      <a:r>
                        <a:rPr lang="pt-BR" dirty="0" smtClean="0"/>
                        <a:t>Auxílio Natalidade</a:t>
                      </a:r>
                      <a:endParaRPr lang="pt-BR" dirty="0"/>
                    </a:p>
                  </a:txBody>
                  <a:tcPr/>
                </a:tc>
                <a:tc>
                  <a:txBody>
                    <a:bodyPr/>
                    <a:lstStyle/>
                    <a:p>
                      <a:pPr algn="ctr"/>
                      <a:r>
                        <a:rPr lang="pt-BR" dirty="0" smtClean="0">
                          <a:solidFill>
                            <a:schemeClr val="tx1"/>
                          </a:solidFill>
                        </a:rPr>
                        <a:t>07</a:t>
                      </a:r>
                      <a:endParaRPr lang="pt-BR" dirty="0">
                        <a:solidFill>
                          <a:schemeClr val="tx1"/>
                        </a:solidFill>
                      </a:endParaRPr>
                    </a:p>
                  </a:txBody>
                  <a:tcPr/>
                </a:tc>
              </a:tr>
              <a:tr h="540887">
                <a:tc>
                  <a:txBody>
                    <a:bodyPr/>
                    <a:lstStyle/>
                    <a:p>
                      <a:r>
                        <a:rPr lang="pt-BR" dirty="0" smtClean="0"/>
                        <a:t>Auxílio</a:t>
                      </a:r>
                      <a:r>
                        <a:rPr lang="pt-BR" baseline="0" dirty="0" smtClean="0"/>
                        <a:t> Alimentação</a:t>
                      </a:r>
                      <a:endParaRPr lang="pt-BR" dirty="0"/>
                    </a:p>
                  </a:txBody>
                  <a:tcPr/>
                </a:tc>
                <a:tc>
                  <a:txBody>
                    <a:bodyPr/>
                    <a:lstStyle/>
                    <a:p>
                      <a:pPr algn="ctr"/>
                      <a:r>
                        <a:rPr lang="pt-BR" dirty="0" smtClean="0">
                          <a:solidFill>
                            <a:schemeClr val="tx1"/>
                          </a:solidFill>
                        </a:rPr>
                        <a:t>54</a:t>
                      </a:r>
                      <a:endParaRPr lang="pt-BR" dirty="0">
                        <a:solidFill>
                          <a:schemeClr val="tx1"/>
                        </a:solidFill>
                      </a:endParaRPr>
                    </a:p>
                  </a:txBody>
                  <a:tcPr/>
                </a:tc>
              </a:tr>
            </a:tbl>
          </a:graphicData>
        </a:graphic>
      </p:graphicFrame>
    </p:spTree>
    <p:extLst>
      <p:ext uri="{BB962C8B-B14F-4D97-AF65-F5344CB8AC3E}">
        <p14:creationId xmlns:p14="http://schemas.microsoft.com/office/powerpoint/2010/main" val="651334428"/>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7188" y="274638"/>
            <a:ext cx="8286750" cy="1143000"/>
          </a:xfrm>
        </p:spPr>
        <p:txBody>
          <a:bodyPr>
            <a:normAutofit fontScale="90000"/>
          </a:bodyPr>
          <a:lstStyle/>
          <a:p>
            <a:pPr eaLnBrk="1" fontAlgn="auto" hangingPunct="1">
              <a:spcAft>
                <a:spcPts val="0"/>
              </a:spcAft>
              <a:defRPr/>
            </a:pPr>
            <a:r>
              <a:rPr lang="pt-BR" sz="3200" b="1" dirty="0" smtClean="0"/>
              <a:t>B</a:t>
            </a:r>
            <a:r>
              <a:rPr lang="pt-BR" sz="3200" dirty="0" smtClean="0"/>
              <a:t>enefício de </a:t>
            </a:r>
            <a:r>
              <a:rPr lang="pt-BR" sz="3200" b="1" dirty="0" smtClean="0"/>
              <a:t>P</a:t>
            </a:r>
            <a:r>
              <a:rPr lang="pt-BR" sz="3200" dirty="0" smtClean="0"/>
              <a:t>restação </a:t>
            </a:r>
            <a:r>
              <a:rPr lang="pt-BR" sz="3200" b="1" dirty="0" smtClean="0"/>
              <a:t>C</a:t>
            </a:r>
            <a:r>
              <a:rPr lang="pt-BR" sz="3200" dirty="0" smtClean="0"/>
              <a:t>ontinuada – </a:t>
            </a:r>
            <a:r>
              <a:rPr lang="pt-BR" sz="3200" b="1" dirty="0" smtClean="0"/>
              <a:t>BPC</a:t>
            </a:r>
            <a:r>
              <a:rPr lang="pt-BR" sz="3200" dirty="0" smtClean="0"/>
              <a:t/>
            </a:r>
            <a:br>
              <a:rPr lang="pt-BR" sz="3200" dirty="0" smtClean="0"/>
            </a:br>
            <a:endParaRPr lang="pt-BR" dirty="0"/>
          </a:p>
        </p:txBody>
      </p:sp>
      <p:sp>
        <p:nvSpPr>
          <p:cNvPr id="11267" name="Espaço Reservado para Conteúdo 2"/>
          <p:cNvSpPr>
            <a:spLocks noGrp="1"/>
          </p:cNvSpPr>
          <p:nvPr>
            <p:ph sz="quarter" idx="1"/>
          </p:nvPr>
        </p:nvSpPr>
        <p:spPr>
          <a:xfrm>
            <a:off x="457200" y="1600200"/>
            <a:ext cx="7467600" cy="4043363"/>
          </a:xfrm>
        </p:spPr>
        <p:txBody>
          <a:bodyPr/>
          <a:lstStyle/>
          <a:p>
            <a:pPr eaLnBrk="1" hangingPunct="1"/>
            <a:r>
              <a:rPr lang="pt-BR" smtClean="0"/>
              <a:t>Pessoas do município que recebem o benefício:</a:t>
            </a:r>
          </a:p>
          <a:p>
            <a:pPr eaLnBrk="1" hangingPunct="1">
              <a:buFont typeface="Wingdings" pitchFamily="2" charset="2"/>
              <a:buNone/>
            </a:pPr>
            <a:endParaRPr lang="pt-BR" smtClean="0"/>
          </a:p>
          <a:p>
            <a:pPr eaLnBrk="1" hangingPunct="1">
              <a:buFont typeface="Wingdings" pitchFamily="2" charset="2"/>
              <a:buNone/>
            </a:pPr>
            <a:endParaRPr lang="pt-BR" sz="1000" smtClean="0"/>
          </a:p>
        </p:txBody>
      </p:sp>
      <p:graphicFrame>
        <p:nvGraphicFramePr>
          <p:cNvPr id="4" name="Tabela 3"/>
          <p:cNvGraphicFramePr>
            <a:graphicFrameLocks noGrp="1"/>
          </p:cNvGraphicFramePr>
          <p:nvPr/>
        </p:nvGraphicFramePr>
        <p:xfrm>
          <a:off x="785813" y="2786063"/>
          <a:ext cx="7000924" cy="2190764"/>
        </p:xfrm>
        <a:graphic>
          <a:graphicData uri="http://schemas.openxmlformats.org/drawingml/2006/table">
            <a:tbl>
              <a:tblPr firstRow="1" bandRow="1">
                <a:tableStyleId>{5C22544A-7EE6-4342-B048-85BDC9FD1C3A}</a:tableStyleId>
              </a:tblPr>
              <a:tblGrid>
                <a:gridCol w="3500462"/>
                <a:gridCol w="3500462"/>
              </a:tblGrid>
              <a:tr h="547691">
                <a:tc>
                  <a:txBody>
                    <a:bodyPr/>
                    <a:lstStyle/>
                    <a:p>
                      <a:pPr algn="ctr"/>
                      <a:r>
                        <a:rPr lang="pt-BR" sz="2400" dirty="0" smtClean="0"/>
                        <a:t>BPC</a:t>
                      </a:r>
                      <a:endParaRPr lang="pt-BR" sz="2400" dirty="0"/>
                    </a:p>
                  </a:txBody>
                  <a:tcPr/>
                </a:tc>
                <a:tc>
                  <a:txBody>
                    <a:bodyPr/>
                    <a:lstStyle/>
                    <a:p>
                      <a:pPr algn="ctr"/>
                      <a:r>
                        <a:rPr lang="pt-BR" sz="2400" dirty="0" smtClean="0"/>
                        <a:t>Quantidade</a:t>
                      </a:r>
                      <a:endParaRPr lang="pt-BR" sz="2400" dirty="0"/>
                    </a:p>
                  </a:txBody>
                  <a:tcPr/>
                </a:tc>
              </a:tr>
              <a:tr h="547691">
                <a:tc>
                  <a:txBody>
                    <a:bodyPr/>
                    <a:lstStyle/>
                    <a:p>
                      <a:r>
                        <a:rPr lang="pt-BR" dirty="0" smtClean="0"/>
                        <a:t>Idosos</a:t>
                      </a:r>
                      <a:endParaRPr lang="pt-BR" dirty="0"/>
                    </a:p>
                  </a:txBody>
                  <a:tcPr/>
                </a:tc>
                <a:tc>
                  <a:txBody>
                    <a:bodyPr/>
                    <a:lstStyle/>
                    <a:p>
                      <a:pPr algn="ctr"/>
                      <a:r>
                        <a:rPr lang="pt-BR" dirty="0" smtClean="0">
                          <a:solidFill>
                            <a:schemeClr val="tx1"/>
                          </a:solidFill>
                        </a:rPr>
                        <a:t>49</a:t>
                      </a:r>
                      <a:endParaRPr lang="pt-BR" dirty="0">
                        <a:solidFill>
                          <a:schemeClr val="tx1"/>
                        </a:solidFill>
                      </a:endParaRPr>
                    </a:p>
                  </a:txBody>
                  <a:tcPr/>
                </a:tc>
              </a:tr>
              <a:tr h="547691">
                <a:tc>
                  <a:txBody>
                    <a:bodyPr/>
                    <a:lstStyle/>
                    <a:p>
                      <a:r>
                        <a:rPr lang="pt-BR" dirty="0" smtClean="0"/>
                        <a:t>Pessoas com Deficiência</a:t>
                      </a:r>
                      <a:endParaRPr lang="pt-BR" dirty="0"/>
                    </a:p>
                  </a:txBody>
                  <a:tcPr/>
                </a:tc>
                <a:tc>
                  <a:txBody>
                    <a:bodyPr/>
                    <a:lstStyle/>
                    <a:p>
                      <a:pPr algn="ctr"/>
                      <a:r>
                        <a:rPr lang="pt-BR" dirty="0" smtClean="0">
                          <a:solidFill>
                            <a:schemeClr val="tx1"/>
                          </a:solidFill>
                        </a:rPr>
                        <a:t>127</a:t>
                      </a:r>
                      <a:endParaRPr lang="pt-BR" dirty="0">
                        <a:solidFill>
                          <a:schemeClr val="tx1"/>
                        </a:solidFill>
                      </a:endParaRPr>
                    </a:p>
                  </a:txBody>
                  <a:tcPr/>
                </a:tc>
              </a:tr>
              <a:tr h="547691">
                <a:tc>
                  <a:txBody>
                    <a:bodyPr/>
                    <a:lstStyle/>
                    <a:p>
                      <a:pPr algn="r"/>
                      <a:r>
                        <a:rPr lang="pt-BR" b="1" dirty="0" smtClean="0"/>
                        <a:t>Total</a:t>
                      </a:r>
                      <a:endParaRPr lang="pt-BR" b="1" dirty="0"/>
                    </a:p>
                  </a:txBody>
                  <a:tcPr/>
                </a:tc>
                <a:tc>
                  <a:txBody>
                    <a:bodyPr/>
                    <a:lstStyle/>
                    <a:p>
                      <a:pPr algn="ctr"/>
                      <a:endParaRPr lang="pt-BR" b="1" dirty="0">
                        <a:solidFill>
                          <a:schemeClr val="tx1"/>
                        </a:solidFill>
                      </a:endParaRPr>
                    </a:p>
                  </a:txBody>
                  <a:tcPr/>
                </a:tc>
              </a:tr>
            </a:tbl>
          </a:graphicData>
        </a:graphic>
      </p:graphicFrame>
    </p:spTree>
    <p:extLst>
      <p:ext uri="{BB962C8B-B14F-4D97-AF65-F5344CB8AC3E}">
        <p14:creationId xmlns:p14="http://schemas.microsoft.com/office/powerpoint/2010/main" val="208214944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defRPr/>
            </a:pPr>
            <a:r>
              <a:rPr lang="pt-BR" sz="3200" b="1" dirty="0" smtClean="0"/>
              <a:t>Programa Bolsa Família</a:t>
            </a:r>
            <a:endParaRPr lang="pt-BR" sz="3200" dirty="0"/>
          </a:p>
        </p:txBody>
      </p:sp>
      <p:graphicFrame>
        <p:nvGraphicFramePr>
          <p:cNvPr id="4" name="Espaço Reservado para Conteúdo 3"/>
          <p:cNvGraphicFramePr>
            <a:graphicFrameLocks noGrp="1"/>
          </p:cNvGraphicFramePr>
          <p:nvPr>
            <p:ph sz="quarter" idx="1"/>
          </p:nvPr>
        </p:nvGraphicFramePr>
        <p:xfrm>
          <a:off x="457200" y="1600200"/>
          <a:ext cx="8186766" cy="2849182"/>
        </p:xfrm>
        <a:graphic>
          <a:graphicData uri="http://schemas.openxmlformats.org/drawingml/2006/table">
            <a:tbl>
              <a:tblPr firstRow="1" bandRow="1">
                <a:tableStyleId>{5C22544A-7EE6-4342-B048-85BDC9FD1C3A}</a:tableStyleId>
              </a:tblPr>
              <a:tblGrid>
                <a:gridCol w="6472254"/>
                <a:gridCol w="1714512"/>
              </a:tblGrid>
              <a:tr h="501662">
                <a:tc>
                  <a:txBody>
                    <a:bodyPr/>
                    <a:lstStyle/>
                    <a:p>
                      <a:pPr algn="ctr"/>
                      <a:r>
                        <a:rPr lang="pt-BR" sz="2000" dirty="0" smtClean="0"/>
                        <a:t>Descrição</a:t>
                      </a:r>
                      <a:endParaRPr lang="pt-BR" sz="2000" dirty="0"/>
                    </a:p>
                  </a:txBody>
                  <a:tcPr/>
                </a:tc>
                <a:tc>
                  <a:txBody>
                    <a:bodyPr/>
                    <a:lstStyle/>
                    <a:p>
                      <a:r>
                        <a:rPr lang="pt-BR" sz="2000" dirty="0" smtClean="0"/>
                        <a:t>Quantidade</a:t>
                      </a:r>
                      <a:endParaRPr lang="pt-BR" sz="2000" dirty="0"/>
                    </a:p>
                  </a:txBody>
                  <a:tcPr/>
                </a:tc>
              </a:tr>
              <a:tr h="469504">
                <a:tc>
                  <a:txBody>
                    <a:bodyPr/>
                    <a:lstStyle/>
                    <a:p>
                      <a:r>
                        <a:rPr lang="pt-BR" b="1" dirty="0" smtClean="0">
                          <a:solidFill>
                            <a:schemeClr val="tx1"/>
                          </a:solidFill>
                        </a:rPr>
                        <a:t>Total famílias cadastradas no </a:t>
                      </a:r>
                      <a:r>
                        <a:rPr lang="pt-BR" b="1" dirty="0" err="1" smtClean="0">
                          <a:solidFill>
                            <a:schemeClr val="tx1"/>
                          </a:solidFill>
                        </a:rPr>
                        <a:t>CADúnico</a:t>
                      </a:r>
                      <a:endParaRPr lang="pt-BR" b="1" dirty="0">
                        <a:solidFill>
                          <a:schemeClr val="tx1"/>
                        </a:solidFill>
                      </a:endParaRPr>
                    </a:p>
                  </a:txBody>
                  <a:tcPr/>
                </a:tc>
                <a:tc>
                  <a:txBody>
                    <a:bodyPr/>
                    <a:lstStyle/>
                    <a:p>
                      <a:pPr algn="ctr"/>
                      <a:r>
                        <a:rPr lang="pt-BR" b="1" dirty="0" smtClean="0">
                          <a:solidFill>
                            <a:schemeClr val="tx1"/>
                          </a:solidFill>
                        </a:rPr>
                        <a:t>1.315</a:t>
                      </a:r>
                      <a:endParaRPr lang="pt-BR" b="1" dirty="0">
                        <a:solidFill>
                          <a:schemeClr val="tx1"/>
                        </a:solidFill>
                      </a:endParaRPr>
                    </a:p>
                  </a:txBody>
                  <a:tcPr/>
                </a:tc>
              </a:tr>
              <a:tr h="469504">
                <a:tc>
                  <a:txBody>
                    <a:bodyPr/>
                    <a:lstStyle/>
                    <a:p>
                      <a:r>
                        <a:rPr lang="pt-BR" b="1" dirty="0" smtClean="0">
                          <a:solidFill>
                            <a:schemeClr val="tx1"/>
                          </a:solidFill>
                        </a:rPr>
                        <a:t>Beneficiárias do BF</a:t>
                      </a:r>
                      <a:endParaRPr lang="pt-BR" b="1" dirty="0">
                        <a:solidFill>
                          <a:schemeClr val="tx1"/>
                        </a:solidFill>
                      </a:endParaRPr>
                    </a:p>
                  </a:txBody>
                  <a:tcPr/>
                </a:tc>
                <a:tc>
                  <a:txBody>
                    <a:bodyPr/>
                    <a:lstStyle/>
                    <a:p>
                      <a:pPr algn="ctr"/>
                      <a:r>
                        <a:rPr lang="pt-BR" b="1" dirty="0" smtClean="0">
                          <a:solidFill>
                            <a:schemeClr val="tx1"/>
                          </a:solidFill>
                        </a:rPr>
                        <a:t>209</a:t>
                      </a:r>
                      <a:endParaRPr lang="pt-BR" b="1" dirty="0">
                        <a:solidFill>
                          <a:schemeClr val="tx1"/>
                        </a:solidFill>
                      </a:endParaRPr>
                    </a:p>
                  </a:txBody>
                  <a:tcPr/>
                </a:tc>
              </a:tr>
              <a:tr h="469504">
                <a:tc>
                  <a:txBody>
                    <a:bodyPr/>
                    <a:lstStyle/>
                    <a:p>
                      <a:r>
                        <a:rPr lang="pt-BR" b="1" dirty="0" smtClean="0">
                          <a:solidFill>
                            <a:schemeClr val="tx1"/>
                          </a:solidFill>
                        </a:rPr>
                        <a:t>Atualização de cadastro</a:t>
                      </a:r>
                      <a:endParaRPr lang="pt-BR" b="1" dirty="0">
                        <a:solidFill>
                          <a:schemeClr val="tx1"/>
                        </a:solidFill>
                      </a:endParaRPr>
                    </a:p>
                  </a:txBody>
                  <a:tcPr/>
                </a:tc>
                <a:tc>
                  <a:txBody>
                    <a:bodyPr/>
                    <a:lstStyle/>
                    <a:p>
                      <a:pPr algn="ctr"/>
                      <a:r>
                        <a:rPr lang="pt-BR" b="1" dirty="0" smtClean="0">
                          <a:solidFill>
                            <a:schemeClr val="tx1"/>
                          </a:solidFill>
                        </a:rPr>
                        <a:t>170</a:t>
                      </a:r>
                      <a:endParaRPr lang="pt-BR" b="1" dirty="0">
                        <a:solidFill>
                          <a:schemeClr val="tx1"/>
                        </a:solidFill>
                      </a:endParaRPr>
                    </a:p>
                  </a:txBody>
                  <a:tcPr/>
                </a:tc>
              </a:tr>
              <a:tr h="469504">
                <a:tc>
                  <a:txBody>
                    <a:bodyPr/>
                    <a:lstStyle/>
                    <a:p>
                      <a:r>
                        <a:rPr lang="pt-BR" b="1" dirty="0" smtClean="0">
                          <a:solidFill>
                            <a:schemeClr val="tx1"/>
                          </a:solidFill>
                        </a:rPr>
                        <a:t>Cadastros</a:t>
                      </a:r>
                      <a:r>
                        <a:rPr lang="pt-BR" b="1" baseline="0" dirty="0" smtClean="0">
                          <a:solidFill>
                            <a:schemeClr val="tx1"/>
                          </a:solidFill>
                        </a:rPr>
                        <a:t> Novos</a:t>
                      </a:r>
                      <a:endParaRPr lang="pt-BR" b="1" dirty="0">
                        <a:solidFill>
                          <a:schemeClr val="tx1"/>
                        </a:solidFill>
                      </a:endParaRPr>
                    </a:p>
                  </a:txBody>
                  <a:tcPr/>
                </a:tc>
                <a:tc>
                  <a:txBody>
                    <a:bodyPr/>
                    <a:lstStyle/>
                    <a:p>
                      <a:pPr algn="ctr"/>
                      <a:r>
                        <a:rPr lang="pt-BR" b="1" dirty="0" smtClean="0">
                          <a:solidFill>
                            <a:schemeClr val="tx1"/>
                          </a:solidFill>
                        </a:rPr>
                        <a:t>48</a:t>
                      </a:r>
                      <a:endParaRPr lang="pt-BR" b="1" dirty="0">
                        <a:solidFill>
                          <a:schemeClr val="tx1"/>
                        </a:solidFill>
                      </a:endParaRPr>
                    </a:p>
                  </a:txBody>
                  <a:tcPr/>
                </a:tc>
              </a:tr>
              <a:tr h="469504">
                <a:tc>
                  <a:txBody>
                    <a:bodyPr/>
                    <a:lstStyle/>
                    <a:p>
                      <a:r>
                        <a:rPr lang="pt-BR" b="1" dirty="0" smtClean="0">
                          <a:solidFill>
                            <a:schemeClr val="tx1"/>
                          </a:solidFill>
                        </a:rPr>
                        <a:t>Visitas</a:t>
                      </a:r>
                      <a:r>
                        <a:rPr lang="pt-BR" b="1" baseline="0" dirty="0" smtClean="0">
                          <a:solidFill>
                            <a:schemeClr val="tx1"/>
                          </a:solidFill>
                        </a:rPr>
                        <a:t> domiciliares feitas pelo Programa Bolsa Família</a:t>
                      </a:r>
                      <a:endParaRPr lang="pt-BR" b="1" dirty="0">
                        <a:solidFill>
                          <a:schemeClr val="tx1"/>
                        </a:solidFill>
                      </a:endParaRPr>
                    </a:p>
                  </a:txBody>
                  <a:tcPr/>
                </a:tc>
                <a:tc>
                  <a:txBody>
                    <a:bodyPr/>
                    <a:lstStyle/>
                    <a:p>
                      <a:pPr algn="ctr"/>
                      <a:r>
                        <a:rPr lang="pt-BR" b="1" dirty="0" smtClean="0">
                          <a:solidFill>
                            <a:schemeClr val="tx1"/>
                          </a:solidFill>
                        </a:rPr>
                        <a:t>42</a:t>
                      </a:r>
                      <a:endParaRPr lang="pt-BR" b="1" dirty="0">
                        <a:solidFill>
                          <a:schemeClr val="tx1"/>
                        </a:solidFill>
                      </a:endParaRPr>
                    </a:p>
                  </a:txBody>
                  <a:tcPr/>
                </a:tc>
              </a:tr>
            </a:tbl>
          </a:graphicData>
        </a:graphic>
      </p:graphicFrame>
    </p:spTree>
    <p:extLst>
      <p:ext uri="{BB962C8B-B14F-4D97-AF65-F5344CB8AC3E}">
        <p14:creationId xmlns:p14="http://schemas.microsoft.com/office/powerpoint/2010/main" val="89424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ítulo 1"/>
          <p:cNvSpPr>
            <a:spLocks noGrp="1"/>
          </p:cNvSpPr>
          <p:nvPr>
            <p:ph type="ctrTitle"/>
          </p:nvPr>
        </p:nvSpPr>
        <p:spPr>
          <a:xfrm>
            <a:off x="2428860" y="1071563"/>
            <a:ext cx="6029340" cy="3786197"/>
          </a:xfrm>
        </p:spPr>
        <p:txBody>
          <a:bodyPr/>
          <a:lstStyle/>
          <a:p>
            <a:pPr eaLnBrk="1" hangingPunct="1"/>
            <a:r>
              <a:rPr lang="pt-BR" dirty="0" smtClean="0"/>
              <a:t>APRESENTAÇÃO CRAS </a:t>
            </a:r>
            <a:br>
              <a:rPr lang="pt-BR" dirty="0" smtClean="0"/>
            </a:br>
            <a:r>
              <a:rPr lang="pt-BR" dirty="0" smtClean="0"/>
              <a:t>SEGUNDO QUADRIMESTRE </a:t>
            </a:r>
            <a:br>
              <a:rPr lang="pt-BR" dirty="0" smtClean="0"/>
            </a:br>
            <a:r>
              <a:rPr lang="pt-BR" dirty="0" smtClean="0"/>
              <a:t> 2017</a:t>
            </a:r>
          </a:p>
        </p:txBody>
      </p:sp>
    </p:spTree>
    <p:extLst>
      <p:ext uri="{BB962C8B-B14F-4D97-AF65-F5344CB8AC3E}">
        <p14:creationId xmlns:p14="http://schemas.microsoft.com/office/powerpoint/2010/main" val="1425335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ço Reservado para Conteúdo 2"/>
          <p:cNvGraphicFramePr>
            <a:graphicFrameLocks noGrp="1"/>
          </p:cNvGraphicFramePr>
          <p:nvPr>
            <p:ph idx="1"/>
            <p:extLst>
              <p:ext uri="{D42A27DB-BD31-4B8C-83A1-F6EECF244321}">
                <p14:modId xmlns:p14="http://schemas.microsoft.com/office/powerpoint/2010/main" val="676037084"/>
              </p:ext>
            </p:extLst>
          </p:nvPr>
        </p:nvGraphicFramePr>
        <p:xfrm>
          <a:off x="827584" y="620690"/>
          <a:ext cx="7560840" cy="5776089"/>
        </p:xfrm>
        <a:graphic>
          <a:graphicData uri="http://schemas.openxmlformats.org/drawingml/2006/table">
            <a:tbl>
              <a:tblPr>
                <a:tableStyleId>{5C22544A-7EE6-4342-B048-85BDC9FD1C3A}</a:tableStyleId>
              </a:tblPr>
              <a:tblGrid>
                <a:gridCol w="2304256"/>
                <a:gridCol w="1872208"/>
                <a:gridCol w="1944216"/>
                <a:gridCol w="1440160"/>
              </a:tblGrid>
              <a:tr h="460742">
                <a:tc gridSpan="4">
                  <a:txBody>
                    <a:bodyPr/>
                    <a:lstStyle/>
                    <a:p>
                      <a:pPr algn="ctr" fontAlgn="b"/>
                      <a:r>
                        <a:rPr lang="pt-BR" sz="2400" b="1" u="none" strike="noStrike" dirty="0">
                          <a:effectLst/>
                        </a:rPr>
                        <a:t>RECEITA POR CATEGORIA </a:t>
                      </a:r>
                      <a:r>
                        <a:rPr lang="pt-BR" sz="2400" b="1" u="none" strike="noStrike" dirty="0" smtClean="0">
                          <a:effectLst/>
                        </a:rPr>
                        <a:t>ECONÔMICA ATÉ O</a:t>
                      </a:r>
                      <a:r>
                        <a:rPr lang="pt-BR" sz="2400" b="1" u="none" strike="noStrike" baseline="0" dirty="0" smtClean="0">
                          <a:effectLst/>
                        </a:rPr>
                        <a:t> </a:t>
                      </a:r>
                    </a:p>
                    <a:p>
                      <a:pPr algn="ctr" fontAlgn="b"/>
                      <a:r>
                        <a:rPr lang="pt-BR" sz="2400" b="1" u="none" strike="noStrike" baseline="0" dirty="0" smtClean="0">
                          <a:effectLst/>
                        </a:rPr>
                        <a:t>2° QUADRIMESTRE</a:t>
                      </a:r>
                      <a:endParaRPr lang="pt-BR" sz="2400" b="1" i="0" u="none" strike="noStrike" dirty="0">
                        <a:solidFill>
                          <a:srgbClr val="000000"/>
                        </a:solidFill>
                        <a:effectLst/>
                        <a:latin typeface="Calibri"/>
                      </a:endParaRPr>
                    </a:p>
                  </a:txBody>
                  <a:tcPr marL="0" marR="0" marT="0" marB="0" anchor="b">
                    <a:solidFill>
                      <a:schemeClr val="tx2">
                        <a:lumMod val="60000"/>
                        <a:lumOff val="40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tr>
              <a:tr h="440711">
                <a:tc>
                  <a:txBody>
                    <a:bodyPr/>
                    <a:lstStyle/>
                    <a:p>
                      <a:pPr algn="ctr" fontAlgn="ctr"/>
                      <a:r>
                        <a:rPr lang="pt-BR" sz="2000" b="1" i="0" u="none" strike="noStrike" dirty="0">
                          <a:solidFill>
                            <a:schemeClr val="bg1"/>
                          </a:solidFill>
                          <a:effectLst/>
                          <a:latin typeface="Aharoni" pitchFamily="2" charset="-79"/>
                          <a:cs typeface="Aharoni" pitchFamily="2" charset="-79"/>
                        </a:rPr>
                        <a:t>Tipo Receita</a:t>
                      </a:r>
                    </a:p>
                  </a:txBody>
                  <a:tcPr marL="0" marR="0" marT="0" marB="0" anchor="ctr">
                    <a:solidFill>
                      <a:schemeClr val="tx2">
                        <a:lumMod val="40000"/>
                        <a:lumOff val="60000"/>
                      </a:schemeClr>
                    </a:solidFill>
                  </a:tcPr>
                </a:tc>
                <a:tc>
                  <a:txBody>
                    <a:bodyPr/>
                    <a:lstStyle/>
                    <a:p>
                      <a:pPr algn="ctr" fontAlgn="b"/>
                      <a:r>
                        <a:rPr lang="pt-BR" sz="2000" b="1" i="0" u="none" strike="noStrike" dirty="0">
                          <a:solidFill>
                            <a:schemeClr val="bg1"/>
                          </a:solidFill>
                          <a:latin typeface="Aharoni" pitchFamily="2" charset="-79"/>
                          <a:cs typeface="Aharoni" pitchFamily="2" charset="-79"/>
                        </a:rPr>
                        <a:t>Previsão </a:t>
                      </a:r>
                    </a:p>
                  </a:txBody>
                  <a:tcPr marL="7829" marR="7829" marT="7829" marB="0" anchor="ctr">
                    <a:solidFill>
                      <a:schemeClr val="tx2">
                        <a:lumMod val="40000"/>
                        <a:lumOff val="60000"/>
                      </a:schemeClr>
                    </a:solidFill>
                  </a:tcPr>
                </a:tc>
                <a:tc>
                  <a:txBody>
                    <a:bodyPr/>
                    <a:lstStyle/>
                    <a:p>
                      <a:pPr algn="ctr" fontAlgn="b"/>
                      <a:r>
                        <a:rPr lang="pt-BR" sz="2000" b="1" i="0" u="none" strike="noStrike" dirty="0">
                          <a:solidFill>
                            <a:schemeClr val="bg1"/>
                          </a:solidFill>
                          <a:latin typeface="Aharoni" pitchFamily="2" charset="-79"/>
                          <a:cs typeface="Aharoni" pitchFamily="2" charset="-79"/>
                        </a:rPr>
                        <a:t>Realizado</a:t>
                      </a:r>
                    </a:p>
                  </a:txBody>
                  <a:tcPr marL="7829" marR="7829" marT="7829" marB="0" anchor="ctr">
                    <a:solidFill>
                      <a:schemeClr val="tx2">
                        <a:lumMod val="40000"/>
                        <a:lumOff val="60000"/>
                      </a:schemeClr>
                    </a:solidFill>
                  </a:tcPr>
                </a:tc>
                <a:tc>
                  <a:txBody>
                    <a:bodyPr/>
                    <a:lstStyle/>
                    <a:p>
                      <a:pPr algn="ctr" fontAlgn="b"/>
                      <a:r>
                        <a:rPr lang="pt-BR" sz="2000" b="1" i="0" u="none" strike="noStrike" dirty="0" smtClean="0">
                          <a:solidFill>
                            <a:schemeClr val="bg1"/>
                          </a:solidFill>
                          <a:latin typeface="Aharoni" pitchFamily="2" charset="-79"/>
                          <a:cs typeface="Aharoni" pitchFamily="2" charset="-79"/>
                        </a:rPr>
                        <a:t>Índice </a:t>
                      </a:r>
                      <a:r>
                        <a:rPr lang="pt-BR" sz="2000" b="1" i="0" u="none" strike="noStrike" dirty="0">
                          <a:solidFill>
                            <a:schemeClr val="bg1"/>
                          </a:solidFill>
                          <a:latin typeface="Aharoni" pitchFamily="2" charset="-79"/>
                          <a:cs typeface="Aharoni" pitchFamily="2" charset="-79"/>
                        </a:rPr>
                        <a:t>de Realização</a:t>
                      </a:r>
                    </a:p>
                  </a:txBody>
                  <a:tcPr marL="7829" marR="7829" marT="7829" marB="0" anchor="ctr">
                    <a:solidFill>
                      <a:schemeClr val="tx2">
                        <a:lumMod val="40000"/>
                        <a:lumOff val="60000"/>
                      </a:schemeClr>
                    </a:solidFill>
                  </a:tcPr>
                </a:tc>
              </a:tr>
              <a:tr h="440711">
                <a:tc>
                  <a:txBody>
                    <a:bodyPr/>
                    <a:lstStyle/>
                    <a:p>
                      <a:pPr algn="l" fontAlgn="ctr"/>
                      <a:r>
                        <a:rPr lang="pt-BR" sz="2000" u="none" strike="noStrike" dirty="0" smtClean="0">
                          <a:effectLst/>
                        </a:rPr>
                        <a:t>Tributária</a:t>
                      </a:r>
                      <a:endParaRPr lang="pt-BR" sz="20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2400" b="0" i="0" u="none" strike="noStrike" dirty="0" smtClean="0">
                          <a:solidFill>
                            <a:srgbClr val="000000"/>
                          </a:solidFill>
                          <a:effectLst/>
                          <a:latin typeface="+mn-lt"/>
                        </a:rPr>
                        <a:t>8.089.000,00</a:t>
                      </a:r>
                      <a:endParaRPr lang="pt-BR" sz="2400" b="0" i="0" u="none" strike="noStrike" dirty="0">
                        <a:solidFill>
                          <a:srgbClr val="000000"/>
                        </a:solidFill>
                        <a:effectLst/>
                        <a:latin typeface="+mn-lt"/>
                      </a:endParaRPr>
                    </a:p>
                  </a:txBody>
                  <a:tcPr marL="0" marR="0" marT="0" marB="0" anchor="ctr">
                    <a:solidFill>
                      <a:schemeClr val="tx2">
                        <a:lumMod val="20000"/>
                        <a:lumOff val="80000"/>
                      </a:schemeClr>
                    </a:solidFill>
                  </a:tcPr>
                </a:tc>
                <a:tc>
                  <a:txBody>
                    <a:bodyPr/>
                    <a:lstStyle/>
                    <a:p>
                      <a:pPr algn="r" fontAlgn="ctr"/>
                      <a:r>
                        <a:rPr lang="pt-BR" sz="2400" b="0" i="0" u="none" strike="noStrike" dirty="0">
                          <a:solidFill>
                            <a:srgbClr val="000000"/>
                          </a:solidFill>
                          <a:effectLst/>
                          <a:latin typeface="+mn-lt"/>
                        </a:rPr>
                        <a:t>5.331.243,15</a:t>
                      </a:r>
                    </a:p>
                  </a:txBody>
                  <a:tcPr marL="0" marR="0" marT="0" marB="0" anchor="ctr">
                    <a:solidFill>
                      <a:schemeClr val="tx2">
                        <a:lumMod val="20000"/>
                        <a:lumOff val="80000"/>
                      </a:schemeClr>
                    </a:solidFill>
                  </a:tcPr>
                </a:tc>
                <a:tc>
                  <a:txBody>
                    <a:bodyPr/>
                    <a:lstStyle/>
                    <a:p>
                      <a:pPr algn="r" fontAlgn="b"/>
                      <a:r>
                        <a:rPr lang="pt-BR" sz="2400" b="0" i="0" u="none" strike="noStrike" dirty="0">
                          <a:solidFill>
                            <a:srgbClr val="000000"/>
                          </a:solidFill>
                          <a:effectLst/>
                          <a:latin typeface="Calibri"/>
                        </a:rPr>
                        <a:t>66%</a:t>
                      </a:r>
                    </a:p>
                  </a:txBody>
                  <a:tcPr marL="0" marR="0" marT="0" marB="0" anchor="b">
                    <a:solidFill>
                      <a:schemeClr val="tx2">
                        <a:lumMod val="20000"/>
                        <a:lumOff val="80000"/>
                      </a:schemeClr>
                    </a:solidFill>
                  </a:tcPr>
                </a:tc>
              </a:tr>
              <a:tr h="440711">
                <a:tc>
                  <a:txBody>
                    <a:bodyPr/>
                    <a:lstStyle/>
                    <a:p>
                      <a:pPr algn="l" fontAlgn="ctr"/>
                      <a:r>
                        <a:rPr lang="pt-BR" sz="2000" u="none" strike="noStrike" dirty="0" smtClean="0">
                          <a:effectLst/>
                        </a:rPr>
                        <a:t>Contribuições</a:t>
                      </a:r>
                      <a:endParaRPr lang="pt-BR" sz="2000" b="0" i="0" u="none" strike="noStrike" dirty="0">
                        <a:solidFill>
                          <a:srgbClr val="000000"/>
                        </a:solidFill>
                        <a:effectLst/>
                        <a:latin typeface="Tahoma"/>
                      </a:endParaRPr>
                    </a:p>
                  </a:txBody>
                  <a:tcPr marL="0" marR="0" marT="0" marB="0" anchor="ctr">
                    <a:solidFill>
                      <a:schemeClr val="tx2">
                        <a:lumMod val="40000"/>
                        <a:lumOff val="60000"/>
                      </a:schemeClr>
                    </a:solidFill>
                  </a:tcPr>
                </a:tc>
                <a:tc>
                  <a:txBody>
                    <a:bodyPr/>
                    <a:lstStyle/>
                    <a:p>
                      <a:pPr algn="r" fontAlgn="ctr"/>
                      <a:r>
                        <a:rPr lang="pt-BR" sz="2400" b="0" i="0" u="none" strike="noStrike" dirty="0" smtClean="0">
                          <a:solidFill>
                            <a:srgbClr val="000000"/>
                          </a:solidFill>
                          <a:effectLst/>
                          <a:latin typeface="+mn-lt"/>
                        </a:rPr>
                        <a:t>1.400.000,00</a:t>
                      </a:r>
                      <a:endParaRPr lang="pt-BR" sz="2400" b="0" i="0" u="none" strike="noStrike" dirty="0">
                        <a:solidFill>
                          <a:srgbClr val="000000"/>
                        </a:solidFill>
                        <a:effectLst/>
                        <a:latin typeface="+mn-lt"/>
                      </a:endParaRPr>
                    </a:p>
                  </a:txBody>
                  <a:tcPr marL="0" marR="0" marT="0" marB="0" anchor="ctr">
                    <a:solidFill>
                      <a:schemeClr val="tx2">
                        <a:lumMod val="40000"/>
                        <a:lumOff val="60000"/>
                      </a:schemeClr>
                    </a:solidFill>
                  </a:tcPr>
                </a:tc>
                <a:tc>
                  <a:txBody>
                    <a:bodyPr/>
                    <a:lstStyle/>
                    <a:p>
                      <a:pPr algn="r" fontAlgn="ctr"/>
                      <a:r>
                        <a:rPr lang="pt-BR" sz="2400" b="0" i="0" u="none" strike="noStrike" dirty="0">
                          <a:solidFill>
                            <a:srgbClr val="000000"/>
                          </a:solidFill>
                          <a:effectLst/>
                          <a:latin typeface="+mn-lt"/>
                        </a:rPr>
                        <a:t>821.472,72</a:t>
                      </a:r>
                    </a:p>
                  </a:txBody>
                  <a:tcPr marL="0" marR="0" marT="0" marB="0" anchor="ctr">
                    <a:solidFill>
                      <a:schemeClr val="tx2">
                        <a:lumMod val="40000"/>
                        <a:lumOff val="60000"/>
                      </a:schemeClr>
                    </a:solidFill>
                  </a:tcPr>
                </a:tc>
                <a:tc>
                  <a:txBody>
                    <a:bodyPr/>
                    <a:lstStyle/>
                    <a:p>
                      <a:pPr algn="r" fontAlgn="b"/>
                      <a:r>
                        <a:rPr lang="pt-BR" sz="2400" b="0" i="0" u="none" strike="noStrike" dirty="0">
                          <a:solidFill>
                            <a:srgbClr val="000000"/>
                          </a:solidFill>
                          <a:effectLst/>
                          <a:latin typeface="Calibri"/>
                        </a:rPr>
                        <a:t>59%</a:t>
                      </a:r>
                    </a:p>
                  </a:txBody>
                  <a:tcPr marL="0" marR="0" marT="0" marB="0" anchor="b">
                    <a:solidFill>
                      <a:schemeClr val="tx2">
                        <a:lumMod val="40000"/>
                        <a:lumOff val="60000"/>
                      </a:schemeClr>
                    </a:solidFill>
                  </a:tcPr>
                </a:tc>
              </a:tr>
              <a:tr h="440711">
                <a:tc>
                  <a:txBody>
                    <a:bodyPr/>
                    <a:lstStyle/>
                    <a:p>
                      <a:pPr algn="l" fontAlgn="ctr"/>
                      <a:r>
                        <a:rPr lang="pt-BR" sz="2000" u="none" strike="noStrike" dirty="0" smtClean="0">
                          <a:effectLst/>
                        </a:rPr>
                        <a:t>Patrimonial</a:t>
                      </a:r>
                      <a:endParaRPr lang="pt-BR" sz="20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2400" b="0" i="0" u="none" strike="noStrike" dirty="0" smtClean="0">
                          <a:solidFill>
                            <a:srgbClr val="000000"/>
                          </a:solidFill>
                          <a:effectLst/>
                          <a:latin typeface="+mn-lt"/>
                        </a:rPr>
                        <a:t>534.000,00</a:t>
                      </a:r>
                      <a:endParaRPr lang="pt-BR" sz="2400" b="0" i="0" u="none" strike="noStrike" dirty="0">
                        <a:solidFill>
                          <a:srgbClr val="000000"/>
                        </a:solidFill>
                        <a:effectLst/>
                        <a:latin typeface="+mn-lt"/>
                      </a:endParaRPr>
                    </a:p>
                  </a:txBody>
                  <a:tcPr marL="0" marR="0" marT="0" marB="0" anchor="ctr">
                    <a:solidFill>
                      <a:schemeClr val="tx2">
                        <a:lumMod val="20000"/>
                        <a:lumOff val="80000"/>
                      </a:schemeClr>
                    </a:solidFill>
                  </a:tcPr>
                </a:tc>
                <a:tc>
                  <a:txBody>
                    <a:bodyPr/>
                    <a:lstStyle/>
                    <a:p>
                      <a:pPr algn="r" fontAlgn="ctr"/>
                      <a:r>
                        <a:rPr lang="pt-BR" sz="2400" b="0" i="0" u="none" strike="noStrike" dirty="0">
                          <a:solidFill>
                            <a:srgbClr val="000000"/>
                          </a:solidFill>
                          <a:effectLst/>
                          <a:latin typeface="+mn-lt"/>
                        </a:rPr>
                        <a:t>1.005.158,79</a:t>
                      </a:r>
                    </a:p>
                  </a:txBody>
                  <a:tcPr marL="0" marR="0" marT="0" marB="0" anchor="ctr">
                    <a:solidFill>
                      <a:schemeClr val="tx2">
                        <a:lumMod val="20000"/>
                        <a:lumOff val="80000"/>
                      </a:schemeClr>
                    </a:solidFill>
                  </a:tcPr>
                </a:tc>
                <a:tc>
                  <a:txBody>
                    <a:bodyPr/>
                    <a:lstStyle/>
                    <a:p>
                      <a:pPr algn="r" fontAlgn="b"/>
                      <a:r>
                        <a:rPr lang="pt-BR" sz="2400" b="0" i="0" u="none" strike="noStrike" dirty="0">
                          <a:solidFill>
                            <a:srgbClr val="000000"/>
                          </a:solidFill>
                          <a:effectLst/>
                          <a:latin typeface="Calibri"/>
                        </a:rPr>
                        <a:t>1</a:t>
                      </a:r>
                      <a:r>
                        <a:rPr lang="pt-BR" sz="2400" b="0" i="0" u="none" strike="noStrike" dirty="0" smtClean="0">
                          <a:solidFill>
                            <a:srgbClr val="000000"/>
                          </a:solidFill>
                          <a:effectLst/>
                          <a:latin typeface="Calibri"/>
                        </a:rPr>
                        <a:t>88</a:t>
                      </a:r>
                      <a:r>
                        <a:rPr lang="pt-BR" sz="2400" b="0" i="0" u="none" strike="noStrike" dirty="0">
                          <a:solidFill>
                            <a:srgbClr val="000000"/>
                          </a:solidFill>
                          <a:effectLst/>
                          <a:latin typeface="Calibri"/>
                        </a:rPr>
                        <a:t>%</a:t>
                      </a:r>
                    </a:p>
                  </a:txBody>
                  <a:tcPr marL="0" marR="0" marT="0" marB="0" anchor="b">
                    <a:solidFill>
                      <a:schemeClr val="tx2">
                        <a:lumMod val="20000"/>
                        <a:lumOff val="80000"/>
                      </a:schemeClr>
                    </a:solidFill>
                  </a:tcPr>
                </a:tc>
              </a:tr>
              <a:tr h="440711">
                <a:tc>
                  <a:txBody>
                    <a:bodyPr/>
                    <a:lstStyle/>
                    <a:p>
                      <a:pPr algn="l" fontAlgn="ctr"/>
                      <a:r>
                        <a:rPr lang="pt-BR" sz="2000" u="none" strike="noStrike" dirty="0" smtClean="0">
                          <a:effectLst/>
                        </a:rPr>
                        <a:t>Serviços</a:t>
                      </a:r>
                      <a:endParaRPr lang="pt-BR" sz="2000" b="0" i="0" u="none" strike="noStrike" dirty="0">
                        <a:solidFill>
                          <a:srgbClr val="000000"/>
                        </a:solidFill>
                        <a:effectLst/>
                        <a:latin typeface="Tahoma"/>
                      </a:endParaRPr>
                    </a:p>
                  </a:txBody>
                  <a:tcPr marL="0" marR="0" marT="0" marB="0" anchor="ctr">
                    <a:solidFill>
                      <a:schemeClr val="tx2">
                        <a:lumMod val="40000"/>
                        <a:lumOff val="60000"/>
                      </a:schemeClr>
                    </a:solidFill>
                  </a:tcPr>
                </a:tc>
                <a:tc>
                  <a:txBody>
                    <a:bodyPr/>
                    <a:lstStyle/>
                    <a:p>
                      <a:pPr algn="r" fontAlgn="ctr"/>
                      <a:r>
                        <a:rPr lang="pt-BR" sz="2400" b="0" i="0" u="none" strike="noStrike" dirty="0" smtClean="0">
                          <a:solidFill>
                            <a:srgbClr val="000000"/>
                          </a:solidFill>
                          <a:effectLst/>
                          <a:latin typeface="+mn-lt"/>
                        </a:rPr>
                        <a:t>5.540.000,00</a:t>
                      </a:r>
                      <a:endParaRPr lang="pt-BR" sz="2400" b="0" i="0" u="none" strike="noStrike" dirty="0">
                        <a:solidFill>
                          <a:srgbClr val="000000"/>
                        </a:solidFill>
                        <a:effectLst/>
                        <a:latin typeface="+mn-lt"/>
                      </a:endParaRPr>
                    </a:p>
                  </a:txBody>
                  <a:tcPr marL="0" marR="0" marT="0" marB="0" anchor="ctr">
                    <a:solidFill>
                      <a:schemeClr val="tx2">
                        <a:lumMod val="40000"/>
                        <a:lumOff val="60000"/>
                      </a:schemeClr>
                    </a:solidFill>
                  </a:tcPr>
                </a:tc>
                <a:tc>
                  <a:txBody>
                    <a:bodyPr/>
                    <a:lstStyle/>
                    <a:p>
                      <a:pPr algn="r" fontAlgn="ctr"/>
                      <a:r>
                        <a:rPr lang="pt-BR" sz="2400" b="0" i="0" u="none" strike="noStrike" dirty="0">
                          <a:solidFill>
                            <a:srgbClr val="000000"/>
                          </a:solidFill>
                          <a:effectLst/>
                          <a:latin typeface="+mn-lt"/>
                        </a:rPr>
                        <a:t>3.441.923,27</a:t>
                      </a:r>
                    </a:p>
                  </a:txBody>
                  <a:tcPr marL="0" marR="0" marT="0" marB="0" anchor="ctr">
                    <a:solidFill>
                      <a:schemeClr val="tx2">
                        <a:lumMod val="40000"/>
                        <a:lumOff val="60000"/>
                      </a:schemeClr>
                    </a:solidFill>
                  </a:tcPr>
                </a:tc>
                <a:tc>
                  <a:txBody>
                    <a:bodyPr/>
                    <a:lstStyle/>
                    <a:p>
                      <a:pPr algn="r" fontAlgn="b"/>
                      <a:r>
                        <a:rPr lang="pt-BR" sz="2400" b="0" i="0" u="none" strike="noStrike" dirty="0">
                          <a:solidFill>
                            <a:srgbClr val="000000"/>
                          </a:solidFill>
                          <a:effectLst/>
                          <a:latin typeface="Calibri"/>
                        </a:rPr>
                        <a:t>62%</a:t>
                      </a:r>
                    </a:p>
                  </a:txBody>
                  <a:tcPr marL="0" marR="0" marT="0" marB="0" anchor="b">
                    <a:solidFill>
                      <a:schemeClr val="tx2">
                        <a:lumMod val="40000"/>
                        <a:lumOff val="60000"/>
                      </a:schemeClr>
                    </a:solidFill>
                  </a:tcPr>
                </a:tc>
              </a:tr>
              <a:tr h="440711">
                <a:tc>
                  <a:txBody>
                    <a:bodyPr/>
                    <a:lstStyle/>
                    <a:p>
                      <a:pPr algn="l" fontAlgn="ctr"/>
                      <a:r>
                        <a:rPr lang="pt-BR" sz="2000" u="none" strike="noStrike" dirty="0" err="1" smtClean="0">
                          <a:effectLst/>
                        </a:rPr>
                        <a:t>Transfer</a:t>
                      </a:r>
                      <a:r>
                        <a:rPr lang="pt-BR" sz="2000" u="none" strike="noStrike" dirty="0" smtClean="0">
                          <a:effectLst/>
                        </a:rPr>
                        <a:t>. </a:t>
                      </a:r>
                      <a:r>
                        <a:rPr lang="pt-BR" sz="2000" u="none" strike="noStrike" dirty="0">
                          <a:effectLst/>
                        </a:rPr>
                        <a:t>Correntes</a:t>
                      </a:r>
                      <a:endParaRPr lang="pt-BR" sz="20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2400" b="0" i="0" u="none" strike="noStrike" dirty="0" smtClean="0">
                          <a:solidFill>
                            <a:srgbClr val="000000"/>
                          </a:solidFill>
                          <a:effectLst/>
                          <a:latin typeface="+mn-lt"/>
                        </a:rPr>
                        <a:t>63.028.736,36</a:t>
                      </a:r>
                      <a:endParaRPr lang="pt-BR" sz="2400" b="0" i="0" u="none" strike="noStrike" dirty="0">
                        <a:solidFill>
                          <a:srgbClr val="000000"/>
                        </a:solidFill>
                        <a:effectLst/>
                        <a:latin typeface="+mn-lt"/>
                      </a:endParaRPr>
                    </a:p>
                  </a:txBody>
                  <a:tcPr marL="0" marR="0" marT="0" marB="0" anchor="ctr">
                    <a:solidFill>
                      <a:schemeClr val="tx2">
                        <a:lumMod val="20000"/>
                        <a:lumOff val="80000"/>
                      </a:schemeClr>
                    </a:solidFill>
                  </a:tcPr>
                </a:tc>
                <a:tc>
                  <a:txBody>
                    <a:bodyPr/>
                    <a:lstStyle/>
                    <a:p>
                      <a:pPr algn="r" fontAlgn="ctr"/>
                      <a:r>
                        <a:rPr lang="pt-BR" sz="2400" b="0" i="0" u="none" strike="noStrike" dirty="0">
                          <a:solidFill>
                            <a:srgbClr val="000000"/>
                          </a:solidFill>
                          <a:effectLst/>
                          <a:latin typeface="+mn-lt"/>
                        </a:rPr>
                        <a:t>37.948.766,17</a:t>
                      </a:r>
                    </a:p>
                  </a:txBody>
                  <a:tcPr marL="0" marR="0" marT="0" marB="0" anchor="ctr">
                    <a:solidFill>
                      <a:schemeClr val="tx2">
                        <a:lumMod val="20000"/>
                        <a:lumOff val="80000"/>
                      </a:schemeClr>
                    </a:solidFill>
                  </a:tcPr>
                </a:tc>
                <a:tc>
                  <a:txBody>
                    <a:bodyPr/>
                    <a:lstStyle/>
                    <a:p>
                      <a:pPr algn="r" fontAlgn="b"/>
                      <a:r>
                        <a:rPr lang="pt-BR" sz="2400" b="0" i="0" u="none" strike="noStrike" dirty="0">
                          <a:solidFill>
                            <a:srgbClr val="000000"/>
                          </a:solidFill>
                          <a:effectLst/>
                          <a:latin typeface="Calibri"/>
                        </a:rPr>
                        <a:t>60%</a:t>
                      </a:r>
                    </a:p>
                  </a:txBody>
                  <a:tcPr marL="0" marR="0" marT="0" marB="0" anchor="b">
                    <a:solidFill>
                      <a:schemeClr val="tx2">
                        <a:lumMod val="20000"/>
                        <a:lumOff val="80000"/>
                      </a:schemeClr>
                    </a:solidFill>
                  </a:tcPr>
                </a:tc>
              </a:tr>
              <a:tr h="440711">
                <a:tc>
                  <a:txBody>
                    <a:bodyPr/>
                    <a:lstStyle/>
                    <a:p>
                      <a:pPr algn="l" fontAlgn="ctr"/>
                      <a:r>
                        <a:rPr lang="pt-BR" sz="2000" u="none" strike="noStrike" dirty="0" err="1" smtClean="0">
                          <a:effectLst/>
                        </a:rPr>
                        <a:t>Outr</a:t>
                      </a:r>
                      <a:r>
                        <a:rPr lang="pt-BR" sz="2000" u="none" strike="noStrike" dirty="0" smtClean="0">
                          <a:effectLst/>
                        </a:rPr>
                        <a:t>. Receitas </a:t>
                      </a:r>
                      <a:r>
                        <a:rPr lang="pt-BR" sz="2000" u="none" strike="noStrike" dirty="0" err="1" smtClean="0">
                          <a:effectLst/>
                        </a:rPr>
                        <a:t>Corrent</a:t>
                      </a:r>
                      <a:endParaRPr lang="pt-BR" sz="2000" b="0" i="0" u="none" strike="noStrike" dirty="0">
                        <a:solidFill>
                          <a:srgbClr val="000000"/>
                        </a:solidFill>
                        <a:effectLst/>
                        <a:latin typeface="Tahoma"/>
                      </a:endParaRPr>
                    </a:p>
                  </a:txBody>
                  <a:tcPr marL="0" marR="0" marT="0" marB="0" anchor="ctr">
                    <a:solidFill>
                      <a:schemeClr val="tx2">
                        <a:lumMod val="40000"/>
                        <a:lumOff val="60000"/>
                      </a:schemeClr>
                    </a:solidFill>
                  </a:tcPr>
                </a:tc>
                <a:tc>
                  <a:txBody>
                    <a:bodyPr/>
                    <a:lstStyle/>
                    <a:p>
                      <a:pPr algn="r" fontAlgn="ctr"/>
                      <a:r>
                        <a:rPr lang="pt-BR" sz="2400" b="0" i="0" u="none" strike="noStrike" dirty="0" smtClean="0">
                          <a:solidFill>
                            <a:srgbClr val="000000"/>
                          </a:solidFill>
                          <a:effectLst/>
                          <a:latin typeface="+mn-lt"/>
                        </a:rPr>
                        <a:t>1.303.799,40</a:t>
                      </a:r>
                      <a:endParaRPr lang="pt-BR" sz="2400" b="0" i="0" u="none" strike="noStrike" dirty="0">
                        <a:solidFill>
                          <a:srgbClr val="000000"/>
                        </a:solidFill>
                        <a:effectLst/>
                        <a:latin typeface="+mn-lt"/>
                      </a:endParaRPr>
                    </a:p>
                  </a:txBody>
                  <a:tcPr marL="0" marR="0" marT="0" marB="0" anchor="ctr">
                    <a:solidFill>
                      <a:schemeClr val="tx2">
                        <a:lumMod val="40000"/>
                        <a:lumOff val="60000"/>
                      </a:schemeClr>
                    </a:solidFill>
                  </a:tcPr>
                </a:tc>
                <a:tc>
                  <a:txBody>
                    <a:bodyPr/>
                    <a:lstStyle/>
                    <a:p>
                      <a:pPr algn="r" fontAlgn="ctr"/>
                      <a:r>
                        <a:rPr lang="pt-BR" sz="2400" b="0" i="0" u="none" strike="noStrike" dirty="0">
                          <a:solidFill>
                            <a:srgbClr val="000000"/>
                          </a:solidFill>
                          <a:effectLst/>
                          <a:latin typeface="+mn-lt"/>
                        </a:rPr>
                        <a:t>730.458,57</a:t>
                      </a:r>
                    </a:p>
                  </a:txBody>
                  <a:tcPr marL="0" marR="0" marT="0" marB="0" anchor="ctr">
                    <a:solidFill>
                      <a:schemeClr val="tx2">
                        <a:lumMod val="40000"/>
                        <a:lumOff val="60000"/>
                      </a:schemeClr>
                    </a:solidFill>
                  </a:tcPr>
                </a:tc>
                <a:tc>
                  <a:txBody>
                    <a:bodyPr/>
                    <a:lstStyle/>
                    <a:p>
                      <a:pPr algn="r" fontAlgn="b"/>
                      <a:r>
                        <a:rPr lang="pt-BR" sz="2400" b="0" i="0" u="none" strike="noStrike" dirty="0">
                          <a:solidFill>
                            <a:srgbClr val="000000"/>
                          </a:solidFill>
                          <a:effectLst/>
                          <a:latin typeface="Calibri"/>
                        </a:rPr>
                        <a:t>56%</a:t>
                      </a:r>
                    </a:p>
                  </a:txBody>
                  <a:tcPr marL="0" marR="0" marT="0" marB="0" anchor="b">
                    <a:solidFill>
                      <a:schemeClr val="tx2">
                        <a:lumMod val="40000"/>
                        <a:lumOff val="60000"/>
                      </a:schemeClr>
                    </a:solidFill>
                  </a:tcPr>
                </a:tc>
              </a:tr>
              <a:tr h="440711">
                <a:tc>
                  <a:txBody>
                    <a:bodyPr/>
                    <a:lstStyle/>
                    <a:p>
                      <a:pPr algn="l" fontAlgn="ctr"/>
                      <a:r>
                        <a:rPr lang="pt-BR" sz="2000" u="none" strike="noStrike" dirty="0" err="1" smtClean="0">
                          <a:effectLst/>
                        </a:rPr>
                        <a:t>Transfer</a:t>
                      </a:r>
                      <a:r>
                        <a:rPr lang="pt-BR" sz="2000" u="none" strike="noStrike" dirty="0" smtClean="0">
                          <a:effectLst/>
                        </a:rPr>
                        <a:t>.</a:t>
                      </a:r>
                      <a:r>
                        <a:rPr lang="pt-BR" sz="2000" u="none" strike="noStrike" baseline="0" dirty="0" smtClean="0">
                          <a:effectLst/>
                        </a:rPr>
                        <a:t> </a:t>
                      </a:r>
                      <a:r>
                        <a:rPr lang="pt-BR" sz="2000" u="none" strike="noStrike" dirty="0" smtClean="0">
                          <a:effectLst/>
                        </a:rPr>
                        <a:t>Capital</a:t>
                      </a:r>
                      <a:endParaRPr lang="pt-BR" sz="20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2400" b="0" i="0" u="none" strike="noStrike" dirty="0" smtClean="0">
                          <a:solidFill>
                            <a:srgbClr val="000000"/>
                          </a:solidFill>
                          <a:effectLst/>
                          <a:latin typeface="+mn-lt"/>
                        </a:rPr>
                        <a:t>426.000,00</a:t>
                      </a:r>
                      <a:endParaRPr lang="pt-BR" sz="2400" b="0" i="0" u="none" strike="noStrike" dirty="0">
                        <a:solidFill>
                          <a:srgbClr val="000000"/>
                        </a:solidFill>
                        <a:effectLst/>
                        <a:latin typeface="+mn-lt"/>
                      </a:endParaRPr>
                    </a:p>
                  </a:txBody>
                  <a:tcPr marL="0" marR="0" marT="0" marB="0" anchor="ctr">
                    <a:solidFill>
                      <a:schemeClr val="tx2">
                        <a:lumMod val="20000"/>
                        <a:lumOff val="80000"/>
                      </a:schemeClr>
                    </a:solidFill>
                  </a:tcPr>
                </a:tc>
                <a:tc>
                  <a:txBody>
                    <a:bodyPr/>
                    <a:lstStyle/>
                    <a:p>
                      <a:pPr algn="r" fontAlgn="ctr"/>
                      <a:r>
                        <a:rPr lang="pt-BR" sz="2400" b="0" i="0" u="none" strike="noStrike" dirty="0">
                          <a:solidFill>
                            <a:srgbClr val="000000"/>
                          </a:solidFill>
                          <a:effectLst/>
                          <a:latin typeface="+mn-lt"/>
                        </a:rPr>
                        <a:t>185.255,58</a:t>
                      </a:r>
                    </a:p>
                  </a:txBody>
                  <a:tcPr marL="0" marR="0" marT="0" marB="0" anchor="ctr">
                    <a:solidFill>
                      <a:schemeClr val="tx2">
                        <a:lumMod val="20000"/>
                        <a:lumOff val="80000"/>
                      </a:schemeClr>
                    </a:solidFill>
                  </a:tcPr>
                </a:tc>
                <a:tc>
                  <a:txBody>
                    <a:bodyPr/>
                    <a:lstStyle/>
                    <a:p>
                      <a:pPr algn="r" fontAlgn="b"/>
                      <a:r>
                        <a:rPr lang="pt-BR" sz="2400" b="0" i="0" u="none" strike="noStrike" dirty="0">
                          <a:solidFill>
                            <a:srgbClr val="000000"/>
                          </a:solidFill>
                          <a:effectLst/>
                          <a:latin typeface="Calibri"/>
                        </a:rPr>
                        <a:t>43%</a:t>
                      </a:r>
                    </a:p>
                  </a:txBody>
                  <a:tcPr marL="0" marR="0" marT="0" marB="0" anchor="b">
                    <a:solidFill>
                      <a:schemeClr val="tx2">
                        <a:lumMod val="20000"/>
                        <a:lumOff val="80000"/>
                      </a:schemeClr>
                    </a:solidFill>
                  </a:tcPr>
                </a:tc>
              </a:tr>
              <a:tr h="460742">
                <a:tc>
                  <a:txBody>
                    <a:bodyPr/>
                    <a:lstStyle/>
                    <a:p>
                      <a:pPr algn="l" fontAlgn="ctr"/>
                      <a:r>
                        <a:rPr lang="pt-BR" sz="2000" u="none" strike="noStrike" dirty="0">
                          <a:effectLst/>
                        </a:rPr>
                        <a:t>(-) </a:t>
                      </a:r>
                      <a:r>
                        <a:rPr lang="pt-BR" sz="2000" u="none" strike="noStrike" dirty="0" smtClean="0">
                          <a:effectLst/>
                        </a:rPr>
                        <a:t>Ded. Receita</a:t>
                      </a:r>
                      <a:endParaRPr lang="pt-BR" sz="2000" b="0" i="0" u="none" strike="noStrike" dirty="0">
                        <a:solidFill>
                          <a:srgbClr val="000000"/>
                        </a:solidFill>
                        <a:effectLst/>
                        <a:latin typeface="Tahoma"/>
                      </a:endParaRPr>
                    </a:p>
                  </a:txBody>
                  <a:tcPr marL="0" marR="0" marT="0" marB="0" anchor="ctr">
                    <a:solidFill>
                      <a:schemeClr val="tx2">
                        <a:lumMod val="40000"/>
                        <a:lumOff val="60000"/>
                      </a:schemeClr>
                    </a:solidFill>
                  </a:tcPr>
                </a:tc>
                <a:tc>
                  <a:txBody>
                    <a:bodyPr/>
                    <a:lstStyle/>
                    <a:p>
                      <a:pPr algn="r" fontAlgn="ctr"/>
                      <a:r>
                        <a:rPr lang="pt-BR" sz="2400" b="0" i="0" u="none" strike="noStrike" dirty="0" smtClean="0">
                          <a:solidFill>
                            <a:srgbClr val="000000"/>
                          </a:solidFill>
                          <a:effectLst/>
                          <a:latin typeface="+mn-lt"/>
                        </a:rPr>
                        <a:t>-7.321.535,76</a:t>
                      </a:r>
                      <a:endParaRPr lang="pt-BR" sz="2400" b="0" i="0" u="none" strike="noStrike" dirty="0">
                        <a:solidFill>
                          <a:srgbClr val="000000"/>
                        </a:solidFill>
                        <a:effectLst/>
                        <a:latin typeface="+mn-lt"/>
                      </a:endParaRPr>
                    </a:p>
                  </a:txBody>
                  <a:tcPr marL="0" marR="0" marT="0" marB="0" anchor="ctr">
                    <a:solidFill>
                      <a:schemeClr val="tx2">
                        <a:lumMod val="40000"/>
                        <a:lumOff val="60000"/>
                      </a:schemeClr>
                    </a:solidFill>
                  </a:tcPr>
                </a:tc>
                <a:tc>
                  <a:txBody>
                    <a:bodyPr/>
                    <a:lstStyle/>
                    <a:p>
                      <a:pPr algn="r" fontAlgn="ctr"/>
                      <a:r>
                        <a:rPr lang="pt-BR" sz="2400" b="0" i="0" u="none" strike="noStrike" dirty="0">
                          <a:solidFill>
                            <a:srgbClr val="000000"/>
                          </a:solidFill>
                          <a:effectLst/>
                          <a:latin typeface="+mn-lt"/>
                        </a:rPr>
                        <a:t>-5.032.677,45</a:t>
                      </a:r>
                    </a:p>
                  </a:txBody>
                  <a:tcPr marL="0" marR="0" marT="0" marB="0" anchor="ctr">
                    <a:solidFill>
                      <a:schemeClr val="tx2">
                        <a:lumMod val="40000"/>
                        <a:lumOff val="60000"/>
                      </a:schemeClr>
                    </a:solidFill>
                  </a:tcPr>
                </a:tc>
                <a:tc>
                  <a:txBody>
                    <a:bodyPr/>
                    <a:lstStyle/>
                    <a:p>
                      <a:pPr algn="r" fontAlgn="b"/>
                      <a:endParaRPr lang="pt-BR" sz="2400" b="0" i="0" u="none" strike="noStrike" dirty="0">
                        <a:solidFill>
                          <a:srgbClr val="000000"/>
                        </a:solidFill>
                        <a:effectLst/>
                        <a:latin typeface="Calibri"/>
                      </a:endParaRPr>
                    </a:p>
                  </a:txBody>
                  <a:tcPr marL="0" marR="0" marT="0" marB="0" anchor="b">
                    <a:solidFill>
                      <a:schemeClr val="tx2">
                        <a:lumMod val="40000"/>
                        <a:lumOff val="60000"/>
                      </a:schemeClr>
                    </a:solidFill>
                  </a:tcPr>
                </a:tc>
              </a:tr>
              <a:tr h="881421">
                <a:tc>
                  <a:txBody>
                    <a:bodyPr/>
                    <a:lstStyle/>
                    <a:p>
                      <a:pPr algn="l" fontAlgn="ctr"/>
                      <a:r>
                        <a:rPr lang="pt-BR" sz="2000" u="none" strike="noStrike" dirty="0" smtClean="0">
                          <a:effectLst/>
                        </a:rPr>
                        <a:t>TOTAL</a:t>
                      </a:r>
                      <a:endParaRPr lang="pt-BR" sz="2000" b="1" i="0" u="none" strike="noStrike" dirty="0">
                        <a:solidFill>
                          <a:srgbClr val="000000"/>
                        </a:solidFill>
                        <a:effectLst/>
                        <a:latin typeface="Tahoma"/>
                      </a:endParaRPr>
                    </a:p>
                  </a:txBody>
                  <a:tcPr marL="0" marR="0" marT="0" marB="0" anchor="ctr">
                    <a:solidFill>
                      <a:schemeClr val="tx2">
                        <a:lumMod val="40000"/>
                        <a:lumOff val="60000"/>
                      </a:schemeClr>
                    </a:solidFill>
                  </a:tcPr>
                </a:tc>
                <a:tc>
                  <a:txBody>
                    <a:bodyPr/>
                    <a:lstStyle/>
                    <a:p>
                      <a:pPr algn="r" fontAlgn="ctr"/>
                      <a:r>
                        <a:rPr lang="pt-BR" sz="2400" b="1" i="0" u="none" strike="noStrike" dirty="0" smtClean="0">
                          <a:solidFill>
                            <a:srgbClr val="000000"/>
                          </a:solidFill>
                          <a:effectLst/>
                          <a:latin typeface="+mn-lt"/>
                        </a:rPr>
                        <a:t>73.000.000,00</a:t>
                      </a:r>
                      <a:endParaRPr lang="pt-BR" sz="2400" b="1" i="0" u="none" strike="noStrike" dirty="0">
                        <a:solidFill>
                          <a:srgbClr val="000000"/>
                        </a:solidFill>
                        <a:effectLst/>
                        <a:latin typeface="+mn-lt"/>
                      </a:endParaRPr>
                    </a:p>
                  </a:txBody>
                  <a:tcPr marL="0" marR="0" marT="0" marB="0" anchor="ctr">
                    <a:solidFill>
                      <a:schemeClr val="tx2">
                        <a:lumMod val="40000"/>
                        <a:lumOff val="60000"/>
                      </a:schemeClr>
                    </a:solidFill>
                  </a:tcPr>
                </a:tc>
                <a:tc>
                  <a:txBody>
                    <a:bodyPr/>
                    <a:lstStyle/>
                    <a:p>
                      <a:pPr algn="r" fontAlgn="ctr"/>
                      <a:r>
                        <a:rPr lang="pt-BR" sz="2400" b="1" i="0" u="none" strike="noStrike" dirty="0">
                          <a:solidFill>
                            <a:srgbClr val="000000"/>
                          </a:solidFill>
                          <a:effectLst/>
                          <a:latin typeface="+mn-lt"/>
                        </a:rPr>
                        <a:t>44.431.600,80</a:t>
                      </a:r>
                    </a:p>
                  </a:txBody>
                  <a:tcPr marL="0" marR="0" marT="0" marB="0" anchor="ctr">
                    <a:solidFill>
                      <a:schemeClr val="tx2">
                        <a:lumMod val="40000"/>
                        <a:lumOff val="60000"/>
                      </a:schemeClr>
                    </a:solidFill>
                  </a:tcPr>
                </a:tc>
                <a:tc>
                  <a:txBody>
                    <a:bodyPr/>
                    <a:lstStyle/>
                    <a:p>
                      <a:pPr algn="r"/>
                      <a:endParaRPr lang="pt-BR" dirty="0">
                        <a:latin typeface="+mn-lt"/>
                      </a:endParaRPr>
                    </a:p>
                  </a:txBody>
                  <a:tcPr marL="0" marR="0" marT="0" marB="0" anchor="ctr">
                    <a:solidFill>
                      <a:schemeClr val="tx2">
                        <a:lumMod val="40000"/>
                        <a:lumOff val="60000"/>
                      </a:schemeClr>
                    </a:solidFill>
                  </a:tcPr>
                </a:tc>
              </a:tr>
            </a:tbl>
          </a:graphicData>
        </a:graphic>
      </p:graphicFrame>
    </p:spTree>
    <p:extLst>
      <p:ext uri="{BB962C8B-B14F-4D97-AF65-F5344CB8AC3E}">
        <p14:creationId xmlns:p14="http://schemas.microsoft.com/office/powerpoint/2010/main" val="10799335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sz="quarter" idx="1"/>
            <p:extLst>
              <p:ext uri="{D42A27DB-BD31-4B8C-83A1-F6EECF244321}">
                <p14:modId xmlns:p14="http://schemas.microsoft.com/office/powerpoint/2010/main" val="3991652285"/>
              </p:ext>
            </p:extLst>
          </p:nvPr>
        </p:nvGraphicFramePr>
        <p:xfrm>
          <a:off x="500034" y="213360"/>
          <a:ext cx="7215238" cy="6644640"/>
        </p:xfrm>
        <a:graphic>
          <a:graphicData uri="http://schemas.openxmlformats.org/drawingml/2006/table">
            <a:tbl>
              <a:tblPr firstRow="1" bandRow="1">
                <a:tableStyleId>{5C22544A-7EE6-4342-B048-85BDC9FD1C3A}</a:tableStyleId>
              </a:tblPr>
              <a:tblGrid>
                <a:gridCol w="5163198"/>
                <a:gridCol w="2052040"/>
              </a:tblGrid>
              <a:tr h="388836">
                <a:tc>
                  <a:txBody>
                    <a:bodyPr/>
                    <a:lstStyle/>
                    <a:p>
                      <a:pPr algn="ctr"/>
                      <a:r>
                        <a:rPr lang="pt-BR" sz="2400" dirty="0" smtClean="0"/>
                        <a:t>Descrição</a:t>
                      </a:r>
                      <a:endParaRPr lang="pt-BR" sz="2400" dirty="0"/>
                    </a:p>
                  </a:txBody>
                  <a:tcPr/>
                </a:tc>
                <a:tc>
                  <a:txBody>
                    <a:bodyPr/>
                    <a:lstStyle/>
                    <a:p>
                      <a:pPr algn="ctr"/>
                      <a:r>
                        <a:rPr lang="pt-BR" sz="2400" dirty="0" smtClean="0"/>
                        <a:t>Quantidade</a:t>
                      </a:r>
                      <a:endParaRPr lang="pt-BR" sz="2400" dirty="0"/>
                    </a:p>
                  </a:txBody>
                  <a:tcPr/>
                </a:tc>
              </a:tr>
              <a:tr h="492525">
                <a:tc>
                  <a:txBody>
                    <a:bodyPr/>
                    <a:lstStyle/>
                    <a:p>
                      <a:r>
                        <a:rPr lang="pt-BR" sz="2300" dirty="0" smtClean="0"/>
                        <a:t>Acompanhamento</a:t>
                      </a:r>
                      <a:r>
                        <a:rPr lang="pt-BR" sz="2300" baseline="0" dirty="0" smtClean="0"/>
                        <a:t> Famílias no PAIF</a:t>
                      </a:r>
                      <a:endParaRPr lang="pt-BR" sz="2300" dirty="0"/>
                    </a:p>
                  </a:txBody>
                  <a:tcPr/>
                </a:tc>
                <a:tc>
                  <a:txBody>
                    <a:bodyPr/>
                    <a:lstStyle/>
                    <a:p>
                      <a:pPr algn="ctr"/>
                      <a:r>
                        <a:rPr lang="pt-BR" sz="3200" dirty="0" smtClean="0"/>
                        <a:t>558</a:t>
                      </a:r>
                      <a:endParaRPr lang="pt-BR" sz="3200" dirty="0"/>
                    </a:p>
                  </a:txBody>
                  <a:tcPr/>
                </a:tc>
              </a:tr>
              <a:tr h="492525">
                <a:tc>
                  <a:txBody>
                    <a:bodyPr/>
                    <a:lstStyle/>
                    <a:p>
                      <a:r>
                        <a:rPr lang="pt-BR" sz="2300" dirty="0" smtClean="0"/>
                        <a:t>Atendimentos realizados</a:t>
                      </a:r>
                      <a:endParaRPr lang="pt-BR" sz="2300" dirty="0"/>
                    </a:p>
                  </a:txBody>
                  <a:tcPr/>
                </a:tc>
                <a:tc>
                  <a:txBody>
                    <a:bodyPr/>
                    <a:lstStyle/>
                    <a:p>
                      <a:pPr algn="ctr"/>
                      <a:r>
                        <a:rPr lang="pt-BR" sz="3200" dirty="0" smtClean="0"/>
                        <a:t>408</a:t>
                      </a:r>
                      <a:endParaRPr lang="pt-BR" sz="3200" dirty="0"/>
                    </a:p>
                  </a:txBody>
                  <a:tcPr/>
                </a:tc>
              </a:tr>
              <a:tr h="492525">
                <a:tc>
                  <a:txBody>
                    <a:bodyPr/>
                    <a:lstStyle/>
                    <a:p>
                      <a:r>
                        <a:rPr lang="pt-BR" sz="2300" dirty="0" smtClean="0"/>
                        <a:t>Visitas domiciliares realizadas</a:t>
                      </a:r>
                      <a:endParaRPr lang="pt-BR" sz="2300" dirty="0"/>
                    </a:p>
                  </a:txBody>
                  <a:tcPr/>
                </a:tc>
                <a:tc>
                  <a:txBody>
                    <a:bodyPr/>
                    <a:lstStyle/>
                    <a:p>
                      <a:pPr algn="ctr"/>
                      <a:r>
                        <a:rPr lang="pt-BR" sz="3200" dirty="0" smtClean="0"/>
                        <a:t>78</a:t>
                      </a:r>
                      <a:endParaRPr lang="pt-BR" sz="3200" dirty="0"/>
                    </a:p>
                  </a:txBody>
                  <a:tcPr/>
                </a:tc>
              </a:tr>
              <a:tr h="4925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300" dirty="0" smtClean="0"/>
                        <a:t>Encaminhamentos para o CREAS</a:t>
                      </a:r>
                      <a:endParaRPr lang="pt-BR" sz="2300" dirty="0"/>
                    </a:p>
                  </a:txBody>
                  <a:tcPr/>
                </a:tc>
                <a:tc>
                  <a:txBody>
                    <a:bodyPr/>
                    <a:lstStyle/>
                    <a:p>
                      <a:pPr algn="ctr"/>
                      <a:r>
                        <a:rPr lang="pt-BR" sz="3200" dirty="0" smtClean="0"/>
                        <a:t>02</a:t>
                      </a:r>
                      <a:endParaRPr lang="pt-BR" sz="3200" dirty="0"/>
                    </a:p>
                  </a:txBody>
                  <a:tcPr/>
                </a:tc>
              </a:tr>
              <a:tr h="6739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300" dirty="0" smtClean="0"/>
                        <a:t>Encaminhamento para atualização  no </a:t>
                      </a:r>
                      <a:r>
                        <a:rPr lang="pt-BR" sz="2300" dirty="0" err="1" smtClean="0"/>
                        <a:t>CADúnico</a:t>
                      </a:r>
                      <a:endParaRPr lang="pt-BR" sz="2300" dirty="0"/>
                    </a:p>
                  </a:txBody>
                  <a:tcPr/>
                </a:tc>
                <a:tc>
                  <a:txBody>
                    <a:bodyPr/>
                    <a:lstStyle/>
                    <a:p>
                      <a:pPr algn="ctr"/>
                      <a:r>
                        <a:rPr lang="pt-BR" sz="3200" dirty="0" smtClean="0"/>
                        <a:t>48</a:t>
                      </a:r>
                      <a:endParaRPr lang="pt-BR" sz="3200" dirty="0"/>
                    </a:p>
                  </a:txBody>
                  <a:tcPr/>
                </a:tc>
              </a:tr>
              <a:tr h="6739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300" dirty="0" smtClean="0"/>
                        <a:t>Encaminhamentos para inclusão</a:t>
                      </a:r>
                      <a:r>
                        <a:rPr lang="pt-BR" sz="2300" baseline="0" dirty="0" smtClean="0"/>
                        <a:t> no </a:t>
                      </a:r>
                      <a:r>
                        <a:rPr lang="pt-BR" sz="2300" baseline="0" dirty="0" err="1" smtClean="0"/>
                        <a:t>CADúnico</a:t>
                      </a:r>
                      <a:endParaRPr lang="pt-BR" sz="2300" dirty="0" smtClean="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3200" dirty="0" smtClean="0"/>
                        <a:t>29</a:t>
                      </a:r>
                      <a:endParaRPr lang="pt-BR" sz="3200" dirty="0"/>
                    </a:p>
                  </a:txBody>
                  <a:tcPr/>
                </a:tc>
              </a:tr>
              <a:tr h="972089">
                <a:tc>
                  <a:txBody>
                    <a:bodyPr/>
                    <a:lstStyle/>
                    <a:p>
                      <a:r>
                        <a:rPr lang="pt-BR" sz="2300" dirty="0" smtClean="0"/>
                        <a:t>Crianças participando do Serviço</a:t>
                      </a:r>
                      <a:r>
                        <a:rPr lang="pt-BR" sz="2300" baseline="0" dirty="0" smtClean="0"/>
                        <a:t> de Convivência e Fortalecimento de Vínculos – CRAS</a:t>
                      </a:r>
                      <a:endParaRPr lang="pt-BR" sz="2300" dirty="0"/>
                    </a:p>
                  </a:txBody>
                  <a:tcPr/>
                </a:tc>
                <a:tc>
                  <a:txBody>
                    <a:bodyPr/>
                    <a:lstStyle/>
                    <a:p>
                      <a:pPr algn="ctr"/>
                      <a:r>
                        <a:rPr lang="pt-BR" sz="3200" dirty="0" smtClean="0"/>
                        <a:t>224</a:t>
                      </a:r>
                      <a:endParaRPr lang="pt-BR" sz="3200" dirty="0"/>
                    </a:p>
                  </a:txBody>
                  <a:tcPr/>
                </a:tc>
              </a:tr>
              <a:tr h="9720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300" dirty="0" smtClean="0"/>
                        <a:t>Crianças participando do Serviço</a:t>
                      </a:r>
                      <a:r>
                        <a:rPr lang="pt-BR" sz="2300" baseline="0" dirty="0" smtClean="0"/>
                        <a:t> de Convivência e Fortalecimento de Vínculos – CEACA</a:t>
                      </a:r>
                      <a:endParaRPr lang="pt-BR" sz="2300" dirty="0" smtClean="0"/>
                    </a:p>
                  </a:txBody>
                  <a:tcPr/>
                </a:tc>
                <a:tc>
                  <a:txBody>
                    <a:bodyPr/>
                    <a:lstStyle/>
                    <a:p>
                      <a:pPr algn="ctr"/>
                      <a:r>
                        <a:rPr lang="pt-BR" sz="3200" dirty="0" smtClean="0"/>
                        <a:t>524</a:t>
                      </a:r>
                      <a:endParaRPr lang="pt-BR" sz="3200" dirty="0"/>
                    </a:p>
                  </a:txBody>
                  <a:tcPr/>
                </a:tc>
              </a:tr>
            </a:tbl>
          </a:graphicData>
        </a:graphic>
      </p:graphicFrame>
    </p:spTree>
    <p:extLst>
      <p:ext uri="{BB962C8B-B14F-4D97-AF65-F5344CB8AC3E}">
        <p14:creationId xmlns:p14="http://schemas.microsoft.com/office/powerpoint/2010/main" val="158366419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sz="quarter" idx="1"/>
          </p:nvPr>
        </p:nvGraphicFramePr>
        <p:xfrm>
          <a:off x="500034" y="285728"/>
          <a:ext cx="8072494" cy="3815323"/>
        </p:xfrm>
        <a:graphic>
          <a:graphicData uri="http://schemas.openxmlformats.org/drawingml/2006/table">
            <a:tbl>
              <a:tblPr firstRow="1" bandRow="1">
                <a:tableStyleId>{5C22544A-7EE6-4342-B048-85BDC9FD1C3A}</a:tableStyleId>
              </a:tblPr>
              <a:tblGrid>
                <a:gridCol w="4824547"/>
                <a:gridCol w="3247947"/>
              </a:tblGrid>
              <a:tr h="601902">
                <a:tc>
                  <a:txBody>
                    <a:bodyPr/>
                    <a:lstStyle/>
                    <a:p>
                      <a:pPr algn="ctr"/>
                      <a:r>
                        <a:rPr lang="pt-BR" sz="2400" dirty="0" smtClean="0"/>
                        <a:t>Atividades de Grupo</a:t>
                      </a:r>
                      <a:endParaRPr lang="pt-BR" sz="2400" dirty="0"/>
                    </a:p>
                  </a:txBody>
                  <a:tcPr/>
                </a:tc>
                <a:tc>
                  <a:txBody>
                    <a:bodyPr/>
                    <a:lstStyle/>
                    <a:p>
                      <a:pPr algn="ctr"/>
                      <a:r>
                        <a:rPr lang="pt-BR" sz="2400" dirty="0" smtClean="0"/>
                        <a:t>Quantidade</a:t>
                      </a:r>
                      <a:endParaRPr lang="pt-BR" sz="2400" dirty="0"/>
                    </a:p>
                  </a:txBody>
                  <a:tcPr/>
                </a:tc>
              </a:tr>
              <a:tr h="983911">
                <a:tc>
                  <a:txBody>
                    <a:bodyPr/>
                    <a:lstStyle/>
                    <a:p>
                      <a:r>
                        <a:rPr lang="pt-BR" sz="2800" dirty="0" smtClean="0"/>
                        <a:t>Projeto Grupo da Amizade (artesanato) Semanal</a:t>
                      </a:r>
                      <a:endParaRPr lang="pt-BR" sz="2800" dirty="0"/>
                    </a:p>
                  </a:txBody>
                  <a:tcPr/>
                </a:tc>
                <a:tc>
                  <a:txBody>
                    <a:bodyPr/>
                    <a:lstStyle/>
                    <a:p>
                      <a:pPr algn="ctr"/>
                      <a:r>
                        <a:rPr lang="pt-BR" sz="3600" dirty="0" smtClean="0"/>
                        <a:t>208</a:t>
                      </a:r>
                      <a:endParaRPr lang="pt-BR" sz="3600" dirty="0"/>
                    </a:p>
                  </a:txBody>
                  <a:tcPr/>
                </a:tc>
              </a:tr>
              <a:tr h="857910">
                <a:tc>
                  <a:txBody>
                    <a:bodyPr/>
                    <a:lstStyle/>
                    <a:p>
                      <a:r>
                        <a:rPr lang="pt-BR" sz="2800" dirty="0" smtClean="0"/>
                        <a:t>Projeto Grupo</a:t>
                      </a:r>
                      <a:r>
                        <a:rPr lang="pt-BR" sz="2800" baseline="0" dirty="0" smtClean="0"/>
                        <a:t> construindo Cidadania (artesanato) Semanal</a:t>
                      </a:r>
                      <a:endParaRPr lang="pt-BR" sz="2800" dirty="0"/>
                    </a:p>
                  </a:txBody>
                  <a:tcPr/>
                </a:tc>
                <a:tc>
                  <a:txBody>
                    <a:bodyPr/>
                    <a:lstStyle/>
                    <a:p>
                      <a:pPr algn="ctr"/>
                      <a:r>
                        <a:rPr lang="pt-BR" sz="3600" dirty="0" smtClean="0"/>
                        <a:t>128</a:t>
                      </a:r>
                      <a:endParaRPr lang="pt-BR" sz="3600" dirty="0"/>
                    </a:p>
                  </a:txBody>
                  <a:tcPr/>
                </a:tc>
              </a:tr>
              <a:tr h="857910">
                <a:tc>
                  <a:txBody>
                    <a:bodyPr/>
                    <a:lstStyle/>
                    <a:p>
                      <a:r>
                        <a:rPr lang="pt-BR" sz="2800" dirty="0" smtClean="0"/>
                        <a:t>Projeto afeto em arte</a:t>
                      </a:r>
                      <a:endParaRPr lang="pt-BR" sz="2800" dirty="0"/>
                    </a:p>
                  </a:txBody>
                  <a:tcPr/>
                </a:tc>
                <a:tc>
                  <a:txBody>
                    <a:bodyPr/>
                    <a:lstStyle/>
                    <a:p>
                      <a:pPr algn="ctr"/>
                      <a:r>
                        <a:rPr lang="pt-BR" sz="3600" dirty="0" smtClean="0"/>
                        <a:t>224</a:t>
                      </a:r>
                      <a:endParaRPr lang="pt-BR" sz="3600" dirty="0"/>
                    </a:p>
                  </a:txBody>
                  <a:tcPr/>
                </a:tc>
              </a:tr>
            </a:tbl>
          </a:graphicData>
        </a:graphic>
      </p:graphicFrame>
    </p:spTree>
    <p:extLst>
      <p:ext uri="{BB962C8B-B14F-4D97-AF65-F5344CB8AC3E}">
        <p14:creationId xmlns:p14="http://schemas.microsoft.com/office/powerpoint/2010/main" val="2195346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sz="quarter" idx="1"/>
          </p:nvPr>
        </p:nvGraphicFramePr>
        <p:xfrm>
          <a:off x="428595" y="142850"/>
          <a:ext cx="8143933" cy="5133420"/>
        </p:xfrm>
        <a:graphic>
          <a:graphicData uri="http://schemas.openxmlformats.org/drawingml/2006/table">
            <a:tbl>
              <a:tblPr firstRow="1" bandRow="1">
                <a:tableStyleId>{5C22544A-7EE6-4342-B048-85BDC9FD1C3A}</a:tableStyleId>
              </a:tblPr>
              <a:tblGrid>
                <a:gridCol w="5722764"/>
                <a:gridCol w="2421169"/>
              </a:tblGrid>
              <a:tr h="99483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800" dirty="0" smtClean="0"/>
                        <a:t>Atividades de Grupo</a:t>
                      </a:r>
                    </a:p>
                    <a:p>
                      <a:pPr algn="ctr"/>
                      <a:endParaRPr lang="pt-BR" sz="28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000" dirty="0" smtClean="0"/>
                        <a:t>Quantidade</a:t>
                      </a:r>
                    </a:p>
                    <a:p>
                      <a:pPr algn="ctr"/>
                      <a:endParaRPr lang="pt-BR" sz="3600" dirty="0"/>
                    </a:p>
                  </a:txBody>
                  <a:tcPr/>
                </a:tc>
              </a:tr>
              <a:tr h="1444121">
                <a:tc>
                  <a:txBody>
                    <a:bodyPr/>
                    <a:lstStyle/>
                    <a:p>
                      <a:r>
                        <a:rPr lang="pt-BR" sz="2800" b="1" i="1" dirty="0" smtClean="0">
                          <a:solidFill>
                            <a:schemeClr val="tx1"/>
                          </a:solidFill>
                        </a:rPr>
                        <a:t>Curso </a:t>
                      </a:r>
                      <a:r>
                        <a:rPr lang="pt-BR" sz="2800" b="1" i="1" dirty="0" err="1" smtClean="0">
                          <a:solidFill>
                            <a:schemeClr val="tx1"/>
                          </a:solidFill>
                        </a:rPr>
                        <a:t>patchcolagem</a:t>
                      </a:r>
                      <a:r>
                        <a:rPr lang="pt-BR" sz="2800" b="1" i="1" dirty="0" smtClean="0">
                          <a:solidFill>
                            <a:schemeClr val="tx1"/>
                          </a:solidFill>
                        </a:rPr>
                        <a:t> em parceria com </a:t>
                      </a:r>
                      <a:r>
                        <a:rPr lang="pt-BR" sz="2800" b="1" i="1" dirty="0" err="1" smtClean="0">
                          <a:solidFill>
                            <a:schemeClr val="tx1"/>
                          </a:solidFill>
                        </a:rPr>
                        <a:t>Epagri</a:t>
                      </a:r>
                      <a:r>
                        <a:rPr lang="pt-BR" sz="2800" b="1" i="1" dirty="0" smtClean="0">
                          <a:solidFill>
                            <a:schemeClr val="tx1"/>
                          </a:solidFill>
                        </a:rPr>
                        <a:t> e </a:t>
                      </a:r>
                      <a:r>
                        <a:rPr lang="pt-BR" sz="2800" b="1" i="1" dirty="0" err="1" smtClean="0">
                          <a:solidFill>
                            <a:schemeClr val="tx1"/>
                          </a:solidFill>
                        </a:rPr>
                        <a:t>Senar</a:t>
                      </a:r>
                      <a:endParaRPr lang="pt-BR" sz="2800" dirty="0">
                        <a:solidFill>
                          <a:schemeClr val="tx1"/>
                        </a:solidFill>
                      </a:endParaRPr>
                    </a:p>
                  </a:txBody>
                  <a:tcPr/>
                </a:tc>
                <a:tc>
                  <a:txBody>
                    <a:bodyPr/>
                    <a:lstStyle/>
                    <a:p>
                      <a:pPr algn="ctr"/>
                      <a:r>
                        <a:rPr lang="pt-BR" sz="3600" dirty="0" smtClean="0"/>
                        <a:t>45</a:t>
                      </a:r>
                      <a:endParaRPr lang="pt-BR" sz="3600" dirty="0"/>
                    </a:p>
                  </a:txBody>
                  <a:tcPr/>
                </a:tc>
              </a:tr>
              <a:tr h="1193261">
                <a:tc>
                  <a:txBody>
                    <a:bodyPr/>
                    <a:lstStyle/>
                    <a:p>
                      <a:r>
                        <a:rPr lang="pt-BR" sz="2800" dirty="0" smtClean="0"/>
                        <a:t>Dia</a:t>
                      </a:r>
                      <a:r>
                        <a:rPr lang="pt-BR" sz="2800" baseline="0" dirty="0" smtClean="0"/>
                        <a:t> das Mães</a:t>
                      </a:r>
                      <a:endParaRPr lang="pt-BR" sz="2800" dirty="0"/>
                    </a:p>
                  </a:txBody>
                  <a:tcPr/>
                </a:tc>
                <a:tc>
                  <a:txBody>
                    <a:bodyPr/>
                    <a:lstStyle/>
                    <a:p>
                      <a:pPr algn="ctr"/>
                      <a:r>
                        <a:rPr lang="pt-BR" sz="3600" dirty="0" smtClean="0"/>
                        <a:t>42</a:t>
                      </a:r>
                      <a:endParaRPr lang="pt-BR" sz="3600" dirty="0"/>
                    </a:p>
                  </a:txBody>
                  <a:tcPr/>
                </a:tc>
              </a:tr>
              <a:tr h="1501199">
                <a:tc>
                  <a:txBody>
                    <a:bodyPr/>
                    <a:lstStyle/>
                    <a:p>
                      <a:r>
                        <a:rPr lang="pt-BR" sz="2800" dirty="0" smtClean="0"/>
                        <a:t>Festa </a:t>
                      </a:r>
                      <a:r>
                        <a:rPr lang="pt-BR" sz="2800" dirty="0" err="1" smtClean="0"/>
                        <a:t>Julina</a:t>
                      </a:r>
                      <a:endParaRPr lang="pt-BR" sz="2800" dirty="0"/>
                    </a:p>
                  </a:txBody>
                  <a:tcPr/>
                </a:tc>
                <a:tc>
                  <a:txBody>
                    <a:bodyPr/>
                    <a:lstStyle/>
                    <a:p>
                      <a:pPr algn="ctr"/>
                      <a:r>
                        <a:rPr lang="pt-BR" sz="3600" dirty="0" smtClean="0"/>
                        <a:t>50</a:t>
                      </a:r>
                      <a:endParaRPr lang="pt-BR" sz="3600" dirty="0"/>
                    </a:p>
                  </a:txBody>
                  <a:tcPr/>
                </a:tc>
              </a:tr>
            </a:tbl>
          </a:graphicData>
        </a:graphic>
      </p:graphicFrame>
    </p:spTree>
    <p:extLst>
      <p:ext uri="{BB962C8B-B14F-4D97-AF65-F5344CB8AC3E}">
        <p14:creationId xmlns:p14="http://schemas.microsoft.com/office/powerpoint/2010/main" val="18723238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ço Reservado para Conteúdo 3"/>
          <p:cNvGraphicFramePr>
            <a:graphicFrameLocks noGrp="1"/>
          </p:cNvGraphicFramePr>
          <p:nvPr>
            <p:ph sz="quarter" idx="1"/>
          </p:nvPr>
        </p:nvGraphicFramePr>
        <p:xfrm>
          <a:off x="642910" y="357189"/>
          <a:ext cx="8001056" cy="6168806"/>
        </p:xfrm>
        <a:graphic>
          <a:graphicData uri="http://schemas.openxmlformats.org/drawingml/2006/table">
            <a:tbl>
              <a:tblPr firstRow="1" bandRow="1">
                <a:tableStyleId>{5C22544A-7EE6-4342-B048-85BDC9FD1C3A}</a:tableStyleId>
              </a:tblPr>
              <a:tblGrid>
                <a:gridCol w="5115429"/>
                <a:gridCol w="2885627"/>
              </a:tblGrid>
              <a:tr h="597849">
                <a:tc>
                  <a:txBody>
                    <a:bodyPr/>
                    <a:lstStyle/>
                    <a:p>
                      <a:pPr algn="ctr"/>
                      <a:r>
                        <a:rPr lang="pt-BR" sz="2400" dirty="0" smtClean="0"/>
                        <a:t>Reuniões</a:t>
                      </a:r>
                      <a:endParaRPr lang="pt-BR"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400" dirty="0" smtClean="0"/>
                        <a:t>Quantidade</a:t>
                      </a:r>
                    </a:p>
                  </a:txBody>
                  <a:tcPr/>
                </a:tc>
              </a:tr>
              <a:tr h="12435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400" dirty="0" smtClean="0"/>
                        <a:t>Reuniões de Gestão. Envolvimento de Setores da Secretaria  de Assistência Social. </a:t>
                      </a:r>
                    </a:p>
                  </a:txBody>
                  <a:tcPr/>
                </a:tc>
                <a:tc>
                  <a:txBody>
                    <a:bodyPr/>
                    <a:lstStyle/>
                    <a:p>
                      <a:pPr algn="ctr"/>
                      <a:r>
                        <a:rPr lang="pt-BR" sz="2400" dirty="0" smtClean="0"/>
                        <a:t>03</a:t>
                      </a:r>
                      <a:endParaRPr lang="pt-BR" sz="2400" dirty="0"/>
                    </a:p>
                  </a:txBody>
                  <a:tcPr/>
                </a:tc>
              </a:tr>
              <a:tr h="16262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400" dirty="0" smtClean="0"/>
                        <a:t>Reuniões com</a:t>
                      </a:r>
                      <a:r>
                        <a:rPr lang="pt-BR" sz="2400" baseline="0" dirty="0" smtClean="0"/>
                        <a:t> a Rede Sócio Assistencial. </a:t>
                      </a:r>
                      <a:r>
                        <a:rPr lang="pt-BR" sz="2400" dirty="0" smtClean="0"/>
                        <a:t>Envolvimento de vários atores da rede: CT, CREAS, Saúde, educação.</a:t>
                      </a:r>
                    </a:p>
                  </a:txBody>
                  <a:tcPr/>
                </a:tc>
                <a:tc>
                  <a:txBody>
                    <a:bodyPr/>
                    <a:lstStyle/>
                    <a:p>
                      <a:pPr algn="ctr"/>
                      <a:r>
                        <a:rPr lang="pt-BR" sz="2400" dirty="0" smtClean="0"/>
                        <a:t>05</a:t>
                      </a:r>
                      <a:endParaRPr lang="pt-BR" sz="2400" dirty="0"/>
                    </a:p>
                  </a:txBody>
                  <a:tcPr/>
                </a:tc>
              </a:tr>
              <a:tr h="11467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2400" dirty="0" smtClean="0"/>
                        <a:t>Reuniões de Equipe. Equipe técnica dos serviços oferecidos no CRAS</a:t>
                      </a:r>
                    </a:p>
                  </a:txBody>
                  <a:tcPr/>
                </a:tc>
                <a:tc>
                  <a:txBody>
                    <a:bodyPr/>
                    <a:lstStyle/>
                    <a:p>
                      <a:pPr algn="ctr"/>
                      <a:r>
                        <a:rPr lang="pt-BR" sz="2400" dirty="0" smtClean="0"/>
                        <a:t>12</a:t>
                      </a:r>
                      <a:endParaRPr lang="pt-BR" sz="2400" dirty="0"/>
                    </a:p>
                  </a:txBody>
                  <a:tcPr/>
                </a:tc>
              </a:tr>
              <a:tr h="1243567">
                <a:tc>
                  <a:txBody>
                    <a:bodyPr/>
                    <a:lstStyle/>
                    <a:p>
                      <a:r>
                        <a:rPr lang="pt-BR" sz="2400" dirty="0" smtClean="0"/>
                        <a:t>Serviço</a:t>
                      </a:r>
                      <a:r>
                        <a:rPr lang="pt-BR" sz="2400" baseline="0" dirty="0" smtClean="0"/>
                        <a:t> de Convivência e Fortalecimento de Vínculos (SCFV) com Centro de Apoio à Criança e ao Adolescente ( CEACA)</a:t>
                      </a:r>
                      <a:endParaRPr lang="pt-BR" sz="2400" dirty="0"/>
                    </a:p>
                  </a:txBody>
                  <a:tcPr/>
                </a:tc>
                <a:tc>
                  <a:txBody>
                    <a:bodyPr/>
                    <a:lstStyle/>
                    <a:p>
                      <a:pPr algn="ctr"/>
                      <a:r>
                        <a:rPr lang="pt-BR" sz="2400" dirty="0" smtClean="0"/>
                        <a:t>06</a:t>
                      </a:r>
                      <a:endParaRPr lang="pt-BR" sz="2400" dirty="0"/>
                    </a:p>
                  </a:txBody>
                  <a:tcPr/>
                </a:tc>
              </a:tr>
            </a:tbl>
          </a:graphicData>
        </a:graphic>
      </p:graphicFrame>
    </p:spTree>
    <p:extLst>
      <p:ext uri="{BB962C8B-B14F-4D97-AF65-F5344CB8AC3E}">
        <p14:creationId xmlns:p14="http://schemas.microsoft.com/office/powerpoint/2010/main" val="419845410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428860" y="2214554"/>
            <a:ext cx="6172200" cy="2036775"/>
          </a:xfrm>
        </p:spPr>
        <p:txBody>
          <a:bodyPr>
            <a:normAutofit fontScale="90000"/>
          </a:bodyPr>
          <a:lstStyle/>
          <a:p>
            <a:pPr algn="ctr" eaLnBrk="1" fontAlgn="auto" hangingPunct="1">
              <a:spcAft>
                <a:spcPts val="0"/>
              </a:spcAft>
              <a:defRPr/>
            </a:pPr>
            <a:r>
              <a:rPr lang="pt-BR" sz="4000" dirty="0" smtClean="0"/>
              <a:t/>
            </a:r>
            <a:br>
              <a:rPr lang="pt-BR" sz="4000" dirty="0" smtClean="0"/>
            </a:br>
            <a:r>
              <a:rPr lang="pt-BR" sz="4000" dirty="0" smtClean="0"/>
              <a:t/>
            </a:r>
            <a:br>
              <a:rPr lang="pt-BR" sz="4000" dirty="0" smtClean="0"/>
            </a:br>
            <a:r>
              <a:rPr lang="pt-BR" sz="4000" dirty="0" smtClean="0"/>
              <a:t/>
            </a:r>
            <a:br>
              <a:rPr lang="pt-BR" sz="4000" dirty="0" smtClean="0"/>
            </a:br>
            <a:r>
              <a:rPr lang="pt-BR" sz="4000" i="1" dirty="0" smtClean="0"/>
              <a:t>REGISTROS  DAS ATIVIDADES E EVENTOS REALIZADOS PELO CRAS</a:t>
            </a:r>
            <a:endParaRPr lang="pt-BR" sz="4000" i="1" dirty="0"/>
          </a:p>
        </p:txBody>
      </p:sp>
    </p:spTree>
    <p:extLst>
      <p:ext uri="{BB962C8B-B14F-4D97-AF65-F5344CB8AC3E}">
        <p14:creationId xmlns:p14="http://schemas.microsoft.com/office/powerpoint/2010/main" val="25080813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i="1" dirty="0" smtClean="0">
                <a:solidFill>
                  <a:srgbClr val="FF0000"/>
                </a:solidFill>
              </a:rPr>
              <a:t>Curso </a:t>
            </a:r>
            <a:r>
              <a:rPr lang="pt-BR" b="1" i="1" dirty="0" err="1" smtClean="0">
                <a:solidFill>
                  <a:srgbClr val="FF0000"/>
                </a:solidFill>
              </a:rPr>
              <a:t>patchcolagem</a:t>
            </a:r>
            <a:r>
              <a:rPr lang="pt-BR" b="1" i="1" dirty="0" smtClean="0">
                <a:solidFill>
                  <a:srgbClr val="FF0000"/>
                </a:solidFill>
              </a:rPr>
              <a:t> em parceria com </a:t>
            </a:r>
            <a:r>
              <a:rPr lang="pt-BR" b="1" i="1" dirty="0" err="1" smtClean="0">
                <a:solidFill>
                  <a:srgbClr val="FF0000"/>
                </a:solidFill>
              </a:rPr>
              <a:t>epagri</a:t>
            </a:r>
            <a:r>
              <a:rPr lang="pt-BR" b="1" i="1" dirty="0" smtClean="0">
                <a:solidFill>
                  <a:srgbClr val="FF0000"/>
                </a:solidFill>
              </a:rPr>
              <a:t> e </a:t>
            </a:r>
            <a:r>
              <a:rPr lang="pt-BR" b="1" i="1" dirty="0" err="1" smtClean="0">
                <a:solidFill>
                  <a:srgbClr val="FF0000"/>
                </a:solidFill>
              </a:rPr>
              <a:t>senar</a:t>
            </a:r>
            <a:endParaRPr lang="pt-BR" b="1" i="1" dirty="0">
              <a:solidFill>
                <a:srgbClr val="FF0000"/>
              </a:solidFill>
            </a:endParaRPr>
          </a:p>
        </p:txBody>
      </p:sp>
      <p:pic>
        <p:nvPicPr>
          <p:cNvPr id="1026" name="Picture 2" descr="\\192.168.1.12\cras\PAIF\CURSO EPAGRI\20170511_143631.jpg"/>
          <p:cNvPicPr>
            <a:picLocks noGrp="1" noChangeAspect="1" noChangeArrowheads="1"/>
          </p:cNvPicPr>
          <p:nvPr>
            <p:ph sz="quarter" idx="1"/>
          </p:nvPr>
        </p:nvPicPr>
        <p:blipFill>
          <a:blip r:embed="rId2" cstate="print"/>
          <a:srcRect l="11111" t="21739"/>
          <a:stretch>
            <a:fillRect/>
          </a:stretch>
        </p:blipFill>
        <p:spPr bwMode="auto">
          <a:xfrm>
            <a:off x="285720" y="1643050"/>
            <a:ext cx="8433834" cy="4176787"/>
          </a:xfrm>
          <a:prstGeom prst="rect">
            <a:avLst/>
          </a:prstGeom>
          <a:ln>
            <a:noFill/>
          </a:ln>
          <a:effectLst>
            <a:softEdge rad="112500"/>
          </a:effectLst>
        </p:spPr>
      </p:pic>
    </p:spTree>
    <p:extLst>
      <p:ext uri="{BB962C8B-B14F-4D97-AF65-F5344CB8AC3E}">
        <p14:creationId xmlns:p14="http://schemas.microsoft.com/office/powerpoint/2010/main" val="28581172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i="1" dirty="0" smtClean="0">
                <a:solidFill>
                  <a:srgbClr val="FF0000"/>
                </a:solidFill>
              </a:rPr>
              <a:t>Curso </a:t>
            </a:r>
            <a:r>
              <a:rPr lang="pt-BR" b="1" i="1" dirty="0" err="1" smtClean="0">
                <a:solidFill>
                  <a:srgbClr val="FF0000"/>
                </a:solidFill>
              </a:rPr>
              <a:t>patchcolagem</a:t>
            </a:r>
            <a:r>
              <a:rPr lang="pt-BR" b="1" i="1" dirty="0" smtClean="0">
                <a:solidFill>
                  <a:srgbClr val="FF0000"/>
                </a:solidFill>
              </a:rPr>
              <a:t> em parceria com </a:t>
            </a:r>
            <a:r>
              <a:rPr lang="pt-BR" b="1" i="1" dirty="0" err="1" smtClean="0">
                <a:solidFill>
                  <a:srgbClr val="FF0000"/>
                </a:solidFill>
              </a:rPr>
              <a:t>epagri</a:t>
            </a:r>
            <a:r>
              <a:rPr lang="pt-BR" b="1" i="1" dirty="0" smtClean="0">
                <a:solidFill>
                  <a:srgbClr val="FF0000"/>
                </a:solidFill>
              </a:rPr>
              <a:t> e </a:t>
            </a:r>
            <a:r>
              <a:rPr lang="pt-BR" b="1" i="1" dirty="0" err="1" smtClean="0">
                <a:solidFill>
                  <a:srgbClr val="FF0000"/>
                </a:solidFill>
              </a:rPr>
              <a:t>senar</a:t>
            </a:r>
            <a:endParaRPr lang="pt-BR" b="1" i="1" dirty="0">
              <a:solidFill>
                <a:srgbClr val="FF0000"/>
              </a:solidFill>
            </a:endParaRPr>
          </a:p>
        </p:txBody>
      </p:sp>
      <p:pic>
        <p:nvPicPr>
          <p:cNvPr id="5" name="Espaço Reservado para Conteúdo 4" descr="20170512_140907.jpg"/>
          <p:cNvPicPr>
            <a:picLocks noGrp="1" noChangeAspect="1"/>
          </p:cNvPicPr>
          <p:nvPr>
            <p:ph sz="quarter" idx="1"/>
          </p:nvPr>
        </p:nvPicPr>
        <p:blipFill>
          <a:blip r:embed="rId2" cstate="print"/>
          <a:srcRect l="2547" r="3224"/>
          <a:stretch>
            <a:fillRect/>
          </a:stretch>
        </p:blipFill>
        <p:spPr>
          <a:xfrm>
            <a:off x="428596" y="1500174"/>
            <a:ext cx="8215370" cy="49041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961257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467600" cy="868346"/>
          </a:xfrm>
        </p:spPr>
        <p:txBody>
          <a:bodyPr/>
          <a:lstStyle/>
          <a:p>
            <a:pPr algn="ctr"/>
            <a:r>
              <a:rPr lang="pt-BR" b="1" i="1" dirty="0" smtClean="0">
                <a:solidFill>
                  <a:srgbClr val="FF0000"/>
                </a:solidFill>
              </a:rPr>
              <a:t>Dia  Das Mães</a:t>
            </a:r>
            <a:endParaRPr lang="pt-BR" b="1" i="1" dirty="0">
              <a:solidFill>
                <a:srgbClr val="FF0000"/>
              </a:solidFill>
            </a:endParaRPr>
          </a:p>
        </p:txBody>
      </p:sp>
      <p:pic>
        <p:nvPicPr>
          <p:cNvPr id="2050" name="Picture 2" descr="\\192.168.1.12\cras\PAIF\CURSO EPAGRI\20170512_150038.jpg"/>
          <p:cNvPicPr>
            <a:picLocks noGrp="1" noChangeAspect="1" noChangeArrowheads="1"/>
          </p:cNvPicPr>
          <p:nvPr>
            <p:ph sz="quarter" idx="1"/>
          </p:nvPr>
        </p:nvPicPr>
        <p:blipFill>
          <a:blip r:embed="rId2" cstate="print"/>
          <a:srcRect/>
          <a:stretch>
            <a:fillRect/>
          </a:stretch>
        </p:blipFill>
        <p:spPr bwMode="auto">
          <a:xfrm>
            <a:off x="214282" y="1500174"/>
            <a:ext cx="8497737" cy="4779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272101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467600" cy="868346"/>
          </a:xfrm>
        </p:spPr>
        <p:txBody>
          <a:bodyPr/>
          <a:lstStyle/>
          <a:p>
            <a:pPr algn="ctr"/>
            <a:r>
              <a:rPr lang="pt-BR" b="1" i="1" dirty="0" smtClean="0">
                <a:solidFill>
                  <a:srgbClr val="FF0000"/>
                </a:solidFill>
              </a:rPr>
              <a:t>Dia  Das Mães</a:t>
            </a:r>
            <a:endParaRPr lang="pt-BR" b="1" i="1" dirty="0">
              <a:solidFill>
                <a:srgbClr val="FF0000"/>
              </a:solidFill>
            </a:endParaRPr>
          </a:p>
        </p:txBody>
      </p:sp>
      <p:pic>
        <p:nvPicPr>
          <p:cNvPr id="3074" name="Picture 2" descr="\\192.168.1.12\cras\PAIF\CURSO EPAGRI\20170512_152108.jpg"/>
          <p:cNvPicPr>
            <a:picLocks noGrp="1" noChangeAspect="1" noChangeArrowheads="1"/>
          </p:cNvPicPr>
          <p:nvPr>
            <p:ph sz="quarter" idx="1"/>
          </p:nvPr>
        </p:nvPicPr>
        <p:blipFill>
          <a:blip r:embed="rId2" cstate="print"/>
          <a:srcRect/>
          <a:stretch>
            <a:fillRect/>
          </a:stretch>
        </p:blipFill>
        <p:spPr bwMode="auto">
          <a:xfrm>
            <a:off x="357158" y="1571612"/>
            <a:ext cx="8434300" cy="4744294"/>
          </a:xfrm>
          <a:prstGeom prst="rect">
            <a:avLst/>
          </a:prstGeom>
          <a:ln>
            <a:noFill/>
          </a:ln>
          <a:effectLst>
            <a:softEdge rad="112500"/>
          </a:effectLst>
        </p:spPr>
      </p:pic>
    </p:spTree>
    <p:extLst>
      <p:ext uri="{BB962C8B-B14F-4D97-AF65-F5344CB8AC3E}">
        <p14:creationId xmlns:p14="http://schemas.microsoft.com/office/powerpoint/2010/main" val="34773021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329642" cy="868346"/>
          </a:xfrm>
        </p:spPr>
        <p:txBody>
          <a:bodyPr>
            <a:normAutofit fontScale="90000"/>
          </a:bodyPr>
          <a:lstStyle/>
          <a:p>
            <a:pPr algn="ctr"/>
            <a:r>
              <a:rPr lang="pt-BR" b="1" i="1" dirty="0" smtClean="0">
                <a:solidFill>
                  <a:srgbClr val="FF0000"/>
                </a:solidFill>
              </a:rPr>
              <a:t>Passeata com CEACA  - em combate a exploração  e abuso sexual de crianças e </a:t>
            </a:r>
            <a:r>
              <a:rPr lang="pt-BR" b="1" i="1" dirty="0" err="1" smtClean="0">
                <a:solidFill>
                  <a:srgbClr val="FF0000"/>
                </a:solidFill>
              </a:rPr>
              <a:t>adolescents</a:t>
            </a:r>
            <a:endParaRPr lang="pt-BR" b="1" i="1" dirty="0">
              <a:solidFill>
                <a:srgbClr val="FF0000"/>
              </a:solidFill>
            </a:endParaRPr>
          </a:p>
        </p:txBody>
      </p:sp>
      <p:pic>
        <p:nvPicPr>
          <p:cNvPr id="9" name="Espaço Reservado para Conteúdo 8" descr="20170518_140957.jpg"/>
          <p:cNvPicPr>
            <a:picLocks noGrp="1" noChangeAspect="1"/>
          </p:cNvPicPr>
          <p:nvPr>
            <p:ph sz="quarter" idx="1"/>
          </p:nvPr>
        </p:nvPicPr>
        <p:blipFill>
          <a:blip r:embed="rId2" cstate="print"/>
          <a:stretch>
            <a:fillRect/>
          </a:stretch>
        </p:blipFill>
        <p:spPr>
          <a:xfrm>
            <a:off x="457200" y="1936750"/>
            <a:ext cx="7467600" cy="4200525"/>
          </a:xfrm>
          <a:prstGeom prst="rect">
            <a:avLst/>
          </a:prstGeom>
          <a:ln>
            <a:noFill/>
          </a:ln>
          <a:effectLst>
            <a:softEdge rad="112500"/>
          </a:effectLst>
        </p:spPr>
      </p:pic>
    </p:spTree>
    <p:extLst>
      <p:ext uri="{BB962C8B-B14F-4D97-AF65-F5344CB8AC3E}">
        <p14:creationId xmlns:p14="http://schemas.microsoft.com/office/powerpoint/2010/main" val="2820091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RECEITAS TRIBUTÁRIAS</a:t>
            </a:r>
            <a:endParaRPr lang="pt-BR" dirty="0"/>
          </a:p>
        </p:txBody>
      </p:sp>
      <p:graphicFrame>
        <p:nvGraphicFramePr>
          <p:cNvPr id="5" name="Espaço Reservado para Conteúdo 4"/>
          <p:cNvGraphicFramePr>
            <a:graphicFrameLocks noGrp="1"/>
          </p:cNvGraphicFramePr>
          <p:nvPr>
            <p:ph idx="1"/>
            <p:extLst>
              <p:ext uri="{D42A27DB-BD31-4B8C-83A1-F6EECF244321}">
                <p14:modId xmlns:p14="http://schemas.microsoft.com/office/powerpoint/2010/main" val="227406924"/>
              </p:ext>
            </p:extLst>
          </p:nvPr>
        </p:nvGraphicFramePr>
        <p:xfrm>
          <a:off x="457200" y="1600200"/>
          <a:ext cx="8229600" cy="4365767"/>
        </p:xfrm>
        <a:graphic>
          <a:graphicData uri="http://schemas.openxmlformats.org/drawingml/2006/table">
            <a:tbl>
              <a:tblPr firstRow="1" bandRow="1">
                <a:tableStyleId>{5C22544A-7EE6-4342-B048-85BDC9FD1C3A}</a:tableStyleId>
              </a:tblPr>
              <a:tblGrid>
                <a:gridCol w="2057400"/>
                <a:gridCol w="2057400"/>
                <a:gridCol w="2057400"/>
                <a:gridCol w="2057400"/>
              </a:tblGrid>
              <a:tr h="487563">
                <a:tc gridSpan="4">
                  <a:txBody>
                    <a:bodyPr/>
                    <a:lstStyle/>
                    <a:p>
                      <a:pPr algn="ctr" fontAlgn="b"/>
                      <a:r>
                        <a:rPr lang="pt-BR" sz="1800" b="1" i="0" u="none" strike="noStrike" dirty="0" smtClean="0">
                          <a:solidFill>
                            <a:srgbClr val="000000"/>
                          </a:solidFill>
                          <a:latin typeface="Calibri"/>
                        </a:rPr>
                        <a:t>RECEITAS TRIBUTÁRIAS</a:t>
                      </a:r>
                      <a:endParaRPr lang="pt-BR" sz="1800" b="1" i="0" u="none" strike="noStrike" dirty="0">
                        <a:solidFill>
                          <a:srgbClr val="000000"/>
                        </a:solidFill>
                        <a:latin typeface="Calibri"/>
                      </a:endParaRPr>
                    </a:p>
                  </a:txBody>
                  <a:tcPr marL="0" marR="0" marT="0" marB="0" anchor="b">
                    <a:solidFill>
                      <a:schemeClr val="tx2">
                        <a:lumMod val="60000"/>
                        <a:lumOff val="40000"/>
                      </a:schemeClr>
                    </a:solidFill>
                  </a:tcPr>
                </a:tc>
                <a:tc hMerge="1">
                  <a:txBody>
                    <a:bodyPr/>
                    <a:lstStyle/>
                    <a:p>
                      <a:endParaRPr lang="pt-BR"/>
                    </a:p>
                  </a:txBody>
                  <a:tcPr/>
                </a:tc>
                <a:tc hMerge="1">
                  <a:txBody>
                    <a:bodyPr/>
                    <a:lstStyle/>
                    <a:p>
                      <a:endParaRPr lang="pt-BR"/>
                    </a:p>
                  </a:txBody>
                  <a:tcPr/>
                </a:tc>
                <a:tc hMerge="1">
                  <a:txBody>
                    <a:bodyPr/>
                    <a:lstStyle/>
                    <a:p>
                      <a:endParaRPr lang="pt-BR"/>
                    </a:p>
                  </a:txBody>
                  <a:tcPr/>
                </a:tc>
              </a:tr>
              <a:tr h="487563">
                <a:tc>
                  <a:txBody>
                    <a:bodyPr/>
                    <a:lstStyle/>
                    <a:p>
                      <a:pPr algn="ctr" fontAlgn="ctr"/>
                      <a:r>
                        <a:rPr lang="pt-BR" sz="2000" b="1" i="0" u="none" strike="noStrike" dirty="0">
                          <a:solidFill>
                            <a:schemeClr val="bg1"/>
                          </a:solidFill>
                          <a:effectLst/>
                          <a:latin typeface="Aharoni" pitchFamily="2" charset="-79"/>
                          <a:cs typeface="Aharoni" pitchFamily="2" charset="-79"/>
                        </a:rPr>
                        <a:t>Tipo Receita</a:t>
                      </a:r>
                    </a:p>
                  </a:txBody>
                  <a:tcPr marL="0" marR="0" marT="0" marB="0" anchor="ctr">
                    <a:solidFill>
                      <a:schemeClr val="tx2">
                        <a:lumMod val="40000"/>
                        <a:lumOff val="60000"/>
                      </a:schemeClr>
                    </a:solidFill>
                  </a:tcPr>
                </a:tc>
                <a:tc>
                  <a:txBody>
                    <a:bodyPr/>
                    <a:lstStyle/>
                    <a:p>
                      <a:pPr algn="ctr" fontAlgn="b"/>
                      <a:r>
                        <a:rPr lang="pt-BR" sz="2000" b="1" i="0" u="none" strike="noStrike" dirty="0">
                          <a:solidFill>
                            <a:schemeClr val="bg1"/>
                          </a:solidFill>
                          <a:latin typeface="Aharoni" pitchFamily="2" charset="-79"/>
                          <a:cs typeface="Aharoni" pitchFamily="2" charset="-79"/>
                        </a:rPr>
                        <a:t>Previsão </a:t>
                      </a:r>
                    </a:p>
                  </a:txBody>
                  <a:tcPr marL="7829" marR="7829" marT="7829" marB="0" anchor="ctr">
                    <a:solidFill>
                      <a:schemeClr val="tx2">
                        <a:lumMod val="40000"/>
                        <a:lumOff val="60000"/>
                      </a:schemeClr>
                    </a:solidFill>
                  </a:tcPr>
                </a:tc>
                <a:tc>
                  <a:txBody>
                    <a:bodyPr/>
                    <a:lstStyle/>
                    <a:p>
                      <a:pPr algn="ctr" fontAlgn="b"/>
                      <a:r>
                        <a:rPr lang="pt-BR" sz="2000" b="1" i="0" u="none" strike="noStrike" dirty="0" smtClean="0">
                          <a:solidFill>
                            <a:schemeClr val="bg1"/>
                          </a:solidFill>
                          <a:latin typeface="Aharoni" pitchFamily="2" charset="-79"/>
                          <a:cs typeface="Aharoni" pitchFamily="2" charset="-79"/>
                        </a:rPr>
                        <a:t>Realizado até</a:t>
                      </a:r>
                    </a:p>
                    <a:p>
                      <a:pPr algn="ctr" fontAlgn="b"/>
                      <a:r>
                        <a:rPr lang="pt-BR" sz="2000" b="1" i="0" u="none" strike="noStrike" dirty="0" smtClean="0">
                          <a:solidFill>
                            <a:schemeClr val="bg1"/>
                          </a:solidFill>
                          <a:latin typeface="Aharoni" pitchFamily="2" charset="-79"/>
                          <a:cs typeface="Aharoni" pitchFamily="2" charset="-79"/>
                        </a:rPr>
                        <a:t> 2° Quadrimestre</a:t>
                      </a:r>
                      <a:endParaRPr lang="pt-BR" sz="2000" b="1" i="0" u="none" strike="noStrike" dirty="0">
                        <a:solidFill>
                          <a:schemeClr val="bg1"/>
                        </a:solidFill>
                        <a:latin typeface="Aharoni" pitchFamily="2" charset="-79"/>
                        <a:cs typeface="Aharoni" pitchFamily="2" charset="-79"/>
                      </a:endParaRPr>
                    </a:p>
                  </a:txBody>
                  <a:tcPr marL="7829" marR="7829" marT="7829" marB="0" anchor="ctr">
                    <a:solidFill>
                      <a:schemeClr val="tx2">
                        <a:lumMod val="40000"/>
                        <a:lumOff val="60000"/>
                      </a:schemeClr>
                    </a:solidFill>
                  </a:tcPr>
                </a:tc>
                <a:tc>
                  <a:txBody>
                    <a:bodyPr/>
                    <a:lstStyle/>
                    <a:p>
                      <a:pPr algn="ctr" fontAlgn="b"/>
                      <a:r>
                        <a:rPr lang="pt-BR" sz="2000" b="1" i="0" u="none" strike="noStrike" dirty="0" smtClean="0">
                          <a:solidFill>
                            <a:schemeClr val="bg1"/>
                          </a:solidFill>
                          <a:latin typeface="Aharoni" pitchFamily="2" charset="-79"/>
                          <a:cs typeface="Aharoni" pitchFamily="2" charset="-79"/>
                        </a:rPr>
                        <a:t>Índice </a:t>
                      </a:r>
                      <a:r>
                        <a:rPr lang="pt-BR" sz="2000" b="1" i="0" u="none" strike="noStrike" dirty="0">
                          <a:solidFill>
                            <a:schemeClr val="bg1"/>
                          </a:solidFill>
                          <a:latin typeface="Aharoni" pitchFamily="2" charset="-79"/>
                          <a:cs typeface="Aharoni" pitchFamily="2" charset="-79"/>
                        </a:rPr>
                        <a:t>de Realização</a:t>
                      </a:r>
                    </a:p>
                  </a:txBody>
                  <a:tcPr marL="7829" marR="7829" marT="7829" marB="0" anchor="ctr">
                    <a:solidFill>
                      <a:schemeClr val="tx2">
                        <a:lumMod val="40000"/>
                        <a:lumOff val="60000"/>
                      </a:schemeClr>
                    </a:solidFill>
                  </a:tcPr>
                </a:tc>
              </a:tr>
              <a:tr h="487563">
                <a:tc>
                  <a:txBody>
                    <a:bodyPr/>
                    <a:lstStyle/>
                    <a:p>
                      <a:pPr algn="l" fontAlgn="ctr"/>
                      <a:r>
                        <a:rPr lang="pt-BR" sz="2000" b="0" i="0" u="none" strike="noStrike" dirty="0">
                          <a:solidFill>
                            <a:srgbClr val="000000"/>
                          </a:solidFill>
                          <a:effectLst/>
                          <a:latin typeface="Tahoma"/>
                        </a:rPr>
                        <a:t>IPTU</a:t>
                      </a:r>
                    </a:p>
                  </a:txBody>
                  <a:tcPr marL="85725" marR="0" marT="0" marB="0" anchor="ctr">
                    <a:solidFill>
                      <a:schemeClr val="tx2">
                        <a:lumMod val="20000"/>
                        <a:lumOff val="80000"/>
                      </a:schemeClr>
                    </a:solidFill>
                  </a:tcPr>
                </a:tc>
                <a:tc>
                  <a:txBody>
                    <a:bodyPr/>
                    <a:lstStyle/>
                    <a:p>
                      <a:pPr algn="r" fontAlgn="ctr"/>
                      <a:r>
                        <a:rPr lang="pt-BR" sz="2000" b="0" i="0" u="none" strike="noStrike" dirty="0" smtClean="0">
                          <a:solidFill>
                            <a:srgbClr val="000000"/>
                          </a:solidFill>
                          <a:effectLst/>
                          <a:latin typeface="Tahoma"/>
                        </a:rPr>
                        <a:t>610.000,00</a:t>
                      </a:r>
                      <a:endParaRPr lang="pt-BR" sz="20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2000" b="0" i="0" u="none" strike="noStrike" dirty="0" smtClean="0">
                          <a:solidFill>
                            <a:srgbClr val="000000"/>
                          </a:solidFill>
                          <a:effectLst/>
                          <a:latin typeface="Tahoma"/>
                        </a:rPr>
                        <a:t>486.685,09</a:t>
                      </a:r>
                      <a:endParaRPr lang="pt-BR" sz="20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ctr" fontAlgn="b"/>
                      <a:r>
                        <a:rPr lang="pt-BR" sz="2000" b="0" i="0" u="none" strike="noStrike" dirty="0">
                          <a:solidFill>
                            <a:srgbClr val="000000"/>
                          </a:solidFill>
                          <a:effectLst/>
                          <a:latin typeface="Calibri"/>
                        </a:rPr>
                        <a:t>80%</a:t>
                      </a:r>
                    </a:p>
                  </a:txBody>
                  <a:tcPr marL="0" marR="0" marT="0" marB="0" anchor="b">
                    <a:solidFill>
                      <a:schemeClr val="tx2">
                        <a:lumMod val="20000"/>
                        <a:lumOff val="80000"/>
                      </a:schemeClr>
                    </a:solidFill>
                  </a:tcPr>
                </a:tc>
              </a:tr>
              <a:tr h="487563">
                <a:tc>
                  <a:txBody>
                    <a:bodyPr/>
                    <a:lstStyle/>
                    <a:p>
                      <a:pPr algn="l" fontAlgn="ctr"/>
                      <a:r>
                        <a:rPr lang="pt-BR" sz="2000" b="0" i="0" u="none" strike="noStrike" dirty="0">
                          <a:solidFill>
                            <a:srgbClr val="000000"/>
                          </a:solidFill>
                          <a:effectLst/>
                          <a:latin typeface="Tahoma"/>
                        </a:rPr>
                        <a:t>IRRF</a:t>
                      </a:r>
                    </a:p>
                  </a:txBody>
                  <a:tcPr marL="85725" marR="0" marT="0" marB="0" anchor="ctr">
                    <a:solidFill>
                      <a:schemeClr val="tx2">
                        <a:lumMod val="40000"/>
                        <a:lumOff val="60000"/>
                      </a:schemeClr>
                    </a:solidFill>
                  </a:tcPr>
                </a:tc>
                <a:tc>
                  <a:txBody>
                    <a:bodyPr/>
                    <a:lstStyle/>
                    <a:p>
                      <a:pPr algn="r" fontAlgn="ctr"/>
                      <a:r>
                        <a:rPr lang="pt-BR" sz="2000" b="0" i="0" u="none" strike="noStrike" dirty="0" smtClean="0">
                          <a:solidFill>
                            <a:srgbClr val="000000"/>
                          </a:solidFill>
                          <a:effectLst/>
                          <a:latin typeface="Tahoma"/>
                        </a:rPr>
                        <a:t>894.000,00</a:t>
                      </a:r>
                      <a:endParaRPr lang="pt-BR" sz="2000" b="0" i="0" u="none" strike="noStrike" dirty="0">
                        <a:solidFill>
                          <a:srgbClr val="000000"/>
                        </a:solidFill>
                        <a:effectLst/>
                        <a:latin typeface="Tahoma"/>
                      </a:endParaRPr>
                    </a:p>
                  </a:txBody>
                  <a:tcPr marL="0" marR="0" marT="0" marB="0" anchor="ctr">
                    <a:solidFill>
                      <a:schemeClr val="tx2">
                        <a:lumMod val="40000"/>
                        <a:lumOff val="60000"/>
                      </a:schemeClr>
                    </a:solidFill>
                  </a:tcPr>
                </a:tc>
                <a:tc>
                  <a:txBody>
                    <a:bodyPr/>
                    <a:lstStyle/>
                    <a:p>
                      <a:pPr algn="r" fontAlgn="ctr"/>
                      <a:r>
                        <a:rPr lang="pt-BR" sz="2000" b="0" i="0" u="none" strike="noStrike" dirty="0" smtClean="0">
                          <a:solidFill>
                            <a:srgbClr val="000000"/>
                          </a:solidFill>
                          <a:effectLst/>
                          <a:latin typeface="Tahoma"/>
                        </a:rPr>
                        <a:t>672.003,83</a:t>
                      </a:r>
                      <a:endParaRPr lang="pt-BR" sz="2000" b="0" i="0" u="none" strike="noStrike" dirty="0">
                        <a:solidFill>
                          <a:srgbClr val="000000"/>
                        </a:solidFill>
                        <a:effectLst/>
                        <a:latin typeface="Tahoma"/>
                      </a:endParaRPr>
                    </a:p>
                  </a:txBody>
                  <a:tcPr marL="0" marR="0" marT="0" marB="0" anchor="ctr">
                    <a:solidFill>
                      <a:schemeClr val="tx2">
                        <a:lumMod val="40000"/>
                        <a:lumOff val="60000"/>
                      </a:schemeClr>
                    </a:solidFill>
                  </a:tcPr>
                </a:tc>
                <a:tc>
                  <a:txBody>
                    <a:bodyPr/>
                    <a:lstStyle/>
                    <a:p>
                      <a:pPr algn="ctr" fontAlgn="b"/>
                      <a:r>
                        <a:rPr lang="pt-BR" sz="2000" b="0" i="0" u="none" strike="noStrike" dirty="0">
                          <a:solidFill>
                            <a:srgbClr val="000000"/>
                          </a:solidFill>
                          <a:effectLst/>
                          <a:latin typeface="Calibri"/>
                        </a:rPr>
                        <a:t>75%</a:t>
                      </a:r>
                    </a:p>
                  </a:txBody>
                  <a:tcPr marL="0" marR="0" marT="0" marB="0" anchor="b">
                    <a:solidFill>
                      <a:schemeClr val="tx2">
                        <a:lumMod val="40000"/>
                        <a:lumOff val="60000"/>
                      </a:schemeClr>
                    </a:solidFill>
                  </a:tcPr>
                </a:tc>
              </a:tr>
              <a:tr h="487563">
                <a:tc>
                  <a:txBody>
                    <a:bodyPr/>
                    <a:lstStyle/>
                    <a:p>
                      <a:pPr algn="l" fontAlgn="ctr"/>
                      <a:r>
                        <a:rPr lang="pt-BR" sz="2000" b="0" i="0" u="none" strike="noStrike" dirty="0">
                          <a:solidFill>
                            <a:srgbClr val="000000"/>
                          </a:solidFill>
                          <a:effectLst/>
                          <a:latin typeface="Tahoma"/>
                        </a:rPr>
                        <a:t>ITBI</a:t>
                      </a:r>
                    </a:p>
                  </a:txBody>
                  <a:tcPr marL="85725" marR="0" marT="0" marB="0" anchor="ctr">
                    <a:solidFill>
                      <a:schemeClr val="tx2">
                        <a:lumMod val="20000"/>
                        <a:lumOff val="80000"/>
                      </a:schemeClr>
                    </a:solidFill>
                  </a:tcPr>
                </a:tc>
                <a:tc>
                  <a:txBody>
                    <a:bodyPr/>
                    <a:lstStyle/>
                    <a:p>
                      <a:pPr algn="r" fontAlgn="ctr"/>
                      <a:r>
                        <a:rPr lang="pt-BR" sz="2000" b="0" i="0" u="none" strike="noStrike" dirty="0" smtClean="0">
                          <a:solidFill>
                            <a:srgbClr val="000000"/>
                          </a:solidFill>
                          <a:effectLst/>
                          <a:latin typeface="Tahoma"/>
                        </a:rPr>
                        <a:t>310.000,00</a:t>
                      </a:r>
                      <a:endParaRPr lang="pt-BR" sz="20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2000" b="0" i="0" u="none" strike="noStrike" dirty="0" smtClean="0">
                          <a:solidFill>
                            <a:srgbClr val="000000"/>
                          </a:solidFill>
                          <a:effectLst/>
                          <a:latin typeface="Tahoma"/>
                        </a:rPr>
                        <a:t>216.694,55</a:t>
                      </a:r>
                      <a:endParaRPr lang="pt-BR" sz="20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ctr" fontAlgn="b"/>
                      <a:r>
                        <a:rPr lang="pt-BR" sz="2000" b="0" i="0" u="none" strike="noStrike" dirty="0">
                          <a:solidFill>
                            <a:srgbClr val="000000"/>
                          </a:solidFill>
                          <a:effectLst/>
                          <a:latin typeface="Calibri"/>
                        </a:rPr>
                        <a:t>70%</a:t>
                      </a:r>
                    </a:p>
                  </a:txBody>
                  <a:tcPr marL="0" marR="0" marT="0" marB="0" anchor="b">
                    <a:solidFill>
                      <a:schemeClr val="tx2">
                        <a:lumMod val="20000"/>
                        <a:lumOff val="80000"/>
                      </a:schemeClr>
                    </a:solidFill>
                  </a:tcPr>
                </a:tc>
              </a:tr>
              <a:tr h="487563">
                <a:tc>
                  <a:txBody>
                    <a:bodyPr/>
                    <a:lstStyle/>
                    <a:p>
                      <a:pPr algn="l" fontAlgn="ctr"/>
                      <a:r>
                        <a:rPr lang="pt-BR" sz="2000" b="0" i="0" u="none" strike="noStrike" dirty="0" smtClean="0">
                          <a:solidFill>
                            <a:srgbClr val="000000"/>
                          </a:solidFill>
                          <a:effectLst/>
                          <a:latin typeface="Tahoma"/>
                        </a:rPr>
                        <a:t>ISS</a:t>
                      </a:r>
                      <a:endParaRPr lang="pt-BR" sz="2000" b="0" i="0" u="none" strike="noStrike" dirty="0">
                        <a:solidFill>
                          <a:srgbClr val="000000"/>
                        </a:solidFill>
                        <a:effectLst/>
                        <a:latin typeface="Tahoma"/>
                      </a:endParaRPr>
                    </a:p>
                  </a:txBody>
                  <a:tcPr marL="85725" marR="0" marT="0" marB="0" anchor="ctr">
                    <a:solidFill>
                      <a:schemeClr val="tx2">
                        <a:lumMod val="40000"/>
                        <a:lumOff val="60000"/>
                      </a:schemeClr>
                    </a:solidFill>
                  </a:tcPr>
                </a:tc>
                <a:tc>
                  <a:txBody>
                    <a:bodyPr/>
                    <a:lstStyle/>
                    <a:p>
                      <a:pPr algn="r" fontAlgn="ctr"/>
                      <a:r>
                        <a:rPr lang="pt-BR" sz="2000" b="0" i="0" u="none" strike="noStrike" dirty="0" smtClean="0">
                          <a:solidFill>
                            <a:srgbClr val="000000"/>
                          </a:solidFill>
                          <a:effectLst/>
                          <a:latin typeface="Tahoma"/>
                        </a:rPr>
                        <a:t>5.480.000,00</a:t>
                      </a:r>
                      <a:endParaRPr lang="pt-BR" sz="2000" b="0" i="0" u="none" strike="noStrike" dirty="0">
                        <a:solidFill>
                          <a:srgbClr val="000000"/>
                        </a:solidFill>
                        <a:effectLst/>
                        <a:latin typeface="Tahoma"/>
                      </a:endParaRPr>
                    </a:p>
                  </a:txBody>
                  <a:tcPr marL="0" marR="0" marT="0" marB="0" anchor="ctr">
                    <a:solidFill>
                      <a:schemeClr val="tx2">
                        <a:lumMod val="40000"/>
                        <a:lumOff val="60000"/>
                      </a:schemeClr>
                    </a:solidFill>
                  </a:tcPr>
                </a:tc>
                <a:tc>
                  <a:txBody>
                    <a:bodyPr/>
                    <a:lstStyle/>
                    <a:p>
                      <a:pPr algn="r" fontAlgn="ctr"/>
                      <a:r>
                        <a:rPr lang="pt-BR" sz="2000" b="0" i="0" u="none" strike="noStrike" dirty="0" smtClean="0">
                          <a:solidFill>
                            <a:srgbClr val="000000"/>
                          </a:solidFill>
                          <a:effectLst/>
                          <a:latin typeface="Tahoma"/>
                        </a:rPr>
                        <a:t>3.482.474,33</a:t>
                      </a:r>
                      <a:endParaRPr lang="pt-BR" sz="2000" b="0" i="0" u="none" strike="noStrike" dirty="0">
                        <a:solidFill>
                          <a:srgbClr val="000000"/>
                        </a:solidFill>
                        <a:effectLst/>
                        <a:latin typeface="Tahoma"/>
                      </a:endParaRPr>
                    </a:p>
                  </a:txBody>
                  <a:tcPr marL="0" marR="0" marT="0" marB="0" anchor="ctr">
                    <a:solidFill>
                      <a:schemeClr val="tx2">
                        <a:lumMod val="40000"/>
                        <a:lumOff val="60000"/>
                      </a:schemeClr>
                    </a:solidFill>
                  </a:tcPr>
                </a:tc>
                <a:tc>
                  <a:txBody>
                    <a:bodyPr/>
                    <a:lstStyle/>
                    <a:p>
                      <a:pPr algn="ctr" fontAlgn="b"/>
                      <a:r>
                        <a:rPr lang="pt-BR" sz="2000" b="0" i="0" u="none" strike="noStrike" dirty="0">
                          <a:solidFill>
                            <a:srgbClr val="000000"/>
                          </a:solidFill>
                          <a:effectLst/>
                          <a:latin typeface="Calibri"/>
                        </a:rPr>
                        <a:t>64%</a:t>
                      </a:r>
                    </a:p>
                  </a:txBody>
                  <a:tcPr marL="0" marR="0" marT="0" marB="0" anchor="b">
                    <a:solidFill>
                      <a:schemeClr val="tx2">
                        <a:lumMod val="40000"/>
                        <a:lumOff val="60000"/>
                      </a:schemeClr>
                    </a:solidFill>
                  </a:tcPr>
                </a:tc>
              </a:tr>
              <a:tr h="487563">
                <a:tc>
                  <a:txBody>
                    <a:bodyPr/>
                    <a:lstStyle/>
                    <a:p>
                      <a:pPr algn="l" fontAlgn="ctr"/>
                      <a:r>
                        <a:rPr lang="pt-BR" sz="2000" b="0" i="0" u="none" strike="noStrike" dirty="0">
                          <a:solidFill>
                            <a:srgbClr val="000000"/>
                          </a:solidFill>
                          <a:effectLst/>
                          <a:latin typeface="Tahoma"/>
                        </a:rPr>
                        <a:t>Taxas</a:t>
                      </a:r>
                    </a:p>
                  </a:txBody>
                  <a:tcPr marL="0" marR="0" marT="0" marB="0" anchor="ctr">
                    <a:solidFill>
                      <a:schemeClr val="tx2">
                        <a:lumMod val="20000"/>
                        <a:lumOff val="80000"/>
                      </a:schemeClr>
                    </a:solidFill>
                  </a:tcPr>
                </a:tc>
                <a:tc>
                  <a:txBody>
                    <a:bodyPr/>
                    <a:lstStyle/>
                    <a:p>
                      <a:pPr algn="r" fontAlgn="ctr"/>
                      <a:r>
                        <a:rPr lang="pt-BR" sz="2000" b="0" i="0" u="none" strike="noStrike" dirty="0" smtClean="0">
                          <a:solidFill>
                            <a:srgbClr val="000000"/>
                          </a:solidFill>
                          <a:effectLst/>
                          <a:latin typeface="Tahoma"/>
                        </a:rPr>
                        <a:t>795.000,00</a:t>
                      </a:r>
                      <a:endParaRPr lang="pt-BR" sz="20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r" fontAlgn="ctr"/>
                      <a:r>
                        <a:rPr lang="pt-BR" sz="2000" b="0" i="0" u="none" strike="noStrike" dirty="0" smtClean="0">
                          <a:solidFill>
                            <a:srgbClr val="000000"/>
                          </a:solidFill>
                          <a:effectLst/>
                          <a:latin typeface="Tahoma"/>
                        </a:rPr>
                        <a:t>473.385,35</a:t>
                      </a:r>
                      <a:endParaRPr lang="pt-BR" sz="2000" b="0" i="0" u="none" strike="noStrike" dirty="0">
                        <a:solidFill>
                          <a:srgbClr val="000000"/>
                        </a:solidFill>
                        <a:effectLst/>
                        <a:latin typeface="Tahoma"/>
                      </a:endParaRPr>
                    </a:p>
                  </a:txBody>
                  <a:tcPr marL="0" marR="0" marT="0" marB="0" anchor="ctr">
                    <a:solidFill>
                      <a:schemeClr val="tx2">
                        <a:lumMod val="20000"/>
                        <a:lumOff val="80000"/>
                      </a:schemeClr>
                    </a:solidFill>
                  </a:tcPr>
                </a:tc>
                <a:tc>
                  <a:txBody>
                    <a:bodyPr/>
                    <a:lstStyle/>
                    <a:p>
                      <a:pPr algn="ctr" fontAlgn="b"/>
                      <a:r>
                        <a:rPr lang="pt-BR" sz="2000" b="0" i="0" u="none" strike="noStrike" dirty="0">
                          <a:solidFill>
                            <a:srgbClr val="000000"/>
                          </a:solidFill>
                          <a:effectLst/>
                          <a:latin typeface="Calibri"/>
                        </a:rPr>
                        <a:t>60%</a:t>
                      </a:r>
                    </a:p>
                  </a:txBody>
                  <a:tcPr marL="0" marR="0" marT="0" marB="0" anchor="b">
                    <a:solidFill>
                      <a:schemeClr val="tx2">
                        <a:lumMod val="20000"/>
                        <a:lumOff val="80000"/>
                      </a:schemeClr>
                    </a:solidFill>
                  </a:tcPr>
                </a:tc>
              </a:tr>
              <a:tr h="487563">
                <a:tc>
                  <a:txBody>
                    <a:bodyPr/>
                    <a:lstStyle/>
                    <a:p>
                      <a:pPr algn="l" fontAlgn="ctr"/>
                      <a:r>
                        <a:rPr lang="pt-BR" sz="1800" b="1" i="0" u="none" strike="noStrike">
                          <a:solidFill>
                            <a:srgbClr val="000000"/>
                          </a:solidFill>
                          <a:effectLst/>
                          <a:latin typeface="Tahoma"/>
                        </a:rPr>
                        <a:t>TOTAL DA RECEITA TRIBUTÁRIA</a:t>
                      </a:r>
                    </a:p>
                  </a:txBody>
                  <a:tcPr marL="0" marR="0" marT="0" marB="0" anchor="ctr">
                    <a:solidFill>
                      <a:schemeClr val="tx2">
                        <a:lumMod val="40000"/>
                        <a:lumOff val="60000"/>
                      </a:schemeClr>
                    </a:solidFill>
                  </a:tcPr>
                </a:tc>
                <a:tc>
                  <a:txBody>
                    <a:bodyPr/>
                    <a:lstStyle/>
                    <a:p>
                      <a:pPr algn="r" fontAlgn="ctr"/>
                      <a:r>
                        <a:rPr lang="pt-BR" sz="1800" b="1" i="0" u="none" strike="noStrike" dirty="0" smtClean="0">
                          <a:solidFill>
                            <a:srgbClr val="000000"/>
                          </a:solidFill>
                          <a:effectLst/>
                          <a:latin typeface="Tahoma"/>
                        </a:rPr>
                        <a:t>8.089.000,00</a:t>
                      </a:r>
                      <a:endParaRPr lang="pt-BR" sz="1800" b="1" i="0" u="none" strike="noStrike" dirty="0">
                        <a:solidFill>
                          <a:srgbClr val="000000"/>
                        </a:solidFill>
                        <a:effectLst/>
                        <a:latin typeface="Tahoma"/>
                      </a:endParaRPr>
                    </a:p>
                  </a:txBody>
                  <a:tcPr marL="0" marR="0" marT="0" marB="0" anchor="ctr">
                    <a:solidFill>
                      <a:schemeClr val="tx2">
                        <a:lumMod val="40000"/>
                        <a:lumOff val="60000"/>
                      </a:schemeClr>
                    </a:solidFill>
                  </a:tcPr>
                </a:tc>
                <a:tc>
                  <a:txBody>
                    <a:bodyPr/>
                    <a:lstStyle/>
                    <a:p>
                      <a:pPr algn="r" fontAlgn="ctr"/>
                      <a:r>
                        <a:rPr lang="pt-BR" sz="1800" b="1" i="0" u="none" strike="noStrike" dirty="0" smtClean="0">
                          <a:solidFill>
                            <a:srgbClr val="000000"/>
                          </a:solidFill>
                          <a:effectLst/>
                          <a:latin typeface="Tahoma"/>
                        </a:rPr>
                        <a:t>5.331.243,15</a:t>
                      </a:r>
                      <a:endParaRPr lang="pt-BR" sz="1800" b="1" i="0" u="none" strike="noStrike" dirty="0">
                        <a:solidFill>
                          <a:srgbClr val="000000"/>
                        </a:solidFill>
                        <a:effectLst/>
                        <a:latin typeface="Tahoma"/>
                      </a:endParaRPr>
                    </a:p>
                  </a:txBody>
                  <a:tcPr marL="0" marR="0" marT="0" marB="0" anchor="ctr">
                    <a:solidFill>
                      <a:schemeClr val="tx2">
                        <a:lumMod val="40000"/>
                        <a:lumOff val="60000"/>
                      </a:schemeClr>
                    </a:solidFill>
                  </a:tcPr>
                </a:tc>
                <a:tc>
                  <a:txBody>
                    <a:bodyPr/>
                    <a:lstStyle/>
                    <a:p>
                      <a:pPr algn="r" fontAlgn="ctr"/>
                      <a:endParaRPr lang="pt-BR" sz="2000" b="1" i="0" u="none" strike="noStrike" dirty="0">
                        <a:solidFill>
                          <a:srgbClr val="000000"/>
                        </a:solidFill>
                        <a:effectLst/>
                        <a:latin typeface="Tahoma"/>
                      </a:endParaRPr>
                    </a:p>
                  </a:txBody>
                  <a:tcPr marL="0" marR="0" marT="0" marB="0" anchor="ctr">
                    <a:solidFill>
                      <a:schemeClr val="tx2">
                        <a:lumMod val="40000"/>
                        <a:lumOff val="60000"/>
                      </a:schemeClr>
                    </a:solidFill>
                  </a:tcPr>
                </a:tc>
              </a:tr>
            </a:tbl>
          </a:graphicData>
        </a:graphic>
      </p:graphicFrame>
    </p:spTree>
    <p:extLst>
      <p:ext uri="{BB962C8B-B14F-4D97-AF65-F5344CB8AC3E}">
        <p14:creationId xmlns:p14="http://schemas.microsoft.com/office/powerpoint/2010/main" val="30517233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329642" cy="868346"/>
          </a:xfrm>
        </p:spPr>
        <p:txBody>
          <a:bodyPr>
            <a:normAutofit fontScale="90000"/>
          </a:bodyPr>
          <a:lstStyle/>
          <a:p>
            <a:pPr algn="ctr"/>
            <a:r>
              <a:rPr lang="pt-BR" b="1" i="1" dirty="0" smtClean="0">
                <a:solidFill>
                  <a:srgbClr val="FF0000"/>
                </a:solidFill>
              </a:rPr>
              <a:t>Passeata com CEACA  - em combate a exploração e abuso sexual de crianças e </a:t>
            </a:r>
            <a:r>
              <a:rPr lang="pt-BR" b="1" i="1" dirty="0" err="1" smtClean="0">
                <a:solidFill>
                  <a:srgbClr val="FF0000"/>
                </a:solidFill>
              </a:rPr>
              <a:t>adolescents</a:t>
            </a:r>
            <a:endParaRPr lang="pt-BR" b="1" i="1" dirty="0">
              <a:solidFill>
                <a:srgbClr val="FF0000"/>
              </a:solidFill>
            </a:endParaRPr>
          </a:p>
        </p:txBody>
      </p:sp>
      <p:pic>
        <p:nvPicPr>
          <p:cNvPr id="5" name="Espaço Reservado para Conteúdo 4" descr="20170518_095635.jpg"/>
          <p:cNvPicPr>
            <a:picLocks noGrp="1" noChangeAspect="1"/>
          </p:cNvPicPr>
          <p:nvPr>
            <p:ph sz="quarter" idx="1"/>
          </p:nvPr>
        </p:nvPicPr>
        <p:blipFill>
          <a:blip r:embed="rId2" cstate="print"/>
          <a:stretch>
            <a:fillRect/>
          </a:stretch>
        </p:blipFill>
        <p:spPr>
          <a:xfrm>
            <a:off x="428596" y="1714488"/>
            <a:ext cx="8186766" cy="4605056"/>
          </a:xfrm>
          <a:prstGeom prst="rect">
            <a:avLst/>
          </a:prstGeom>
          <a:ln>
            <a:noFill/>
          </a:ln>
          <a:effectLst>
            <a:softEdge rad="112500"/>
          </a:effectLst>
        </p:spPr>
      </p:pic>
    </p:spTree>
    <p:extLst>
      <p:ext uri="{BB962C8B-B14F-4D97-AF65-F5344CB8AC3E}">
        <p14:creationId xmlns:p14="http://schemas.microsoft.com/office/powerpoint/2010/main" val="34099136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467600" cy="868346"/>
          </a:xfrm>
        </p:spPr>
        <p:txBody>
          <a:bodyPr>
            <a:normAutofit/>
          </a:bodyPr>
          <a:lstStyle/>
          <a:p>
            <a:pPr algn="ctr"/>
            <a:r>
              <a:rPr lang="pt-BR" sz="4000" b="1" i="1" dirty="0" smtClean="0">
                <a:solidFill>
                  <a:schemeClr val="accent2">
                    <a:lumMod val="75000"/>
                  </a:schemeClr>
                </a:solidFill>
              </a:rPr>
              <a:t>Capacitações (</a:t>
            </a:r>
            <a:r>
              <a:rPr lang="pt-BR" sz="4000" b="1" i="1" dirty="0" err="1" smtClean="0">
                <a:solidFill>
                  <a:schemeClr val="accent2">
                    <a:lumMod val="75000"/>
                  </a:schemeClr>
                </a:solidFill>
              </a:rPr>
              <a:t>Capacitasuas</a:t>
            </a:r>
            <a:r>
              <a:rPr lang="pt-BR" sz="4000" b="1" i="1" dirty="0" smtClean="0">
                <a:solidFill>
                  <a:schemeClr val="accent2">
                    <a:lumMod val="75000"/>
                  </a:schemeClr>
                </a:solidFill>
              </a:rPr>
              <a:t>)</a:t>
            </a:r>
            <a:endParaRPr lang="pt-BR" sz="4000" b="1" i="1" dirty="0">
              <a:solidFill>
                <a:schemeClr val="accent2">
                  <a:lumMod val="75000"/>
                </a:schemeClr>
              </a:solidFill>
            </a:endParaRPr>
          </a:p>
        </p:txBody>
      </p:sp>
      <p:pic>
        <p:nvPicPr>
          <p:cNvPr id="5" name="Espaço Reservado para Conteúdo 4" descr="IMG-20170518-WA0008.jpg"/>
          <p:cNvPicPr>
            <a:picLocks noGrp="1" noChangeAspect="1"/>
          </p:cNvPicPr>
          <p:nvPr>
            <p:ph sz="quarter" idx="1"/>
          </p:nvPr>
        </p:nvPicPr>
        <p:blipFill>
          <a:blip r:embed="rId2"/>
          <a:stretch>
            <a:fillRect/>
          </a:stretch>
        </p:blipFill>
        <p:spPr>
          <a:xfrm>
            <a:off x="941916" y="1179494"/>
            <a:ext cx="7059108" cy="529433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625453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8596" y="142852"/>
            <a:ext cx="7496204" cy="1214446"/>
          </a:xfrm>
        </p:spPr>
        <p:txBody>
          <a:bodyPr>
            <a:normAutofit fontScale="90000"/>
          </a:bodyPr>
          <a:lstStyle/>
          <a:p>
            <a:pPr algn="ctr"/>
            <a:r>
              <a:rPr lang="pt-BR" sz="4000" b="1" i="1" dirty="0" smtClean="0">
                <a:solidFill>
                  <a:schemeClr val="accent2">
                    <a:lumMod val="75000"/>
                  </a:schemeClr>
                </a:solidFill>
              </a:rPr>
              <a:t/>
            </a:r>
            <a:br>
              <a:rPr lang="pt-BR" sz="4000" b="1" i="1" dirty="0" smtClean="0">
                <a:solidFill>
                  <a:schemeClr val="accent2">
                    <a:lumMod val="75000"/>
                  </a:schemeClr>
                </a:solidFill>
              </a:rPr>
            </a:br>
            <a:r>
              <a:rPr lang="pt-BR" sz="4000" b="1" i="1" dirty="0" smtClean="0">
                <a:solidFill>
                  <a:schemeClr val="accent2">
                    <a:lumMod val="75000"/>
                  </a:schemeClr>
                </a:solidFill>
              </a:rPr>
              <a:t>Capacitação com a rede </a:t>
            </a:r>
            <a:r>
              <a:rPr lang="pt-BR" sz="4000" b="1" i="1" dirty="0" err="1" smtClean="0">
                <a:solidFill>
                  <a:schemeClr val="accent2">
                    <a:lumMod val="75000"/>
                  </a:schemeClr>
                </a:solidFill>
              </a:rPr>
              <a:t>socioassistencial</a:t>
            </a:r>
            <a:r>
              <a:rPr lang="pt-BR" sz="4000" b="1" i="1" dirty="0" smtClean="0">
                <a:solidFill>
                  <a:schemeClr val="accent2">
                    <a:lumMod val="75000"/>
                  </a:schemeClr>
                </a:solidFill>
              </a:rPr>
              <a:t> </a:t>
            </a:r>
            <a:endParaRPr lang="pt-BR" sz="4000" b="1" i="1" dirty="0">
              <a:solidFill>
                <a:schemeClr val="accent2">
                  <a:lumMod val="75000"/>
                </a:schemeClr>
              </a:solidFill>
            </a:endParaRPr>
          </a:p>
        </p:txBody>
      </p:sp>
      <p:pic>
        <p:nvPicPr>
          <p:cNvPr id="8194" name="Picture 2" descr="\\192.168.1.12\cras\SCFV\FOTOS\CONFERÊNCIA\IMG-20170726-WA0002.jpg"/>
          <p:cNvPicPr>
            <a:picLocks noGrp="1" noChangeAspect="1" noChangeArrowheads="1"/>
          </p:cNvPicPr>
          <p:nvPr>
            <p:ph sz="quarter" idx="1"/>
          </p:nvPr>
        </p:nvPicPr>
        <p:blipFill>
          <a:blip r:embed="rId2"/>
          <a:srcRect/>
          <a:stretch>
            <a:fillRect/>
          </a:stretch>
        </p:blipFill>
        <p:spPr bwMode="auto">
          <a:xfrm>
            <a:off x="457200" y="1571612"/>
            <a:ext cx="8116734" cy="45656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630179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7467600" cy="857232"/>
          </a:xfrm>
        </p:spPr>
        <p:txBody>
          <a:bodyPr>
            <a:normAutofit/>
          </a:bodyPr>
          <a:lstStyle/>
          <a:p>
            <a:pPr algn="ctr"/>
            <a:r>
              <a:rPr lang="pt-BR" sz="4000" b="1" i="1" dirty="0" smtClean="0">
                <a:solidFill>
                  <a:schemeClr val="accent2">
                    <a:lumMod val="75000"/>
                  </a:schemeClr>
                </a:solidFill>
              </a:rPr>
              <a:t>Festa </a:t>
            </a:r>
            <a:r>
              <a:rPr lang="pt-BR" sz="4000" b="1" i="1" dirty="0" err="1" smtClean="0">
                <a:solidFill>
                  <a:schemeClr val="accent2">
                    <a:lumMod val="75000"/>
                  </a:schemeClr>
                </a:solidFill>
              </a:rPr>
              <a:t>Julina</a:t>
            </a:r>
            <a:endParaRPr lang="pt-BR" sz="4000" b="1" i="1" dirty="0">
              <a:solidFill>
                <a:schemeClr val="accent2">
                  <a:lumMod val="75000"/>
                </a:schemeClr>
              </a:solidFill>
            </a:endParaRPr>
          </a:p>
        </p:txBody>
      </p:sp>
      <p:pic>
        <p:nvPicPr>
          <p:cNvPr id="6146" name="Picture 2" descr="\\192.168.1.12\cras\SCFV\FOTOS\FESTA JULINA\20170721_132709.jpg"/>
          <p:cNvPicPr>
            <a:picLocks noGrp="1" noChangeAspect="1" noChangeArrowheads="1"/>
          </p:cNvPicPr>
          <p:nvPr>
            <p:ph sz="quarter" idx="1"/>
          </p:nvPr>
        </p:nvPicPr>
        <p:blipFill>
          <a:blip r:embed="rId2" cstate="print"/>
          <a:srcRect/>
          <a:stretch>
            <a:fillRect/>
          </a:stretch>
        </p:blipFill>
        <p:spPr bwMode="auto">
          <a:xfrm>
            <a:off x="571472" y="1142984"/>
            <a:ext cx="2741414" cy="4873625"/>
          </a:xfrm>
          <a:prstGeom prst="rect">
            <a:avLst/>
          </a:prstGeom>
          <a:ln>
            <a:noFill/>
          </a:ln>
          <a:effectLst>
            <a:softEdge rad="112500"/>
          </a:effectLst>
        </p:spPr>
      </p:pic>
      <p:pic>
        <p:nvPicPr>
          <p:cNvPr id="6147" name="Picture 3" descr="\\192.168.1.12\cras\SCFV\FOTOS\FESTA JULINA\IMG-20170721-WA0011.jpg"/>
          <p:cNvPicPr>
            <a:picLocks noChangeAspect="1" noChangeArrowheads="1"/>
          </p:cNvPicPr>
          <p:nvPr/>
        </p:nvPicPr>
        <p:blipFill>
          <a:blip r:embed="rId3"/>
          <a:srcRect/>
          <a:stretch>
            <a:fillRect/>
          </a:stretch>
        </p:blipFill>
        <p:spPr bwMode="auto">
          <a:xfrm>
            <a:off x="3643306" y="1357298"/>
            <a:ext cx="4714908" cy="4714908"/>
          </a:xfrm>
          <a:prstGeom prst="rect">
            <a:avLst/>
          </a:prstGeom>
          <a:ln>
            <a:noFill/>
          </a:ln>
          <a:effectLst>
            <a:softEdge rad="112500"/>
          </a:effectLst>
        </p:spPr>
      </p:pic>
    </p:spTree>
    <p:extLst>
      <p:ext uri="{BB962C8B-B14F-4D97-AF65-F5344CB8AC3E}">
        <p14:creationId xmlns:p14="http://schemas.microsoft.com/office/powerpoint/2010/main" val="33037034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7467600" cy="857232"/>
          </a:xfrm>
        </p:spPr>
        <p:txBody>
          <a:bodyPr>
            <a:normAutofit/>
          </a:bodyPr>
          <a:lstStyle/>
          <a:p>
            <a:pPr algn="ctr"/>
            <a:r>
              <a:rPr lang="pt-BR" sz="4000" b="1" i="1" dirty="0" smtClean="0">
                <a:solidFill>
                  <a:schemeClr val="accent2">
                    <a:lumMod val="75000"/>
                  </a:schemeClr>
                </a:solidFill>
              </a:rPr>
              <a:t>Festa </a:t>
            </a:r>
            <a:r>
              <a:rPr lang="pt-BR" sz="4000" b="1" i="1" dirty="0" err="1" smtClean="0">
                <a:solidFill>
                  <a:schemeClr val="accent2">
                    <a:lumMod val="75000"/>
                  </a:schemeClr>
                </a:solidFill>
              </a:rPr>
              <a:t>Julina</a:t>
            </a:r>
            <a:endParaRPr lang="pt-BR" sz="4000" b="1" i="1" dirty="0">
              <a:solidFill>
                <a:schemeClr val="accent2">
                  <a:lumMod val="75000"/>
                </a:schemeClr>
              </a:solidFill>
            </a:endParaRPr>
          </a:p>
        </p:txBody>
      </p:sp>
      <p:pic>
        <p:nvPicPr>
          <p:cNvPr id="4098" name="Picture 2" descr="\\192.168.1.12\cras\SCFV\FOTOS\FESTA JULINA\IMG-20170721-WA0035.jpg"/>
          <p:cNvPicPr>
            <a:picLocks noGrp="1" noChangeAspect="1" noChangeArrowheads="1"/>
          </p:cNvPicPr>
          <p:nvPr>
            <p:ph sz="quarter" idx="1"/>
          </p:nvPr>
        </p:nvPicPr>
        <p:blipFill>
          <a:blip r:embed="rId2"/>
          <a:srcRect/>
          <a:stretch>
            <a:fillRect/>
          </a:stretch>
        </p:blipFill>
        <p:spPr bwMode="auto">
          <a:xfrm>
            <a:off x="785786" y="928670"/>
            <a:ext cx="7416298" cy="55622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804174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7467600" cy="857232"/>
          </a:xfrm>
        </p:spPr>
        <p:txBody>
          <a:bodyPr>
            <a:normAutofit/>
          </a:bodyPr>
          <a:lstStyle/>
          <a:p>
            <a:pPr algn="ctr"/>
            <a:r>
              <a:rPr lang="pt-BR" sz="4000" b="1" i="1" dirty="0" smtClean="0">
                <a:solidFill>
                  <a:schemeClr val="accent2">
                    <a:lumMod val="75000"/>
                  </a:schemeClr>
                </a:solidFill>
              </a:rPr>
              <a:t>Festa </a:t>
            </a:r>
            <a:r>
              <a:rPr lang="pt-BR" sz="4000" b="1" i="1" dirty="0" err="1" smtClean="0">
                <a:solidFill>
                  <a:schemeClr val="accent2">
                    <a:lumMod val="75000"/>
                  </a:schemeClr>
                </a:solidFill>
              </a:rPr>
              <a:t>Julina</a:t>
            </a:r>
            <a:endParaRPr lang="pt-BR" sz="4000" b="1" i="1" dirty="0">
              <a:solidFill>
                <a:schemeClr val="accent2">
                  <a:lumMod val="75000"/>
                </a:schemeClr>
              </a:solidFill>
            </a:endParaRPr>
          </a:p>
        </p:txBody>
      </p:sp>
      <p:pic>
        <p:nvPicPr>
          <p:cNvPr id="5122" name="Picture 2" descr="\\192.168.1.12\cras\SCFV\FOTOS\FESTA JULINA\IMG-20170721-WA0031.jpg"/>
          <p:cNvPicPr>
            <a:picLocks noGrp="1" noChangeAspect="1" noChangeArrowheads="1"/>
          </p:cNvPicPr>
          <p:nvPr>
            <p:ph sz="quarter" idx="1"/>
          </p:nvPr>
        </p:nvPicPr>
        <p:blipFill>
          <a:blip r:embed="rId2"/>
          <a:srcRect/>
          <a:stretch>
            <a:fillRect/>
          </a:stretch>
        </p:blipFill>
        <p:spPr bwMode="auto">
          <a:xfrm>
            <a:off x="571472" y="910787"/>
            <a:ext cx="7929618" cy="5947213"/>
          </a:xfrm>
          <a:prstGeom prst="rect">
            <a:avLst/>
          </a:prstGeom>
          <a:ln>
            <a:noFill/>
          </a:ln>
          <a:effectLst>
            <a:softEdge rad="112500"/>
          </a:effectLst>
        </p:spPr>
      </p:pic>
    </p:spTree>
    <p:extLst>
      <p:ext uri="{BB962C8B-B14F-4D97-AF65-F5344CB8AC3E}">
        <p14:creationId xmlns:p14="http://schemas.microsoft.com/office/powerpoint/2010/main" val="36806290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14290"/>
            <a:ext cx="8329642" cy="1285884"/>
          </a:xfrm>
        </p:spPr>
        <p:txBody>
          <a:bodyPr>
            <a:normAutofit fontScale="90000"/>
          </a:bodyPr>
          <a:lstStyle/>
          <a:p>
            <a:pPr algn="ctr"/>
            <a:r>
              <a:rPr lang="pt-BR" sz="4000" b="1" i="1" dirty="0" smtClean="0">
                <a:solidFill>
                  <a:srgbClr val="00B050"/>
                </a:solidFill>
              </a:rPr>
              <a:t>Conferência Municipal da Assistência Social</a:t>
            </a:r>
            <a:endParaRPr lang="pt-BR" sz="4000" b="1" i="1" dirty="0">
              <a:solidFill>
                <a:srgbClr val="00B050"/>
              </a:solidFill>
            </a:endParaRPr>
          </a:p>
        </p:txBody>
      </p:sp>
      <p:pic>
        <p:nvPicPr>
          <p:cNvPr id="7170" name="Picture 2" descr="\\192.168.1.12\cras\SCFV\FOTOS\CONFERÊNCIA\IMG-20170727-WA0009.jpg"/>
          <p:cNvPicPr>
            <a:picLocks noGrp="1" noChangeAspect="1" noChangeArrowheads="1"/>
          </p:cNvPicPr>
          <p:nvPr>
            <p:ph sz="quarter" idx="1"/>
          </p:nvPr>
        </p:nvPicPr>
        <p:blipFill>
          <a:blip r:embed="rId2"/>
          <a:srcRect/>
          <a:stretch>
            <a:fillRect/>
          </a:stretch>
        </p:blipFill>
        <p:spPr bwMode="auto">
          <a:xfrm>
            <a:off x="1000100" y="1500174"/>
            <a:ext cx="6786610" cy="5089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96943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329642" cy="1143000"/>
          </a:xfrm>
        </p:spPr>
        <p:txBody>
          <a:bodyPr>
            <a:normAutofit fontScale="90000"/>
          </a:bodyPr>
          <a:lstStyle/>
          <a:p>
            <a:pPr algn="ctr"/>
            <a:r>
              <a:rPr lang="pt-BR" sz="3600" b="1" dirty="0" smtClean="0">
                <a:solidFill>
                  <a:schemeClr val="accent1">
                    <a:lumMod val="50000"/>
                  </a:schemeClr>
                </a:solidFill>
              </a:rPr>
              <a:t>Oficinas serviço de convivência e fortalecimento de vínculo</a:t>
            </a:r>
            <a:endParaRPr lang="pt-BR" sz="4000" b="1" i="1" dirty="0">
              <a:solidFill>
                <a:srgbClr val="7030A0"/>
              </a:solidFill>
            </a:endParaRPr>
          </a:p>
        </p:txBody>
      </p:sp>
      <p:pic>
        <p:nvPicPr>
          <p:cNvPr id="9218" name="Picture 2" descr="\\192.168.1.12\cras\PAIF\OFICINAS PAIF\IMG_0125.JPG"/>
          <p:cNvPicPr>
            <a:picLocks noGrp="1" noChangeAspect="1" noChangeArrowheads="1"/>
          </p:cNvPicPr>
          <p:nvPr>
            <p:ph sz="quarter" idx="1"/>
          </p:nvPr>
        </p:nvPicPr>
        <p:blipFill>
          <a:blip r:embed="rId2" cstate="print"/>
          <a:srcRect/>
          <a:stretch>
            <a:fillRect/>
          </a:stretch>
        </p:blipFill>
        <p:spPr bwMode="auto">
          <a:xfrm>
            <a:off x="941916" y="1600200"/>
            <a:ext cx="6498167" cy="4873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57814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smtClean="0">
                <a:solidFill>
                  <a:schemeClr val="accent1">
                    <a:lumMod val="50000"/>
                  </a:schemeClr>
                </a:solidFill>
              </a:rPr>
              <a:t>Oficinas serviço de convivência e fortalecimento de vínculo</a:t>
            </a:r>
            <a:endParaRPr lang="pt-BR" b="1" dirty="0">
              <a:solidFill>
                <a:schemeClr val="accent1">
                  <a:lumMod val="50000"/>
                </a:schemeClr>
              </a:solidFill>
            </a:endParaRPr>
          </a:p>
        </p:txBody>
      </p:sp>
      <p:pic>
        <p:nvPicPr>
          <p:cNvPr id="12290" name="Picture 2" descr="\\192.168.1.12\cras\SCFV\FOTOS\MULHERES\20170713_144934.jpg"/>
          <p:cNvPicPr>
            <a:picLocks noGrp="1" noChangeAspect="1" noChangeArrowheads="1"/>
          </p:cNvPicPr>
          <p:nvPr>
            <p:ph sz="quarter" idx="1"/>
          </p:nvPr>
        </p:nvPicPr>
        <p:blipFill>
          <a:blip r:embed="rId2" cstate="print"/>
          <a:srcRect/>
          <a:stretch>
            <a:fillRect/>
          </a:stretch>
        </p:blipFill>
        <p:spPr bwMode="auto">
          <a:xfrm>
            <a:off x="285720" y="1428736"/>
            <a:ext cx="8370736" cy="4708539"/>
          </a:xfrm>
          <a:prstGeom prst="rect">
            <a:avLst/>
          </a:prstGeom>
          <a:ln>
            <a:noFill/>
          </a:ln>
          <a:effectLst>
            <a:softEdge rad="112500"/>
          </a:effectLst>
        </p:spPr>
      </p:pic>
    </p:spTree>
    <p:extLst>
      <p:ext uri="{BB962C8B-B14F-4D97-AF65-F5344CB8AC3E}">
        <p14:creationId xmlns:p14="http://schemas.microsoft.com/office/powerpoint/2010/main" val="37323030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smtClean="0">
                <a:solidFill>
                  <a:schemeClr val="accent1">
                    <a:lumMod val="50000"/>
                  </a:schemeClr>
                </a:solidFill>
              </a:rPr>
              <a:t>Oficinas serviço de convivência e fortalecimento de vínculo</a:t>
            </a:r>
            <a:endParaRPr lang="pt-BR" b="1" dirty="0">
              <a:solidFill>
                <a:schemeClr val="accent1">
                  <a:lumMod val="50000"/>
                </a:schemeClr>
              </a:solidFill>
            </a:endParaRPr>
          </a:p>
        </p:txBody>
      </p:sp>
      <p:pic>
        <p:nvPicPr>
          <p:cNvPr id="10242" name="Picture 2" descr="\\192.168.1.12\cras\SCFV\FOTOS\20992604_1433741293377971_1079743469476278515_n.jpg"/>
          <p:cNvPicPr>
            <a:picLocks noGrp="1" noChangeAspect="1" noChangeArrowheads="1"/>
          </p:cNvPicPr>
          <p:nvPr>
            <p:ph sz="quarter" idx="1"/>
          </p:nvPr>
        </p:nvPicPr>
        <p:blipFill>
          <a:blip r:embed="rId2"/>
          <a:srcRect/>
          <a:stretch>
            <a:fillRect/>
          </a:stretch>
        </p:blipFill>
        <p:spPr bwMode="auto">
          <a:xfrm>
            <a:off x="642910" y="1643050"/>
            <a:ext cx="8043890" cy="4524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83315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RECEITAS TRIBUTÁRIAS</a:t>
            </a:r>
            <a:endParaRPr lang="pt-BR" dirty="0"/>
          </a:p>
        </p:txBody>
      </p:sp>
      <p:graphicFrame>
        <p:nvGraphicFramePr>
          <p:cNvPr id="5" name="Espaço Reservado para Conteúdo 4"/>
          <p:cNvGraphicFramePr>
            <a:graphicFrameLocks noGrp="1"/>
          </p:cNvGraphicFramePr>
          <p:nvPr>
            <p:ph idx="1"/>
            <p:extLst>
              <p:ext uri="{D42A27DB-BD31-4B8C-83A1-F6EECF244321}">
                <p14:modId xmlns:p14="http://schemas.microsoft.com/office/powerpoint/2010/main" val="3507111904"/>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pic>
        <p:nvPicPr>
          <p:cNvPr id="6" name="irc_mi" descr="http://cdn.fecam.org.br/images/municipios/brasao/90x90/capivaridebaixo.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188640"/>
            <a:ext cx="11953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ráfico 6"/>
          <p:cNvGraphicFramePr>
            <a:graphicFrameLocks/>
          </p:cNvGraphicFramePr>
          <p:nvPr>
            <p:extLst>
              <p:ext uri="{D42A27DB-BD31-4B8C-83A1-F6EECF244321}">
                <p14:modId xmlns:p14="http://schemas.microsoft.com/office/powerpoint/2010/main" val="377743758"/>
              </p:ext>
            </p:extLst>
          </p:nvPr>
        </p:nvGraphicFramePr>
        <p:xfrm>
          <a:off x="1115616" y="1503090"/>
          <a:ext cx="6984775" cy="49541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smtClean="0">
                <a:solidFill>
                  <a:schemeClr val="accent1">
                    <a:lumMod val="50000"/>
                  </a:schemeClr>
                </a:solidFill>
              </a:rPr>
              <a:t>Oficinas serviço de convivência e fortalecimento de vínculo</a:t>
            </a:r>
            <a:endParaRPr lang="pt-BR" b="1" dirty="0">
              <a:solidFill>
                <a:schemeClr val="accent1">
                  <a:lumMod val="50000"/>
                </a:schemeClr>
              </a:solidFill>
            </a:endParaRPr>
          </a:p>
        </p:txBody>
      </p:sp>
      <p:pic>
        <p:nvPicPr>
          <p:cNvPr id="11266" name="Picture 2" descr="\\192.168.1.12\cras\SCFV\FOTOS\20954049_1433741743377926_4503096763035008143_n.jpg"/>
          <p:cNvPicPr>
            <a:picLocks noGrp="1" noChangeAspect="1" noChangeArrowheads="1"/>
          </p:cNvPicPr>
          <p:nvPr>
            <p:ph sz="quarter" idx="1"/>
          </p:nvPr>
        </p:nvPicPr>
        <p:blipFill>
          <a:blip r:embed="rId2"/>
          <a:srcRect t="13606"/>
          <a:stretch>
            <a:fillRect/>
          </a:stretch>
        </p:blipFill>
        <p:spPr bwMode="auto">
          <a:xfrm>
            <a:off x="357158" y="2000240"/>
            <a:ext cx="8349607" cy="40576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615915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smtClean="0">
                <a:solidFill>
                  <a:schemeClr val="accent1">
                    <a:lumMod val="50000"/>
                  </a:schemeClr>
                </a:solidFill>
              </a:rPr>
              <a:t>Oficinas serviço de convivência e fortalecimento de vínculo</a:t>
            </a:r>
            <a:endParaRPr lang="pt-BR" b="1" dirty="0">
              <a:solidFill>
                <a:schemeClr val="accent1">
                  <a:lumMod val="50000"/>
                </a:schemeClr>
              </a:solidFill>
            </a:endParaRPr>
          </a:p>
        </p:txBody>
      </p:sp>
      <p:pic>
        <p:nvPicPr>
          <p:cNvPr id="13314" name="Picture 2" descr="\\192.168.1.12\cras\SCFV\FOTOS\21034532_1433743446711089_2002174049582714389_n.jpg"/>
          <p:cNvPicPr>
            <a:picLocks noGrp="1" noChangeAspect="1" noChangeArrowheads="1"/>
          </p:cNvPicPr>
          <p:nvPr>
            <p:ph sz="quarter" idx="1"/>
          </p:nvPr>
        </p:nvPicPr>
        <p:blipFill>
          <a:blip r:embed="rId2"/>
          <a:srcRect/>
          <a:stretch>
            <a:fillRect/>
          </a:stretch>
        </p:blipFill>
        <p:spPr bwMode="auto">
          <a:xfrm>
            <a:off x="285720" y="1571612"/>
            <a:ext cx="2741414" cy="4873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5" name="Picture 3" descr="\\192.168.1.12\cras\SCFV\FOTOS\21034366_1433743213377779_6456828903450073737_n.jpg"/>
          <p:cNvPicPr>
            <a:picLocks noChangeAspect="1" noChangeArrowheads="1"/>
          </p:cNvPicPr>
          <p:nvPr/>
        </p:nvPicPr>
        <p:blipFill>
          <a:blip r:embed="rId3"/>
          <a:srcRect l="7812" t="13889" r="7812" b="11111"/>
          <a:stretch>
            <a:fillRect/>
          </a:stretch>
        </p:blipFill>
        <p:spPr bwMode="auto">
          <a:xfrm>
            <a:off x="3143208" y="2178818"/>
            <a:ext cx="5500758" cy="2750379"/>
          </a:xfrm>
          <a:prstGeom prst="rect">
            <a:avLst/>
          </a:prstGeom>
          <a:ln>
            <a:noFill/>
          </a:ln>
          <a:effectLst>
            <a:softEdge rad="112500"/>
          </a:effectLst>
        </p:spPr>
      </p:pic>
    </p:spTree>
    <p:extLst>
      <p:ext uri="{BB962C8B-B14F-4D97-AF65-F5344CB8AC3E}">
        <p14:creationId xmlns:p14="http://schemas.microsoft.com/office/powerpoint/2010/main" val="261996719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descr="LOGO CREAS CAPIVARI DE BAIX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598" y="-1"/>
            <a:ext cx="6944079" cy="6250260"/>
          </a:xfrm>
          <a:prstGeom prst="rect">
            <a:avLst/>
          </a:prstGeom>
        </p:spPr>
      </p:pic>
    </p:spTree>
    <p:extLst>
      <p:ext uri="{BB962C8B-B14F-4D97-AF65-F5344CB8AC3E}">
        <p14:creationId xmlns:p14="http://schemas.microsoft.com/office/powerpoint/2010/main" val="4249584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571472" y="714356"/>
            <a:ext cx="7886728" cy="6000792"/>
          </a:xfrm>
        </p:spPr>
        <p:txBody>
          <a:bodyPr>
            <a:normAutofit fontScale="90000"/>
          </a:bodyPr>
          <a:lstStyle/>
          <a:p>
            <a:r>
              <a:rPr lang="es-ES" sz="3100" b="1" u="sng" dirty="0" err="1" smtClean="0">
                <a:solidFill>
                  <a:schemeClr val="accent3">
                    <a:lumMod val="50000"/>
                  </a:schemeClr>
                </a:solidFill>
              </a:rPr>
              <a:t>Coordenadora</a:t>
            </a:r>
            <a:r>
              <a:rPr lang="es-ES" sz="3100" b="1" u="sng" dirty="0" smtClean="0">
                <a:solidFill>
                  <a:schemeClr val="accent2">
                    <a:lumMod val="75000"/>
                  </a:schemeClr>
                </a:solidFill>
              </a:rPr>
              <a:t/>
            </a:r>
            <a:br>
              <a:rPr lang="es-ES" sz="3100" b="1" u="sng" dirty="0" smtClean="0">
                <a:solidFill>
                  <a:schemeClr val="accent2">
                    <a:lumMod val="75000"/>
                  </a:schemeClr>
                </a:solidFill>
              </a:rPr>
            </a:br>
            <a:r>
              <a:rPr lang="es-ES" sz="3100" b="1" dirty="0" smtClean="0"/>
              <a:t> Saray Battistella</a:t>
            </a:r>
            <a:br>
              <a:rPr lang="es-ES" sz="3100" b="1" dirty="0" smtClean="0"/>
            </a:br>
            <a:r>
              <a:rPr lang="es-ES" sz="3100" b="1" dirty="0" smtClean="0"/>
              <a:t>Psicóloga</a:t>
            </a:r>
            <a:br>
              <a:rPr lang="es-ES" sz="3100" b="1" dirty="0" smtClean="0"/>
            </a:br>
            <a:r>
              <a:rPr lang="es-ES" sz="3100" b="1" u="sng" dirty="0" smtClean="0">
                <a:solidFill>
                  <a:schemeClr val="accent3">
                    <a:lumMod val="50000"/>
                  </a:schemeClr>
                </a:solidFill>
              </a:rPr>
              <a:t>Equipes </a:t>
            </a:r>
            <a:r>
              <a:rPr lang="es-ES" sz="3100" b="1" u="sng" dirty="0" smtClean="0">
                <a:solidFill>
                  <a:schemeClr val="accent2">
                    <a:lumMod val="75000"/>
                  </a:schemeClr>
                </a:solidFill>
              </a:rPr>
              <a:t/>
            </a:r>
            <a:br>
              <a:rPr lang="es-ES" sz="3100" b="1" u="sng" dirty="0" smtClean="0">
                <a:solidFill>
                  <a:schemeClr val="accent2">
                    <a:lumMod val="75000"/>
                  </a:schemeClr>
                </a:solidFill>
              </a:rPr>
            </a:br>
            <a:r>
              <a:rPr lang="es-ES" sz="3100" b="1" dirty="0" err="1" smtClean="0"/>
              <a:t>Elisiane</a:t>
            </a:r>
            <a:r>
              <a:rPr lang="es-ES" sz="3100" b="1" dirty="0" smtClean="0"/>
              <a:t> Pessoa Kuerten </a:t>
            </a:r>
            <a:r>
              <a:rPr lang="es-ES" sz="3100" b="1" dirty="0" err="1" smtClean="0"/>
              <a:t>Mainieri</a:t>
            </a:r>
            <a:r>
              <a:rPr lang="es-ES" sz="3100" b="1" dirty="0" smtClean="0"/>
              <a:t/>
            </a:r>
            <a:br>
              <a:rPr lang="es-ES" sz="3100" b="1" dirty="0" smtClean="0"/>
            </a:br>
            <a:r>
              <a:rPr lang="es-ES" sz="3100" b="1" dirty="0" smtClean="0"/>
              <a:t>(</a:t>
            </a:r>
            <a:r>
              <a:rPr lang="es-ES" sz="3100" b="1" dirty="0" err="1" smtClean="0"/>
              <a:t>Assistente</a:t>
            </a:r>
            <a:r>
              <a:rPr lang="es-ES" sz="3100" b="1" dirty="0" smtClean="0"/>
              <a:t> Social)</a:t>
            </a:r>
            <a:br>
              <a:rPr lang="es-ES" sz="3100" b="1" dirty="0" smtClean="0"/>
            </a:br>
            <a:r>
              <a:rPr lang="es-ES" sz="3100" b="1" dirty="0" err="1" smtClean="0"/>
              <a:t>Janete</a:t>
            </a:r>
            <a:r>
              <a:rPr lang="es-ES" sz="3100" b="1" dirty="0" smtClean="0"/>
              <a:t> de </a:t>
            </a:r>
            <a:r>
              <a:rPr lang="es-ES" sz="3100" b="1" dirty="0" err="1" smtClean="0"/>
              <a:t>Oliveira</a:t>
            </a:r>
            <a:r>
              <a:rPr lang="es-ES" sz="3100" b="1" dirty="0" smtClean="0"/>
              <a:t> </a:t>
            </a:r>
            <a:r>
              <a:rPr lang="es-ES" sz="3100" b="1" dirty="0" err="1" smtClean="0"/>
              <a:t>Bento</a:t>
            </a:r>
            <a:r>
              <a:rPr lang="es-ES" sz="3100" b="1" dirty="0"/>
              <a:t/>
            </a:r>
            <a:br>
              <a:rPr lang="es-ES" sz="3100" b="1" dirty="0"/>
            </a:br>
            <a:r>
              <a:rPr lang="es-ES" sz="3100" b="1" dirty="0" smtClean="0"/>
              <a:t> (</a:t>
            </a:r>
            <a:r>
              <a:rPr lang="es-ES" sz="3100" b="1" dirty="0" err="1" smtClean="0"/>
              <a:t>Assistente</a:t>
            </a:r>
            <a:r>
              <a:rPr lang="es-ES" sz="3100" b="1" dirty="0" smtClean="0"/>
              <a:t> Social)</a:t>
            </a:r>
            <a:br>
              <a:rPr lang="es-ES" sz="3100" b="1" dirty="0" smtClean="0"/>
            </a:br>
            <a:r>
              <a:rPr lang="es-ES" sz="3100" b="1" dirty="0" err="1" smtClean="0"/>
              <a:t>Janira</a:t>
            </a:r>
            <a:r>
              <a:rPr lang="es-ES" sz="3100" b="1" dirty="0" smtClean="0"/>
              <a:t> dos Santos Lima Barbosa </a:t>
            </a:r>
            <a:br>
              <a:rPr lang="es-ES" sz="3100" b="1" dirty="0" smtClean="0"/>
            </a:br>
            <a:r>
              <a:rPr lang="es-ES" sz="3100" b="1" dirty="0" smtClean="0"/>
              <a:t> (Psicóloga)</a:t>
            </a:r>
            <a:br>
              <a:rPr lang="es-ES" sz="3100" b="1" dirty="0" smtClean="0"/>
            </a:br>
            <a:r>
              <a:rPr lang="es-ES" sz="3100" b="1" dirty="0" smtClean="0"/>
              <a:t>Sabrina da Rosa </a:t>
            </a:r>
            <a:r>
              <a:rPr lang="es-ES" sz="3100" b="1" dirty="0" err="1" smtClean="0"/>
              <a:t>Oliveira</a:t>
            </a:r>
            <a:r>
              <a:rPr lang="es-ES" sz="3100" b="1" dirty="0" smtClean="0"/>
              <a:t/>
            </a:r>
            <a:br>
              <a:rPr lang="es-ES" sz="3100" b="1" dirty="0" smtClean="0"/>
            </a:br>
            <a:r>
              <a:rPr lang="es-ES" sz="3100" b="1" dirty="0" smtClean="0"/>
              <a:t>(Orientadora Social)</a:t>
            </a:r>
            <a:br>
              <a:rPr lang="es-ES" sz="3100" b="1" dirty="0" smtClean="0"/>
            </a:br>
            <a:r>
              <a:rPr lang="es-ES" sz="3100" b="1" dirty="0" smtClean="0"/>
              <a:t>Saray </a:t>
            </a:r>
            <a:r>
              <a:rPr lang="es-ES" sz="3100" b="1" dirty="0" err="1" smtClean="0"/>
              <a:t>Battistella</a:t>
            </a:r>
            <a:r>
              <a:rPr lang="es-ES" sz="3100" b="1" dirty="0" smtClean="0"/>
              <a:t/>
            </a:r>
            <a:br>
              <a:rPr lang="es-ES" sz="3100" b="1" dirty="0" smtClean="0"/>
            </a:br>
            <a:r>
              <a:rPr lang="es-ES" sz="3100" b="1" dirty="0" smtClean="0"/>
              <a:t>(Psicóloga)</a:t>
            </a:r>
            <a:br>
              <a:rPr lang="es-ES" sz="3100" b="1" dirty="0" smtClean="0"/>
            </a:br>
            <a:r>
              <a:rPr lang="es-ES" sz="2800" b="1" dirty="0" smtClean="0"/>
              <a:t/>
            </a:r>
            <a:br>
              <a:rPr lang="es-ES" sz="2800" b="1" dirty="0" smtClean="0"/>
            </a:br>
            <a:r>
              <a:rPr lang="es-ES" sz="2800" b="1" dirty="0" smtClean="0"/>
              <a:t/>
            </a:r>
            <a:br>
              <a:rPr lang="es-ES" sz="2800" b="1" dirty="0" smtClean="0"/>
            </a:br>
            <a:endParaRPr lang="pt-BR" sz="2800" dirty="0"/>
          </a:p>
        </p:txBody>
      </p:sp>
    </p:spTree>
    <p:extLst>
      <p:ext uri="{BB962C8B-B14F-4D97-AF65-F5344CB8AC3E}">
        <p14:creationId xmlns:p14="http://schemas.microsoft.com/office/powerpoint/2010/main" val="22052402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6600" b="1" dirty="0" smtClean="0">
                <a:solidFill>
                  <a:schemeClr val="accent3">
                    <a:lumMod val="50000"/>
                  </a:schemeClr>
                </a:solidFill>
              </a:rPr>
              <a:t>SERVIÇOS OFERTADOS</a:t>
            </a:r>
            <a:r>
              <a:rPr lang="pt-BR" sz="6600" b="1" dirty="0" smtClean="0">
                <a:solidFill>
                  <a:schemeClr val="tx2"/>
                </a:solidFill>
              </a:rPr>
              <a:t>:</a:t>
            </a:r>
            <a:endParaRPr lang="pt-BR" sz="6600" b="1" dirty="0">
              <a:solidFill>
                <a:schemeClr val="tx2"/>
              </a:solidFill>
            </a:endParaRPr>
          </a:p>
        </p:txBody>
      </p:sp>
      <p:sp>
        <p:nvSpPr>
          <p:cNvPr id="3" name="Espaço Reservado para Conteúdo 2"/>
          <p:cNvSpPr>
            <a:spLocks noGrp="1"/>
          </p:cNvSpPr>
          <p:nvPr>
            <p:ph idx="1"/>
          </p:nvPr>
        </p:nvSpPr>
        <p:spPr/>
        <p:txBody>
          <a:bodyPr>
            <a:normAutofit fontScale="70000" lnSpcReduction="20000"/>
          </a:bodyPr>
          <a:lstStyle/>
          <a:p>
            <a:pPr algn="ctr"/>
            <a:r>
              <a:rPr lang="pt-BR" sz="8800" b="1" dirty="0" smtClean="0">
                <a:solidFill>
                  <a:schemeClr val="accent3">
                    <a:lumMod val="50000"/>
                  </a:schemeClr>
                </a:solidFill>
                <a:latin typeface="Arial" pitchFamily="34" charset="0"/>
                <a:cs typeface="Arial" pitchFamily="34" charset="0"/>
              </a:rPr>
              <a:t>PAEFI</a:t>
            </a:r>
            <a:r>
              <a:rPr lang="pt-BR" dirty="0" smtClean="0">
                <a:solidFill>
                  <a:schemeClr val="accent3">
                    <a:lumMod val="50000"/>
                  </a:schemeClr>
                </a:solidFill>
                <a:latin typeface="Arial" pitchFamily="34" charset="0"/>
                <a:cs typeface="Arial" pitchFamily="34" charset="0"/>
              </a:rPr>
              <a:t> </a:t>
            </a:r>
          </a:p>
          <a:p>
            <a:endParaRPr lang="pt-BR" dirty="0" smtClean="0"/>
          </a:p>
          <a:p>
            <a:pPr algn="ctr"/>
            <a:r>
              <a:rPr lang="pt-BR" b="1" dirty="0" smtClean="0"/>
              <a:t>SERVIÇO DE PROTEÇÃO E ATENDIMENTO ESPECIALIZADO A FAMÍLIAS E INDIVÍDUOS</a:t>
            </a:r>
          </a:p>
          <a:p>
            <a:pPr algn="ctr"/>
            <a:endParaRPr lang="es-ES" b="1" dirty="0" smtClean="0"/>
          </a:p>
          <a:p>
            <a:pPr algn="ctr"/>
            <a:r>
              <a:rPr lang="pt-BR" sz="8800" b="1" dirty="0" smtClean="0">
                <a:solidFill>
                  <a:schemeClr val="accent3">
                    <a:lumMod val="50000"/>
                  </a:schemeClr>
                </a:solidFill>
                <a:latin typeface="Arial" pitchFamily="34" charset="0"/>
                <a:cs typeface="Arial" pitchFamily="34" charset="0"/>
              </a:rPr>
              <a:t>LA/PSC</a:t>
            </a:r>
          </a:p>
          <a:p>
            <a:pPr algn="ctr"/>
            <a:endParaRPr lang="es-ES" b="1" dirty="0" smtClean="0">
              <a:solidFill>
                <a:srgbClr val="C00000"/>
              </a:solidFill>
              <a:latin typeface="Arial" pitchFamily="34" charset="0"/>
              <a:cs typeface="Arial" pitchFamily="34" charset="0"/>
            </a:endParaRPr>
          </a:p>
          <a:p>
            <a:pPr algn="ctr"/>
            <a:r>
              <a:rPr lang="pt-BR" b="1" dirty="0" smtClean="0"/>
              <a:t>SERVIÇO DE PROTEÇÃO SOCIAL A ADOLESCENTES EM CUMPRIMENTO DE MEDIDA SOCIOEDUCATIVA DE LIBERDADE ASSISTIDA E DE PRESTAÇÃO DE SERVIÇOS À COMUNIDADE</a:t>
            </a:r>
            <a:endParaRPr lang="es-ES" dirty="0" smtClean="0"/>
          </a:p>
          <a:p>
            <a:endParaRPr lang="es-ES" dirty="0" smtClean="0"/>
          </a:p>
          <a:p>
            <a:endParaRPr lang="es-ES" dirty="0" smtClean="0"/>
          </a:p>
          <a:p>
            <a:endParaRPr lang="pt-BR" dirty="0"/>
          </a:p>
        </p:txBody>
      </p:sp>
    </p:spTree>
    <p:extLst>
      <p:ext uri="{BB962C8B-B14F-4D97-AF65-F5344CB8AC3E}">
        <p14:creationId xmlns:p14="http://schemas.microsoft.com/office/powerpoint/2010/main" val="1889823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357166"/>
            <a:ext cx="8229600" cy="5768997"/>
          </a:xfrm>
        </p:spPr>
        <p:txBody>
          <a:bodyPr>
            <a:normAutofit fontScale="85000" lnSpcReduction="20000"/>
          </a:bodyPr>
          <a:lstStyle/>
          <a:p>
            <a:pPr marL="0" indent="0" algn="ctr">
              <a:buNone/>
            </a:pPr>
            <a:r>
              <a:rPr lang="pt-BR" b="1" u="sng" dirty="0" smtClean="0">
                <a:solidFill>
                  <a:schemeClr val="accent3">
                    <a:lumMod val="50000"/>
                  </a:schemeClr>
                </a:solidFill>
              </a:rPr>
              <a:t>Descrição do Serviço de PAEFI</a:t>
            </a:r>
          </a:p>
          <a:p>
            <a:pPr algn="just">
              <a:buFontTx/>
              <a:buChar char="-"/>
            </a:pPr>
            <a:endParaRPr lang="pt-BR" b="1" dirty="0" smtClean="0"/>
          </a:p>
          <a:p>
            <a:pPr algn="just">
              <a:buFontTx/>
              <a:buChar char="-"/>
            </a:pPr>
            <a:r>
              <a:rPr lang="pt-BR" b="1" dirty="0" smtClean="0"/>
              <a:t>Serviço de apoio, orientação e acompanhamento    a famílias com um ou mais de seus membros em situação de ameaça ou violação de direitos.</a:t>
            </a:r>
          </a:p>
          <a:p>
            <a:pPr algn="just">
              <a:buNone/>
            </a:pPr>
            <a:endParaRPr lang="pt-BR" b="1" dirty="0" smtClean="0"/>
          </a:p>
          <a:p>
            <a:pPr algn="just">
              <a:buFontTx/>
              <a:buChar char="-"/>
            </a:pPr>
            <a:r>
              <a:rPr lang="pt-BR" b="1" dirty="0" smtClean="0"/>
              <a:t>Compreende atenções e orientações direcionadas para a promoção de direitos, a preservação e o fortalecimento de vínculos familiares, comunitários e sociais. </a:t>
            </a:r>
          </a:p>
          <a:p>
            <a:pPr algn="just">
              <a:buNone/>
            </a:pPr>
            <a:endParaRPr lang="pt-BR" b="1" dirty="0" smtClean="0"/>
          </a:p>
          <a:p>
            <a:pPr algn="just">
              <a:buFontTx/>
              <a:buChar char="-"/>
            </a:pPr>
            <a:r>
              <a:rPr lang="pt-BR" b="1" dirty="0" smtClean="0"/>
              <a:t>O fortalecimento da função </a:t>
            </a:r>
            <a:r>
              <a:rPr lang="pt-BR" b="1" dirty="0" err="1" smtClean="0"/>
              <a:t>protetiva</a:t>
            </a:r>
            <a:r>
              <a:rPr lang="pt-BR" b="1" dirty="0" smtClean="0"/>
              <a:t> das famílias diante do conjunto de condições que as </a:t>
            </a:r>
            <a:r>
              <a:rPr lang="pt-BR" b="1" dirty="0" err="1" smtClean="0"/>
              <a:t>vulnerabilizam</a:t>
            </a:r>
            <a:r>
              <a:rPr lang="pt-BR" b="1" dirty="0" smtClean="0"/>
              <a:t> e/ou as submetem a situações de risco pessoal e social</a:t>
            </a:r>
            <a:endParaRPr lang="pt-BR" dirty="0"/>
          </a:p>
        </p:txBody>
      </p:sp>
    </p:spTree>
    <p:extLst>
      <p:ext uri="{BB962C8B-B14F-4D97-AF65-F5344CB8AC3E}">
        <p14:creationId xmlns:p14="http://schemas.microsoft.com/office/powerpoint/2010/main" val="10872411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428604"/>
            <a:ext cx="8229600" cy="5697559"/>
          </a:xfrm>
        </p:spPr>
        <p:txBody>
          <a:bodyPr>
            <a:normAutofit lnSpcReduction="10000"/>
          </a:bodyPr>
          <a:lstStyle/>
          <a:p>
            <a:pPr algn="ctr">
              <a:buNone/>
            </a:pPr>
            <a:r>
              <a:rPr lang="pt-BR" b="1" u="sng" dirty="0" smtClean="0">
                <a:solidFill>
                  <a:schemeClr val="accent3">
                    <a:lumMod val="50000"/>
                  </a:schemeClr>
                </a:solidFill>
              </a:rPr>
              <a:t>USUÁRIOS</a:t>
            </a:r>
            <a:r>
              <a:rPr lang="pt-BR" u="sng" dirty="0" smtClean="0">
                <a:solidFill>
                  <a:schemeClr val="accent3">
                    <a:lumMod val="50000"/>
                  </a:schemeClr>
                </a:solidFill>
              </a:rPr>
              <a:t> - </a:t>
            </a:r>
            <a:r>
              <a:rPr lang="pt-BR" b="1" u="sng" dirty="0" smtClean="0">
                <a:solidFill>
                  <a:schemeClr val="accent3">
                    <a:lumMod val="50000"/>
                  </a:schemeClr>
                </a:solidFill>
              </a:rPr>
              <a:t>Famílias e indivíduos que vivenciam violações de direitos.</a:t>
            </a:r>
          </a:p>
          <a:p>
            <a:pPr algn="ctr">
              <a:buNone/>
            </a:pPr>
            <a:endParaRPr lang="pt-BR" b="1" dirty="0" smtClean="0"/>
          </a:p>
          <a:p>
            <a:pPr algn="just"/>
            <a:r>
              <a:rPr lang="pt-BR" b="1" dirty="0" smtClean="0"/>
              <a:t>Violência física, psicológica e negligência;</a:t>
            </a:r>
          </a:p>
          <a:p>
            <a:pPr algn="just">
              <a:buNone/>
            </a:pPr>
            <a:endParaRPr lang="pt-BR" b="1" dirty="0" smtClean="0"/>
          </a:p>
          <a:p>
            <a:pPr algn="just"/>
            <a:r>
              <a:rPr lang="pt-BR" b="1" dirty="0" smtClean="0"/>
              <a:t>Violência sexual: abuso e/ou exploração sexual;</a:t>
            </a:r>
          </a:p>
          <a:p>
            <a:pPr algn="just">
              <a:buNone/>
            </a:pPr>
            <a:endParaRPr lang="pt-BR" b="1" dirty="0" smtClean="0"/>
          </a:p>
          <a:p>
            <a:pPr algn="just"/>
            <a:r>
              <a:rPr lang="pt-BR" b="1" dirty="0" smtClean="0"/>
              <a:t>Afastamento do convívio familiar devido à aplicação de medida socioeducativa ou medida de proteção;</a:t>
            </a:r>
            <a:endParaRPr lang="es-ES" b="1" dirty="0" smtClean="0"/>
          </a:p>
          <a:p>
            <a:endParaRPr lang="pt-BR" dirty="0"/>
          </a:p>
        </p:txBody>
      </p:sp>
    </p:spTree>
    <p:extLst>
      <p:ext uri="{BB962C8B-B14F-4D97-AF65-F5344CB8AC3E}">
        <p14:creationId xmlns:p14="http://schemas.microsoft.com/office/powerpoint/2010/main" val="3489792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500042"/>
            <a:ext cx="8229600" cy="5626121"/>
          </a:xfrm>
        </p:spPr>
        <p:txBody>
          <a:bodyPr>
            <a:normAutofit fontScale="85000" lnSpcReduction="20000"/>
          </a:bodyPr>
          <a:lstStyle/>
          <a:p>
            <a:pPr algn="just"/>
            <a:r>
              <a:rPr lang="pt-BR" b="1" dirty="0" smtClean="0"/>
              <a:t>Tráfico de pessoas;</a:t>
            </a:r>
          </a:p>
          <a:p>
            <a:pPr algn="just">
              <a:buNone/>
            </a:pPr>
            <a:endParaRPr lang="pt-BR" b="1" dirty="0" smtClean="0"/>
          </a:p>
          <a:p>
            <a:pPr algn="just"/>
            <a:r>
              <a:rPr lang="pt-BR" b="1" dirty="0" smtClean="0"/>
              <a:t>Situação de rua e mendicância;</a:t>
            </a:r>
          </a:p>
          <a:p>
            <a:pPr algn="just">
              <a:buNone/>
            </a:pPr>
            <a:endParaRPr lang="pt-BR" b="1" dirty="0" smtClean="0"/>
          </a:p>
          <a:p>
            <a:pPr algn="just"/>
            <a:r>
              <a:rPr lang="pt-BR" b="1" dirty="0" smtClean="0"/>
              <a:t>Abandono;</a:t>
            </a:r>
          </a:p>
          <a:p>
            <a:pPr algn="just">
              <a:buNone/>
            </a:pPr>
            <a:endParaRPr lang="pt-BR" b="1" dirty="0" smtClean="0"/>
          </a:p>
          <a:p>
            <a:pPr algn="just"/>
            <a:r>
              <a:rPr lang="pt-BR" b="1" dirty="0" smtClean="0"/>
              <a:t>Vivência de trabalho infantil;</a:t>
            </a:r>
          </a:p>
          <a:p>
            <a:pPr algn="just">
              <a:buNone/>
            </a:pPr>
            <a:endParaRPr lang="pt-BR" b="1" dirty="0" smtClean="0"/>
          </a:p>
          <a:p>
            <a:pPr algn="just"/>
            <a:r>
              <a:rPr lang="pt-BR" b="1" dirty="0" smtClean="0"/>
              <a:t>Discriminação em decorrência da orientação sexual e/ou raça/etnia;</a:t>
            </a:r>
          </a:p>
          <a:p>
            <a:pPr algn="just">
              <a:buNone/>
            </a:pPr>
            <a:endParaRPr lang="pt-BR" b="1" dirty="0" smtClean="0"/>
          </a:p>
          <a:p>
            <a:pPr algn="just"/>
            <a:r>
              <a:rPr lang="pt-BR" b="1" dirty="0" smtClean="0"/>
              <a:t>Descumprimento de </a:t>
            </a:r>
            <a:r>
              <a:rPr lang="pt-BR" b="1" dirty="0" err="1" smtClean="0"/>
              <a:t>condicionalidades</a:t>
            </a:r>
            <a:r>
              <a:rPr lang="pt-BR" b="1" dirty="0" smtClean="0"/>
              <a:t> do PBF e do PETI em decorrência de violação de direitos.</a:t>
            </a:r>
          </a:p>
          <a:p>
            <a:endParaRPr lang="pt-BR" dirty="0"/>
          </a:p>
        </p:txBody>
      </p:sp>
    </p:spTree>
    <p:extLst>
      <p:ext uri="{BB962C8B-B14F-4D97-AF65-F5344CB8AC3E}">
        <p14:creationId xmlns:p14="http://schemas.microsoft.com/office/powerpoint/2010/main" val="122045830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428604"/>
            <a:ext cx="8229600" cy="5697559"/>
          </a:xfrm>
        </p:spPr>
        <p:txBody>
          <a:bodyPr>
            <a:normAutofit fontScale="92500" lnSpcReduction="10000"/>
          </a:bodyPr>
          <a:lstStyle/>
          <a:p>
            <a:pPr algn="ctr">
              <a:buNone/>
            </a:pPr>
            <a:r>
              <a:rPr lang="pt-BR" b="1" u="sng" dirty="0" smtClean="0">
                <a:solidFill>
                  <a:schemeClr val="accent3">
                    <a:lumMod val="50000"/>
                  </a:schemeClr>
                </a:solidFill>
              </a:rPr>
              <a:t>OBJETIVOS</a:t>
            </a:r>
          </a:p>
          <a:p>
            <a:pPr algn="ctr">
              <a:buNone/>
            </a:pPr>
            <a:endParaRPr lang="pt-BR" b="1" dirty="0" smtClean="0">
              <a:solidFill>
                <a:schemeClr val="accent2">
                  <a:lumMod val="75000"/>
                </a:schemeClr>
              </a:solidFill>
            </a:endParaRPr>
          </a:p>
          <a:p>
            <a:pPr algn="just">
              <a:buNone/>
            </a:pPr>
            <a:endParaRPr lang="pt-BR" b="1" dirty="0" smtClean="0">
              <a:solidFill>
                <a:schemeClr val="accent2">
                  <a:lumMod val="75000"/>
                </a:schemeClr>
              </a:solidFill>
            </a:endParaRPr>
          </a:p>
          <a:p>
            <a:pPr algn="just"/>
            <a:r>
              <a:rPr lang="pt-BR" b="1" dirty="0" smtClean="0"/>
              <a:t>Contribuir para o fortalecimento da família no desempenho de sua função </a:t>
            </a:r>
            <a:r>
              <a:rPr lang="pt-BR" b="1" dirty="0" err="1" smtClean="0"/>
              <a:t>protetiva</a:t>
            </a:r>
            <a:r>
              <a:rPr lang="pt-BR" b="1" dirty="0" smtClean="0"/>
              <a:t>;</a:t>
            </a:r>
          </a:p>
          <a:p>
            <a:pPr algn="just">
              <a:buNone/>
            </a:pPr>
            <a:endParaRPr lang="pt-BR" b="1" dirty="0" smtClean="0"/>
          </a:p>
          <a:p>
            <a:pPr algn="just"/>
            <a:r>
              <a:rPr lang="pt-BR" b="1" dirty="0" smtClean="0"/>
              <a:t>Processar a inclusão das famílias no sistema de proteção social, nos serviços públicos e na rede </a:t>
            </a:r>
            <a:r>
              <a:rPr lang="pt-BR" b="1" dirty="0" err="1" smtClean="0"/>
              <a:t>socioassistencial</a:t>
            </a:r>
            <a:r>
              <a:rPr lang="pt-BR" b="1" dirty="0" smtClean="0"/>
              <a:t> conforme necessidades;</a:t>
            </a:r>
          </a:p>
          <a:p>
            <a:pPr marL="0" indent="0" algn="just">
              <a:buNone/>
            </a:pPr>
            <a:endParaRPr lang="pt-BR" sz="1800" b="1" dirty="0" smtClean="0"/>
          </a:p>
          <a:p>
            <a:pPr algn="just"/>
            <a:r>
              <a:rPr lang="pt-BR" b="1" dirty="0" smtClean="0"/>
              <a:t>Proporcionar a segurança de convívio ou vivência familiar, comunitária e social</a:t>
            </a:r>
          </a:p>
        </p:txBody>
      </p:sp>
    </p:spTree>
    <p:extLst>
      <p:ext uri="{BB962C8B-B14F-4D97-AF65-F5344CB8AC3E}">
        <p14:creationId xmlns:p14="http://schemas.microsoft.com/office/powerpoint/2010/main" val="32589572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428604"/>
            <a:ext cx="8229600" cy="5697559"/>
          </a:xfrm>
        </p:spPr>
        <p:txBody>
          <a:bodyPr>
            <a:normAutofit/>
          </a:bodyPr>
          <a:lstStyle/>
          <a:p>
            <a:pPr algn="just">
              <a:buNone/>
            </a:pPr>
            <a:endParaRPr lang="pt-BR" b="1" dirty="0" smtClean="0">
              <a:solidFill>
                <a:schemeClr val="accent2">
                  <a:lumMod val="75000"/>
                </a:schemeClr>
              </a:solidFill>
            </a:endParaRPr>
          </a:p>
          <a:p>
            <a:pPr marL="0" indent="0" algn="just">
              <a:buNone/>
            </a:pPr>
            <a:endParaRPr lang="pt-BR" b="1" dirty="0" smtClean="0"/>
          </a:p>
          <a:p>
            <a:pPr algn="just"/>
            <a:r>
              <a:rPr lang="pt-BR" b="1" dirty="0" smtClean="0"/>
              <a:t>Proporcionar a segurança de convívio ou vivência familiar, comunitária e social para restaurar e preservar a integridade e as condições de autonomia dos usuários;</a:t>
            </a:r>
          </a:p>
          <a:p>
            <a:pPr algn="just"/>
            <a:endParaRPr lang="pt-BR" b="1" dirty="0" smtClean="0"/>
          </a:p>
          <a:p>
            <a:endParaRPr lang="pt-BR" dirty="0"/>
          </a:p>
        </p:txBody>
      </p:sp>
    </p:spTree>
    <p:extLst>
      <p:ext uri="{BB962C8B-B14F-4D97-AF65-F5344CB8AC3E}">
        <p14:creationId xmlns:p14="http://schemas.microsoft.com/office/powerpoint/2010/main" val="3771488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smtClean="0"/>
              <a:t>EVOLUÇÃO DA RECEITA TRIBUTÁRIA</a:t>
            </a:r>
            <a:endParaRPr lang="pt-BR" dirty="0"/>
          </a:p>
        </p:txBody>
      </p:sp>
      <p:graphicFrame>
        <p:nvGraphicFramePr>
          <p:cNvPr id="7" name="Espaço Reservado para Conteúdo 6"/>
          <p:cNvGraphicFramePr>
            <a:graphicFrameLocks noGrp="1"/>
          </p:cNvGraphicFramePr>
          <p:nvPr>
            <p:ph idx="1"/>
            <p:extLst>
              <p:ext uri="{D42A27DB-BD31-4B8C-83A1-F6EECF244321}">
                <p14:modId xmlns:p14="http://schemas.microsoft.com/office/powerpoint/2010/main" val="230473456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288903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571480"/>
            <a:ext cx="8229600" cy="5554683"/>
          </a:xfrm>
        </p:spPr>
        <p:txBody>
          <a:bodyPr/>
          <a:lstStyle/>
          <a:p>
            <a:pPr algn="just"/>
            <a:r>
              <a:rPr lang="pt-BR" b="1" dirty="0" smtClean="0"/>
              <a:t>Contribuir para romper com padrões violadores de direitos no interior da família;</a:t>
            </a:r>
          </a:p>
          <a:p>
            <a:pPr algn="just">
              <a:buNone/>
            </a:pPr>
            <a:endParaRPr lang="pt-BR" b="1" dirty="0" smtClean="0"/>
          </a:p>
          <a:p>
            <a:pPr algn="just"/>
            <a:r>
              <a:rPr lang="pt-BR" b="1" dirty="0" smtClean="0"/>
              <a:t>Contribuir para a reparação de danos e da incidência de violação de direitos;</a:t>
            </a:r>
          </a:p>
          <a:p>
            <a:pPr algn="just">
              <a:buNone/>
            </a:pPr>
            <a:endParaRPr lang="pt-BR" b="1" dirty="0" smtClean="0"/>
          </a:p>
          <a:p>
            <a:pPr algn="just"/>
            <a:r>
              <a:rPr lang="pt-BR" b="1" dirty="0" smtClean="0"/>
              <a:t>Prevenir a reincidência de violações de direitos.</a:t>
            </a:r>
          </a:p>
          <a:p>
            <a:endParaRPr lang="pt-BR" dirty="0"/>
          </a:p>
        </p:txBody>
      </p:sp>
    </p:spTree>
    <p:extLst>
      <p:ext uri="{BB962C8B-B14F-4D97-AF65-F5344CB8AC3E}">
        <p14:creationId xmlns:p14="http://schemas.microsoft.com/office/powerpoint/2010/main" val="32157208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285728"/>
            <a:ext cx="8229600" cy="5840435"/>
          </a:xfrm>
        </p:spPr>
        <p:txBody>
          <a:bodyPr>
            <a:normAutofit fontScale="92500" lnSpcReduction="20000"/>
          </a:bodyPr>
          <a:lstStyle/>
          <a:p>
            <a:pPr lvl="0" algn="ctr">
              <a:buNone/>
            </a:pPr>
            <a:r>
              <a:rPr lang="pt-BR" b="1" u="sng" dirty="0" smtClean="0">
                <a:solidFill>
                  <a:schemeClr val="accent3">
                    <a:lumMod val="50000"/>
                  </a:schemeClr>
                </a:solidFill>
              </a:rPr>
              <a:t>FORMAS DE ACESSO</a:t>
            </a:r>
            <a:r>
              <a:rPr lang="pt-BR" u="sng" dirty="0" smtClean="0">
                <a:solidFill>
                  <a:schemeClr val="accent3">
                    <a:lumMod val="50000"/>
                  </a:schemeClr>
                </a:solidFill>
              </a:rPr>
              <a:t>:</a:t>
            </a:r>
          </a:p>
          <a:p>
            <a:pPr lvl="0"/>
            <a:endParaRPr lang="pt-BR" dirty="0" smtClean="0"/>
          </a:p>
          <a:p>
            <a:pPr lvl="0"/>
            <a:r>
              <a:rPr lang="pt-BR" b="1" dirty="0" smtClean="0"/>
              <a:t>Conselho Tutelar;</a:t>
            </a:r>
            <a:endParaRPr lang="pt-BR" sz="1400" b="1" dirty="0" smtClean="0"/>
          </a:p>
          <a:p>
            <a:pPr lvl="0">
              <a:buNone/>
            </a:pPr>
            <a:endParaRPr lang="pt-BR" sz="1500" b="1" dirty="0" smtClean="0"/>
          </a:p>
          <a:p>
            <a:pPr lvl="0"/>
            <a:r>
              <a:rPr lang="pt-BR" b="1" dirty="0" smtClean="0"/>
              <a:t>Delegacia</a:t>
            </a:r>
            <a:r>
              <a:rPr lang="pt-BR" dirty="0" smtClean="0"/>
              <a:t> </a:t>
            </a:r>
            <a:r>
              <a:rPr lang="pt-BR" b="1" dirty="0" smtClean="0"/>
              <a:t>de Polícia da Criança, Adolescente e Proteção à Mulher e Idoso;</a:t>
            </a:r>
          </a:p>
          <a:p>
            <a:pPr lvl="0"/>
            <a:endParaRPr lang="pt-BR" sz="1500" b="1" dirty="0" smtClean="0"/>
          </a:p>
          <a:p>
            <a:pPr lvl="0"/>
            <a:r>
              <a:rPr lang="pt-BR" b="1" dirty="0" smtClean="0"/>
              <a:t>Juizado da Infância e Juventude;</a:t>
            </a:r>
          </a:p>
          <a:p>
            <a:pPr lvl="0">
              <a:buNone/>
            </a:pPr>
            <a:endParaRPr lang="pt-BR" sz="1500" b="1" dirty="0" smtClean="0"/>
          </a:p>
          <a:p>
            <a:pPr lvl="0"/>
            <a:r>
              <a:rPr lang="pt-BR" b="1" dirty="0" smtClean="0"/>
              <a:t>Ministério Público;</a:t>
            </a:r>
          </a:p>
          <a:p>
            <a:pPr lvl="0">
              <a:buNone/>
            </a:pPr>
            <a:endParaRPr lang="pt-BR" sz="1500" b="1" dirty="0" smtClean="0"/>
          </a:p>
          <a:p>
            <a:pPr lvl="0"/>
            <a:r>
              <a:rPr lang="pt-BR" b="1" dirty="0" smtClean="0"/>
              <a:t>CRAS – Centro de Referência de Assistencial Social, de acordo com o território de abrangência;</a:t>
            </a:r>
          </a:p>
          <a:p>
            <a:pPr lvl="0">
              <a:buNone/>
            </a:pPr>
            <a:endParaRPr lang="pt-BR" sz="1500" b="1" dirty="0" smtClean="0"/>
          </a:p>
          <a:p>
            <a:pPr lvl="0"/>
            <a:r>
              <a:rPr lang="es-ES" b="1" dirty="0" smtClean="0"/>
              <a:t>Demanda </a:t>
            </a:r>
            <a:r>
              <a:rPr lang="es-ES" b="1" dirty="0" err="1" smtClean="0"/>
              <a:t>Espontânea</a:t>
            </a:r>
            <a:r>
              <a:rPr lang="es-ES" b="1" dirty="0" smtClean="0"/>
              <a:t>.</a:t>
            </a:r>
            <a:endParaRPr lang="pt-BR" b="1" dirty="0" smtClean="0"/>
          </a:p>
          <a:p>
            <a:endParaRPr lang="pt-BR" dirty="0"/>
          </a:p>
        </p:txBody>
      </p:sp>
    </p:spTree>
    <p:extLst>
      <p:ext uri="{BB962C8B-B14F-4D97-AF65-F5344CB8AC3E}">
        <p14:creationId xmlns:p14="http://schemas.microsoft.com/office/powerpoint/2010/main" val="345801432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357166"/>
            <a:ext cx="8229600" cy="5768997"/>
          </a:xfrm>
        </p:spPr>
        <p:txBody>
          <a:bodyPr>
            <a:normAutofit fontScale="77500" lnSpcReduction="20000"/>
          </a:bodyPr>
          <a:lstStyle/>
          <a:p>
            <a:pPr marL="0" indent="0" algn="ctr">
              <a:buNone/>
            </a:pPr>
            <a:r>
              <a:rPr lang="pt-BR" b="1" u="sng" dirty="0" smtClean="0">
                <a:solidFill>
                  <a:schemeClr val="accent3">
                    <a:lumMod val="50000"/>
                  </a:schemeClr>
                </a:solidFill>
              </a:rPr>
              <a:t>Descrição do Serviço de LA/PSC</a:t>
            </a:r>
          </a:p>
          <a:p>
            <a:pPr algn="just"/>
            <a:r>
              <a:rPr lang="pt-BR" b="1" dirty="0" smtClean="0"/>
              <a:t>O serviço tem por finalidade prover atenção socioassistencial e acompanhamento a adolescentes e jovens em cumprimento de medidas socioeducativas em meio aberto, determinadas judicialmente. </a:t>
            </a:r>
          </a:p>
          <a:p>
            <a:pPr algn="just">
              <a:buNone/>
            </a:pPr>
            <a:endParaRPr lang="pt-BR" b="1" dirty="0" smtClean="0"/>
          </a:p>
          <a:p>
            <a:pPr algn="just"/>
            <a:r>
              <a:rPr lang="pt-BR" b="1" dirty="0" smtClean="0"/>
              <a:t>Deve contribuir para o acesso a direitos e para a </a:t>
            </a:r>
            <a:r>
              <a:rPr lang="pt-BR" b="1" dirty="0" err="1" smtClean="0"/>
              <a:t>resignificação</a:t>
            </a:r>
            <a:r>
              <a:rPr lang="pt-BR" b="1" dirty="0" smtClean="0"/>
              <a:t> de valores na vida pessoal e social dos adolescentes e jovens. </a:t>
            </a:r>
          </a:p>
          <a:p>
            <a:pPr algn="just">
              <a:buNone/>
            </a:pPr>
            <a:endParaRPr lang="pt-BR" b="1" dirty="0" smtClean="0"/>
          </a:p>
          <a:p>
            <a:pPr algn="just"/>
            <a:r>
              <a:rPr lang="pt-BR" b="1" dirty="0" smtClean="0"/>
              <a:t>Para a oferta do serviço faz-se necessário a observância da responsabilização face ao ato </a:t>
            </a:r>
            <a:r>
              <a:rPr lang="pt-BR" b="1" dirty="0" err="1" smtClean="0"/>
              <a:t>infracional</a:t>
            </a:r>
            <a:r>
              <a:rPr lang="pt-BR" b="1" dirty="0" smtClean="0"/>
              <a:t> praticado, cujos direitos e obrigações devem ser </a:t>
            </a:r>
            <a:r>
              <a:rPr lang="pt-BR" b="1" dirty="0" err="1" smtClean="0"/>
              <a:t>asseguradosde</a:t>
            </a:r>
            <a:r>
              <a:rPr lang="pt-BR" b="1" dirty="0" smtClean="0"/>
              <a:t> acordo com as legislações e normativas específicas para o cumprimento da medida.</a:t>
            </a:r>
          </a:p>
        </p:txBody>
      </p:sp>
    </p:spTree>
    <p:extLst>
      <p:ext uri="{BB962C8B-B14F-4D97-AF65-F5344CB8AC3E}">
        <p14:creationId xmlns:p14="http://schemas.microsoft.com/office/powerpoint/2010/main" val="25375001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000108"/>
            <a:ext cx="8229600" cy="5126055"/>
          </a:xfrm>
        </p:spPr>
        <p:txBody>
          <a:bodyPr/>
          <a:lstStyle/>
          <a:p>
            <a:pPr algn="just"/>
            <a:r>
              <a:rPr lang="pt-BR" b="1" dirty="0" smtClean="0">
                <a:solidFill>
                  <a:schemeClr val="accent3">
                    <a:lumMod val="50000"/>
                  </a:schemeClr>
                </a:solidFill>
              </a:rPr>
              <a:t>USUÁRIOS: </a:t>
            </a:r>
            <a:r>
              <a:rPr lang="pt-BR" b="1" dirty="0" smtClean="0"/>
              <a:t>Adolescentes de 12 a 18 anos incompletos, ou jovens de 18 a 21 anos, em cumprimento de medida socioeducativa de Liberdade Assistida e de Prestação de Serviços à Comunidade, aplicada pela Justiça.</a:t>
            </a:r>
            <a:endParaRPr lang="pt-BR" b="1" dirty="0"/>
          </a:p>
        </p:txBody>
      </p:sp>
    </p:spTree>
    <p:extLst>
      <p:ext uri="{BB962C8B-B14F-4D97-AF65-F5344CB8AC3E}">
        <p14:creationId xmlns:p14="http://schemas.microsoft.com/office/powerpoint/2010/main" val="21069036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ítulo 7"/>
          <p:cNvSpPr>
            <a:spLocks noGrp="1"/>
          </p:cNvSpPr>
          <p:nvPr>
            <p:ph type="subTitle" idx="1"/>
          </p:nvPr>
        </p:nvSpPr>
        <p:spPr>
          <a:xfrm>
            <a:off x="1371600" y="5214950"/>
            <a:ext cx="6400800" cy="857256"/>
          </a:xfrm>
        </p:spPr>
        <p:txBody>
          <a:bodyPr>
            <a:normAutofit/>
          </a:bodyPr>
          <a:lstStyle/>
          <a:p>
            <a:r>
              <a:rPr lang="pt-BR" b="1" dirty="0" smtClean="0">
                <a:solidFill>
                  <a:schemeClr val="tx1"/>
                </a:solidFill>
              </a:rPr>
              <a:t>2º Quadrimestre 2017</a:t>
            </a:r>
            <a:endParaRPr lang="pt-BR" b="1" dirty="0">
              <a:solidFill>
                <a:schemeClr val="tx1"/>
              </a:solidFill>
            </a:endParaRPr>
          </a:p>
        </p:txBody>
      </p:sp>
      <p:pic>
        <p:nvPicPr>
          <p:cNvPr id="4" name="Picture 3" descr="LOGO CREAS CAPIVARI DE BAIX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0166" y="428604"/>
            <a:ext cx="6215106" cy="4786346"/>
          </a:xfrm>
          <a:prstGeom prst="rect">
            <a:avLst/>
          </a:prstGeom>
        </p:spPr>
      </p:pic>
    </p:spTree>
    <p:extLst>
      <p:ext uri="{BB962C8B-B14F-4D97-AF65-F5344CB8AC3E}">
        <p14:creationId xmlns:p14="http://schemas.microsoft.com/office/powerpoint/2010/main" val="2637659198"/>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pt-BR" dirty="0" smtClean="0"/>
              <a:t>Famílias acompanhadas pelo PAEFI</a:t>
            </a:r>
            <a:endParaRPr lang="pt-BR" dirty="0"/>
          </a:p>
        </p:txBody>
      </p:sp>
      <p:graphicFrame>
        <p:nvGraphicFramePr>
          <p:cNvPr id="6" name="Espaço Reservado para Conteúdo 5"/>
          <p:cNvGraphicFramePr>
            <a:graphicFrameLocks noGrp="1"/>
          </p:cNvGraphicFramePr>
          <p:nvPr>
            <p:ph idx="1"/>
            <p:extLst>
              <p:ext uri="{D42A27DB-BD31-4B8C-83A1-F6EECF244321}">
                <p14:modId xmlns:p14="http://schemas.microsoft.com/office/powerpoint/2010/main" val="1404259770"/>
              </p:ext>
            </p:extLst>
          </p:nvPr>
        </p:nvGraphicFramePr>
        <p:xfrm>
          <a:off x="428596" y="1714488"/>
          <a:ext cx="8229600" cy="4708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7104492"/>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2082792"/>
          </a:xfrm>
        </p:spPr>
        <p:txBody>
          <a:bodyPr>
            <a:normAutofit fontScale="90000"/>
          </a:bodyPr>
          <a:lstStyle/>
          <a:p>
            <a:r>
              <a:rPr lang="pt-BR" dirty="0" smtClean="0"/>
              <a:t>Serviço de Proteção Social a Adolescentes em Cumprimento de Medida Socioeducativa- LA/PSC </a:t>
            </a:r>
            <a:endParaRPr lang="pt-BR" dirty="0"/>
          </a:p>
        </p:txBody>
      </p:sp>
      <p:graphicFrame>
        <p:nvGraphicFramePr>
          <p:cNvPr id="10" name="Espaço Reservado para Conteúdo 9"/>
          <p:cNvGraphicFramePr>
            <a:graphicFrameLocks noGrp="1"/>
          </p:cNvGraphicFramePr>
          <p:nvPr>
            <p:ph idx="1"/>
          </p:nvPr>
        </p:nvGraphicFramePr>
        <p:xfrm>
          <a:off x="457200" y="2500313"/>
          <a:ext cx="8229600" cy="38084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2154629"/>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2082792"/>
          </a:xfrm>
        </p:spPr>
        <p:txBody>
          <a:bodyPr>
            <a:normAutofit fontScale="90000"/>
          </a:bodyPr>
          <a:lstStyle/>
          <a:p>
            <a:r>
              <a:rPr lang="pt-BR" dirty="0" smtClean="0"/>
              <a:t>Serviço de Proteção Social a Adolescentes em Cumprimento de Medida Socioeducativa- LA/PSC </a:t>
            </a:r>
            <a:endParaRPr lang="pt-BR" dirty="0"/>
          </a:p>
        </p:txBody>
      </p:sp>
      <p:graphicFrame>
        <p:nvGraphicFramePr>
          <p:cNvPr id="5" name="Espaço Reservado para Conteúdo 4"/>
          <p:cNvGraphicFramePr>
            <a:graphicFrameLocks noGrp="1"/>
          </p:cNvGraphicFramePr>
          <p:nvPr>
            <p:ph idx="1"/>
          </p:nvPr>
        </p:nvGraphicFramePr>
        <p:xfrm>
          <a:off x="457200" y="2428868"/>
          <a:ext cx="8229600" cy="38798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7518047"/>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smtClean="0"/>
              <a:t>VISITAS DOMICILIARES REALIZADAS</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3665755949"/>
              </p:ext>
            </p:extLst>
          </p:nvPr>
        </p:nvGraphicFramePr>
        <p:xfrm>
          <a:off x="457200" y="1600200"/>
          <a:ext cx="8229600" cy="4708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7434304"/>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dirty="0" smtClean="0"/>
              <a:t>VISITAS INSTITUCIONAIS</a:t>
            </a:r>
            <a:endParaRPr lang="pt-BR"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3109759645"/>
              </p:ext>
            </p:extLst>
          </p:nvPr>
        </p:nvGraphicFramePr>
        <p:xfrm>
          <a:off x="457200" y="1600200"/>
          <a:ext cx="8229600" cy="4708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8919120"/>
      </p:ext>
    </p:extLst>
  </p:cSld>
  <p:clrMapOvr>
    <a:masterClrMapping/>
  </p:clrMapOvr>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lcão Envidraçado">
  <a:themeElements>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Balcão Envidraçado">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Balcão Envidraçado">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1_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alcão Envidraçado">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
  <TotalTime>5023</TotalTime>
  <Words>3646</Words>
  <Application>Microsoft Office PowerPoint</Application>
  <PresentationFormat>Apresentação na tela (4:3)</PresentationFormat>
  <Paragraphs>906</Paragraphs>
  <Slides>140</Slides>
  <Notes>15</Notes>
  <HiddenSlides>0</HiddenSlides>
  <MMClips>0</MMClips>
  <ScaleCrop>false</ScaleCrop>
  <HeadingPairs>
    <vt:vector size="8" baseType="variant">
      <vt:variant>
        <vt:lpstr>Fontes usadas</vt:lpstr>
      </vt:variant>
      <vt:variant>
        <vt:i4>11</vt:i4>
      </vt:variant>
      <vt:variant>
        <vt:lpstr>Tema</vt:lpstr>
      </vt:variant>
      <vt:variant>
        <vt:i4>3</vt:i4>
      </vt:variant>
      <vt:variant>
        <vt:lpstr>Servidores OLE inseridos</vt:lpstr>
      </vt:variant>
      <vt:variant>
        <vt:i4>1</vt:i4>
      </vt:variant>
      <vt:variant>
        <vt:lpstr>Títulos de slides</vt:lpstr>
      </vt:variant>
      <vt:variant>
        <vt:i4>140</vt:i4>
      </vt:variant>
    </vt:vector>
  </HeadingPairs>
  <TitlesOfParts>
    <vt:vector size="155" baseType="lpstr">
      <vt:lpstr>Arial Unicode MS</vt:lpstr>
      <vt:lpstr>Aharoni</vt:lpstr>
      <vt:lpstr>Arial</vt:lpstr>
      <vt:lpstr>Arial</vt:lpstr>
      <vt:lpstr>Arial Black</vt:lpstr>
      <vt:lpstr>Calibri</vt:lpstr>
      <vt:lpstr>Century Schoolbook</vt:lpstr>
      <vt:lpstr>Tahoma</vt:lpstr>
      <vt:lpstr>Verdana</vt:lpstr>
      <vt:lpstr>Wingdings</vt:lpstr>
      <vt:lpstr>Wingdings 2</vt:lpstr>
      <vt:lpstr>Tema do Office</vt:lpstr>
      <vt:lpstr>Balcão Envidraçado</vt:lpstr>
      <vt:lpstr>1_Tema do Office</vt:lpstr>
      <vt:lpstr>Documento</vt:lpstr>
      <vt:lpstr>Apresentação do PowerPoint</vt:lpstr>
      <vt:lpstr> AUDIÊNCIA PÚBLICA 2º Quadrimestre  </vt:lpstr>
      <vt:lpstr>  AUDIÊNCIA PÚBLICA 2º Quadrimestre  </vt:lpstr>
      <vt:lpstr>RECEITAS PÚBLICAS</vt:lpstr>
      <vt:lpstr>Apresentação do PowerPoint</vt:lpstr>
      <vt:lpstr>Apresentação do PowerPoint</vt:lpstr>
      <vt:lpstr>RECEITAS TRIBUTÁRIAS</vt:lpstr>
      <vt:lpstr>RECEITAS TRIBUTÁRIAS</vt:lpstr>
      <vt:lpstr>EVOLUÇÃO DA RECEITA TRIBUTÁRIA</vt:lpstr>
      <vt:lpstr>DESPESAS PÚBLICAS</vt:lpstr>
      <vt:lpstr>DESPESAS POR FUNÇÃO DE GOVERNO</vt:lpstr>
      <vt:lpstr>DESPESAS POR FONTE DE GOVERNO</vt:lpstr>
      <vt:lpstr>LIMITES CONSTITUCIONAIS E LEGAIS</vt:lpstr>
      <vt:lpstr> CÁLCULO DE CUMP. AO ARTIGO 60, § 5º DO ATO  DAS DISPOSIÇÕES TRANSITÓRIAS </vt:lpstr>
      <vt:lpstr>LIMITES – EDUCAÇÃO</vt:lpstr>
      <vt:lpstr>LIMITES – SAÚDE</vt:lpstr>
      <vt:lpstr>LIMITES – PESSOAL</vt:lpstr>
      <vt:lpstr>Acompanhamento das Metas bimestrais</vt:lpstr>
      <vt:lpstr>COMPARATIVO  RECEITA PREVISTA X REALIZADA</vt:lpstr>
      <vt:lpstr>COMPARATIVO  DESPESA AUTORIZADA X EMPENHADA</vt:lpstr>
      <vt:lpstr>COMPARATIVO  RECEITA X DESPESA EMPENHADA</vt:lpstr>
      <vt:lpstr>Apresentação do PowerPoint</vt:lpstr>
      <vt:lpstr>Apresentação do PowerPoint</vt:lpstr>
      <vt:lpstr> ALGUMAS DAS AÇÕES REALIZADAS NO 2º QUADRIMESTRE de 2017 </vt:lpstr>
      <vt:lpstr>SECRETARIA DE OBRAS E VIAÇÃO</vt:lpstr>
      <vt:lpstr>SECRETARIA DE OBRAS E VIAÇÃO</vt:lpstr>
      <vt:lpstr>Apresentação do PowerPoint</vt:lpstr>
      <vt:lpstr>Apresentação do PowerPoint</vt:lpstr>
      <vt:lpstr>Apresentação do PowerPoint</vt:lpstr>
      <vt:lpstr>Realização de pinturas em Faixas de Segurança/Pedestres, pinturas de Lombadas e pinturas de meio-fio.</vt:lpstr>
      <vt:lpstr>Apresentação do PowerPoint</vt:lpstr>
      <vt:lpstr>SECRETARIA DE DESENVOLVIMENTO RURAL</vt:lpstr>
      <vt:lpstr>Serviços a comunidade: Horto Objetivo: distribuição de mudas ao público e as escolas </vt:lpstr>
      <vt:lpstr>Entrega de materiais de limpeza para as Garis</vt:lpstr>
      <vt:lpstr>Limpeza e revitalização de praças, jardins e vias públicas</vt:lpstr>
      <vt:lpstr>Apresentação do PowerPoint</vt:lpstr>
      <vt:lpstr>Iluminação no acesso principal do Município.</vt:lpstr>
      <vt:lpstr>Departamento de Segurança</vt:lpstr>
      <vt:lpstr>Entrega de novos uniformes</vt:lpstr>
      <vt:lpstr>Defesa Civil</vt:lpstr>
      <vt:lpstr>SINE / JUNTA SV.MILITAR/ IDENTIDADE</vt:lpstr>
      <vt:lpstr>Apresentação do PowerPoint</vt:lpstr>
      <vt:lpstr>Estrutura da Secretaria</vt:lpstr>
      <vt:lpstr>- Manutenção FUNDEB:  </vt:lpstr>
      <vt:lpstr>Apresentação do PowerPoint</vt:lpstr>
      <vt:lpstr>Apresentação do PowerPoint</vt:lpstr>
      <vt:lpstr>Apresentação do PowerPoint</vt:lpstr>
      <vt:lpstr>Apresentação do PowerPoint</vt:lpstr>
      <vt:lpstr>PNAIC</vt:lpstr>
      <vt:lpstr>Apresentação do PowerPoint</vt:lpstr>
      <vt:lpstr>Aquisição de material esportivo para as aulas de Educação Física; </vt:lpstr>
      <vt:lpstr>Apresentação do PowerPoint</vt:lpstr>
      <vt:lpstr>Apresentação do PowerPoint</vt:lpstr>
      <vt:lpstr>SECRETARIA DE ASSISTÊNCIA SOCIAL - SAS</vt:lpstr>
      <vt:lpstr>Gestão de Benefícios</vt:lpstr>
      <vt:lpstr>             Benefícios Eventuais </vt:lpstr>
      <vt:lpstr>Benefício de Prestação Continuada – BPC </vt:lpstr>
      <vt:lpstr>Programa Bolsa Família</vt:lpstr>
      <vt:lpstr>APRESENTAÇÃO CRAS  SEGUNDO QUADRIMESTRE   2017</vt:lpstr>
      <vt:lpstr>Apresentação do PowerPoint</vt:lpstr>
      <vt:lpstr>Apresentação do PowerPoint</vt:lpstr>
      <vt:lpstr>Apresentação do PowerPoint</vt:lpstr>
      <vt:lpstr>Apresentação do PowerPoint</vt:lpstr>
      <vt:lpstr>   REGISTROS  DAS ATIVIDADES E EVENTOS REALIZADOS PELO CRAS</vt:lpstr>
      <vt:lpstr>Curso patchcolagem em parceria com epagri e senar</vt:lpstr>
      <vt:lpstr>Curso patchcolagem em parceria com epagri e senar</vt:lpstr>
      <vt:lpstr>Dia  Das Mães</vt:lpstr>
      <vt:lpstr>Dia  Das Mães</vt:lpstr>
      <vt:lpstr>Passeata com CEACA  - em combate a exploração  e abuso sexual de crianças e adolescents</vt:lpstr>
      <vt:lpstr>Passeata com CEACA  - em combate a exploração e abuso sexual de crianças e adolescents</vt:lpstr>
      <vt:lpstr>Capacitações (Capacitasuas)</vt:lpstr>
      <vt:lpstr> Capacitação com a rede socioassistencial </vt:lpstr>
      <vt:lpstr>Festa Julina</vt:lpstr>
      <vt:lpstr>Festa Julina</vt:lpstr>
      <vt:lpstr>Festa Julina</vt:lpstr>
      <vt:lpstr>Conferência Municipal da Assistência Social</vt:lpstr>
      <vt:lpstr>Oficinas serviço de convivência e fortalecimento de vínculo</vt:lpstr>
      <vt:lpstr>Oficinas serviço de convivência e fortalecimento de vínculo</vt:lpstr>
      <vt:lpstr>Oficinas serviço de convivência e fortalecimento de vínculo</vt:lpstr>
      <vt:lpstr>Oficinas serviço de convivência e fortalecimento de vínculo</vt:lpstr>
      <vt:lpstr>Oficinas serviço de convivência e fortalecimento de vínculo</vt:lpstr>
      <vt:lpstr>Apresentação do PowerPoint</vt:lpstr>
      <vt:lpstr>Coordenadora  Saray Battistella Psicóloga Equipes  Elisiane Pessoa Kuerten Mainieri (Assistente Social) Janete de Oliveira Bento  (Assistente Social) Janira dos Santos Lima Barbosa   (Psicóloga) Sabrina da Rosa Oliveira (Orientadora Social) Saray Battistella (Psicóloga)   </vt:lpstr>
      <vt:lpstr>SERVIÇOS OFERTADOS: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Famílias acompanhadas pelo PAEFI</vt:lpstr>
      <vt:lpstr>Serviço de Proteção Social a Adolescentes em Cumprimento de Medida Socioeducativa- LA/PSC </vt:lpstr>
      <vt:lpstr>Serviço de Proteção Social a Adolescentes em Cumprimento de Medida Socioeducativa- LA/PSC </vt:lpstr>
      <vt:lpstr>VISITAS DOMICILIARES REALIZADAS</vt:lpstr>
      <vt:lpstr>VISITAS INSTITUCIONAIS</vt:lpstr>
      <vt:lpstr>NÚMERO DE ATENDIMENTOS PSICOSSOCIAIS</vt:lpstr>
      <vt:lpstr>Capacitação</vt:lpstr>
      <vt:lpstr>Apresentação do PowerPoint</vt:lpstr>
      <vt:lpstr>Conferência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MUNICÍPIO DE GRAVATAL AUDIÊNCIA PÚBLICA (Artigo 9º § 4º da LRF) 4º quadrimestre 2013</dc:title>
  <dc:creator>pericial</dc:creator>
  <cp:lastModifiedBy>POSITIVO</cp:lastModifiedBy>
  <cp:revision>428</cp:revision>
  <cp:lastPrinted>2017-09-29T11:47:48Z</cp:lastPrinted>
  <dcterms:created xsi:type="dcterms:W3CDTF">2014-02-28T02:02:41Z</dcterms:created>
  <dcterms:modified xsi:type="dcterms:W3CDTF">2020-05-29T13:17:45Z</dcterms:modified>
</cp:coreProperties>
</file>